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29BE-5934-4B70-B1D4-3708FBECA04A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D7C0-35D5-4EE4-B667-BDAB979AEC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840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29BE-5934-4B70-B1D4-3708FBECA04A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D7C0-35D5-4EE4-B667-BDAB979AEC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33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29BE-5934-4B70-B1D4-3708FBECA04A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D7C0-35D5-4EE4-B667-BDAB979AEC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1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29BE-5934-4B70-B1D4-3708FBECA04A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D7C0-35D5-4EE4-B667-BDAB979AEC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552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29BE-5934-4B70-B1D4-3708FBECA04A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D7C0-35D5-4EE4-B667-BDAB979AEC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38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29BE-5934-4B70-B1D4-3708FBECA04A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D7C0-35D5-4EE4-B667-BDAB979AEC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92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29BE-5934-4B70-B1D4-3708FBECA04A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D7C0-35D5-4EE4-B667-BDAB979AEC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62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29BE-5934-4B70-B1D4-3708FBECA04A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D7C0-35D5-4EE4-B667-BDAB979AEC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766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29BE-5934-4B70-B1D4-3708FBECA04A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D7C0-35D5-4EE4-B667-BDAB979AEC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707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29BE-5934-4B70-B1D4-3708FBECA04A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D7C0-35D5-4EE4-B667-BDAB979AEC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5362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29BE-5934-4B70-B1D4-3708FBECA04A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D7C0-35D5-4EE4-B667-BDAB979AEC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498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329BE-5934-4B70-B1D4-3708FBECA04A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3D7C0-35D5-4EE4-B667-BDAB979AEC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8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40572" y="-15189"/>
            <a:ext cx="746635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 </a:t>
            </a:r>
            <a:r>
              <a:rPr lang="fr-FR" sz="2400" b="1" dirty="0" smtClean="0">
                <a:latin typeface="Marianne" panose="02000000000000000000" pitchFamily="2" charset="0"/>
              </a:rPr>
              <a:t>Année 2024</a:t>
            </a:r>
          </a:p>
          <a:p>
            <a:pPr lvl="1" algn="ctr"/>
            <a:r>
              <a:rPr lang="fr-FR" sz="1400" b="1" dirty="0" smtClean="0">
                <a:solidFill>
                  <a:srgbClr val="FF0000"/>
                </a:solidFill>
                <a:latin typeface="Marianne" panose="02000000000000000000" pitchFamily="2" charset="0"/>
              </a:rPr>
              <a:t>40 </a:t>
            </a:r>
            <a:r>
              <a:rPr lang="fr-FR" sz="1400" b="1" dirty="0" smtClean="0">
                <a:latin typeface="Marianne" panose="02000000000000000000" pitchFamily="2" charset="0"/>
              </a:rPr>
              <a:t>Grands </a:t>
            </a:r>
            <a:r>
              <a:rPr lang="fr-FR" sz="1400" b="1" dirty="0">
                <a:latin typeface="Marianne" panose="02000000000000000000" pitchFamily="2" charset="0"/>
              </a:rPr>
              <a:t>événements sportifs internationaux </a:t>
            </a:r>
            <a:r>
              <a:rPr lang="fr-FR" sz="1400" b="1" dirty="0" smtClean="0">
                <a:latin typeface="Marianne" panose="02000000000000000000" pitchFamily="2" charset="0"/>
              </a:rPr>
              <a:t>soutenus </a:t>
            </a:r>
            <a:r>
              <a:rPr lang="fr-FR" sz="1400" b="1" dirty="0">
                <a:latin typeface="Marianne" panose="02000000000000000000" pitchFamily="2" charset="0"/>
              </a:rPr>
              <a:t>par la </a:t>
            </a:r>
            <a:r>
              <a:rPr lang="fr-FR" sz="1400" b="1" dirty="0" smtClean="0">
                <a:latin typeface="Marianne" panose="02000000000000000000" pitchFamily="2" charset="0"/>
              </a:rPr>
              <a:t>DIGES </a:t>
            </a:r>
            <a:r>
              <a:rPr lang="fr-FR" sz="1400" b="1" i="1" dirty="0" smtClean="0">
                <a:latin typeface="Marianne" panose="02000000000000000000" pitchFamily="2" charset="0"/>
              </a:rPr>
              <a:t>hors JOP</a:t>
            </a:r>
            <a:endParaRPr lang="fr-FR" sz="1400" b="1" i="1" dirty="0">
              <a:latin typeface="Marianne" panose="02000000000000000000" pitchFamily="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881458" y="1213942"/>
            <a:ext cx="2119029" cy="2616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latin typeface="Marianne" panose="02000000000000000000" pitchFamily="2" charset="0"/>
              </a:rPr>
              <a:t>Légende : </a:t>
            </a:r>
            <a:r>
              <a:rPr lang="fr-FR" sz="1100" b="1" dirty="0">
                <a:solidFill>
                  <a:srgbClr val="00CC99"/>
                </a:solidFill>
                <a:latin typeface="Marianne" panose="02000000000000000000" pitchFamily="2" charset="0"/>
              </a:rPr>
              <a:t>Test </a:t>
            </a:r>
            <a:r>
              <a:rPr lang="fr-FR" sz="1100" b="1" dirty="0" err="1">
                <a:solidFill>
                  <a:srgbClr val="00CC99"/>
                </a:solidFill>
                <a:latin typeface="Marianne" panose="02000000000000000000" pitchFamily="2" charset="0"/>
              </a:rPr>
              <a:t>events</a:t>
            </a:r>
            <a:r>
              <a:rPr lang="fr-FR" sz="1100" b="1" dirty="0">
                <a:latin typeface="Marianne" panose="02000000000000000000" pitchFamily="2" charset="0"/>
              </a:rPr>
              <a:t> 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44772" y="3155138"/>
            <a:ext cx="12117639" cy="512682"/>
            <a:chOff x="21713" y="5278813"/>
            <a:chExt cx="12170287" cy="51268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" name="Flèche droite 5"/>
            <p:cNvSpPr/>
            <p:nvPr/>
          </p:nvSpPr>
          <p:spPr>
            <a:xfrm>
              <a:off x="21713" y="5278813"/>
              <a:ext cx="12170287" cy="512682"/>
            </a:xfrm>
            <a:prstGeom prst="rightArrow">
              <a:avLst/>
            </a:prstGeom>
            <a:grpFill/>
            <a:ln w="28575">
              <a:solidFill>
                <a:schemeClr val="accent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800">
                <a:latin typeface="Marianne" panose="02000000000000000000" pitchFamily="2" charset="0"/>
              </a:endParaRP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68390" y="5427432"/>
              <a:ext cx="786328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Janvier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752980" y="5426507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Février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451272" y="5425530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Mars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2269931" y="5424874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Avril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3061132" y="5425101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Mai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4158926" y="5428550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Juin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5404983" y="5426507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Juillet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6600697" y="5424874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Août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8112188" y="5429955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Septembre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9321023" y="5430213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>
                  <a:latin typeface="Marianne" panose="02000000000000000000" pitchFamily="2" charset="0"/>
                </a:rPr>
                <a:t>O</a:t>
              </a:r>
              <a:r>
                <a:rPr lang="fr-FR" sz="800" dirty="0" smtClean="0">
                  <a:latin typeface="Marianne" panose="02000000000000000000" pitchFamily="2" charset="0"/>
                </a:rPr>
                <a:t>ctobre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10418817" y="5425530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Novembre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11166762" y="5424874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Décembre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0" y="6255770"/>
            <a:ext cx="12207185" cy="14249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5872032" y="6161050"/>
            <a:ext cx="1127232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Jeux Olympiques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dirty="0" err="1" smtClean="0">
                <a:latin typeface="Marianne" panose="02000000000000000000" pitchFamily="2" charset="0"/>
                <a:cs typeface="Arial" panose="020B0604020202020204" pitchFamily="34" charset="0"/>
              </a:rPr>
              <a:t>Multisites</a:t>
            </a:r>
            <a:endParaRPr kumimoji="0" lang="fr-FR" sz="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26 juillet au 11 août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7395797" y="6159899"/>
            <a:ext cx="1340431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Jeux Paralympiques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noProof="0" dirty="0" err="1" smtClean="0">
                <a:latin typeface="Marianne" panose="02000000000000000000" pitchFamily="2" charset="0"/>
                <a:cs typeface="Arial" panose="020B0604020202020204" pitchFamily="34" charset="0"/>
              </a:rPr>
              <a:t>Multisites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28 août au 8 septembre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84767" y="1698020"/>
            <a:ext cx="1871059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CE &amp; TQP Escrime fauteuil</a:t>
            </a:r>
            <a:endParaRPr lang="fr-FR" sz="900" b="1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800" dirty="0">
                <a:latin typeface="Marianne" panose="02000000000000000000" pitchFamily="2" charset="0"/>
                <a:cs typeface="Arial" panose="020B0604020202020204" pitchFamily="34" charset="0"/>
              </a:rPr>
              <a:t>Paris </a:t>
            </a:r>
          </a:p>
          <a:p>
            <a:pPr lvl="0" algn="ctr">
              <a:defRPr/>
            </a:pPr>
            <a:r>
              <a:rPr lang="fr-FR" sz="800" i="1" dirty="0">
                <a:latin typeface="Marianne" panose="02000000000000000000" pitchFamily="2" charset="0"/>
                <a:cs typeface="Arial" panose="020B0604020202020204" pitchFamily="34" charset="0"/>
              </a:rPr>
              <a:t>  5 au 10 mars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965735" y="2222067"/>
            <a:ext cx="146381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fr-FR" sz="900" b="1" dirty="0">
                <a:latin typeface="Marianne" panose="02000000000000000000" pitchFamily="2" charset="0"/>
                <a:cs typeface="Arial" panose="020B0604020202020204" pitchFamily="34" charset="0"/>
              </a:rPr>
              <a:t>T</a:t>
            </a: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QP Basket Fauteuil</a:t>
            </a:r>
            <a:endParaRPr lang="fr-FR" sz="900" b="1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Antibes </a:t>
            </a:r>
            <a:endParaRPr lang="fr-FR" sz="800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800" i="1" dirty="0">
                <a:latin typeface="Marianne" panose="02000000000000000000" pitchFamily="2" charset="0"/>
                <a:cs typeface="Arial" panose="020B0604020202020204" pitchFamily="34" charset="0"/>
              </a:rPr>
              <a:t>  </a:t>
            </a: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12 au 15 avril</a:t>
            </a:r>
            <a:endParaRPr lang="fr-FR" sz="800" i="1" dirty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745017" y="6305465"/>
            <a:ext cx="21271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fr-FR" sz="900" b="1" dirty="0" smtClean="0">
                <a:solidFill>
                  <a:srgbClr val="00B05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CM de Natation artistique - Plongeon - Water polo </a:t>
            </a:r>
            <a:endParaRPr lang="fr-FR" sz="900" b="1" dirty="0">
              <a:solidFill>
                <a:srgbClr val="00B050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900" dirty="0" smtClean="0">
                <a:solidFill>
                  <a:srgbClr val="00B05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Paris </a:t>
            </a:r>
            <a:endParaRPr lang="fr-FR" sz="900" dirty="0">
              <a:solidFill>
                <a:srgbClr val="00B050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900" i="1" dirty="0">
                <a:solidFill>
                  <a:srgbClr val="00B05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  </a:t>
            </a:r>
            <a:r>
              <a:rPr lang="fr-FR" sz="900" i="1" dirty="0" smtClean="0">
                <a:solidFill>
                  <a:srgbClr val="00B05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29 avril au 8 mai</a:t>
            </a:r>
            <a:endParaRPr lang="fr-FR" sz="900" i="1" dirty="0">
              <a:solidFill>
                <a:srgbClr val="00B050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339958" y="2701563"/>
            <a:ext cx="122107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Rugby XV Europe</a:t>
            </a:r>
            <a:endParaRPr lang="fr-FR" sz="900" dirty="0" smtClean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Paris</a:t>
            </a:r>
            <a:endParaRPr kumimoji="0" lang="fr-FR" sz="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17 mars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71454" y="6305465"/>
            <a:ext cx="1811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900" b="1" dirty="0" err="1" smtClean="0">
                <a:solidFill>
                  <a:srgbClr val="00B05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Yonex</a:t>
            </a:r>
            <a:r>
              <a:rPr lang="fr-FR" sz="900" b="1" dirty="0" smtClean="0">
                <a:solidFill>
                  <a:srgbClr val="00B05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 internationaux de France de Badminton</a:t>
            </a:r>
          </a:p>
          <a:p>
            <a:pPr lvl="0" algn="ctr">
              <a:defRPr/>
            </a:pPr>
            <a:r>
              <a:rPr lang="fr-FR" sz="900" dirty="0">
                <a:solidFill>
                  <a:srgbClr val="00B05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Paris </a:t>
            </a:r>
            <a:endParaRPr lang="fr-FR" sz="900" dirty="0" smtClean="0">
              <a:solidFill>
                <a:srgbClr val="00B050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900" i="1" dirty="0" smtClean="0">
                <a:solidFill>
                  <a:srgbClr val="00B05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  5 au 10 mars</a:t>
            </a:r>
            <a:endParaRPr lang="fr-FR" sz="900" i="1" dirty="0">
              <a:solidFill>
                <a:srgbClr val="00B050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183463" y="5190014"/>
            <a:ext cx="1691424" cy="600164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Roller Skate</a:t>
            </a:r>
          </a:p>
          <a:p>
            <a:pPr algn="ctr"/>
            <a:r>
              <a:rPr lang="fr-FR" sz="800" dirty="0" smtClean="0">
                <a:latin typeface="Marianne" panose="02000000000000000000" pitchFamily="2" charset="0"/>
              </a:rPr>
              <a:t>Street League </a:t>
            </a:r>
            <a:r>
              <a:rPr lang="fr-FR" sz="800" dirty="0" err="1" smtClean="0">
                <a:latin typeface="Marianne" panose="02000000000000000000" pitchFamily="2" charset="0"/>
              </a:rPr>
              <a:t>Skateboarding</a:t>
            </a:r>
            <a:endParaRPr lang="fr-FR" sz="800" dirty="0" smtClean="0">
              <a:latin typeface="Marianne" panose="02000000000000000000" pitchFamily="2" charset="0"/>
            </a:endParaRPr>
          </a:p>
          <a:p>
            <a:pPr algn="ctr"/>
            <a:r>
              <a:rPr lang="fr-FR" sz="800" dirty="0" smtClean="0">
                <a:latin typeface="Marianne" panose="02000000000000000000" pitchFamily="2" charset="0"/>
              </a:rPr>
              <a:t>Paris</a:t>
            </a:r>
          </a:p>
          <a:p>
            <a:pPr algn="ctr"/>
            <a:r>
              <a:rPr lang="fr-FR" sz="800" i="1" dirty="0" smtClean="0">
                <a:latin typeface="Marianne" panose="02000000000000000000" pitchFamily="2" charset="0"/>
              </a:rPr>
              <a:t>24 février</a:t>
            </a:r>
            <a:endParaRPr lang="fr-FR" sz="800" i="1" dirty="0">
              <a:latin typeface="Marianne" panose="02000000000000000000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728539" y="1565206"/>
            <a:ext cx="181497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Para</a:t>
            </a:r>
            <a:r>
              <a:rPr kumimoji="0" lang="fr-FR" sz="9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Natation</a:t>
            </a:r>
            <a:endParaRPr kumimoji="0" lang="fr-FR" sz="9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900" b="1" dirty="0">
                <a:latin typeface="Marianne" panose="02000000000000000000" pitchFamily="2" charset="0"/>
                <a:cs typeface="Arial" panose="020B0604020202020204" pitchFamily="34" charset="0"/>
              </a:rPr>
              <a:t>World </a:t>
            </a:r>
            <a:r>
              <a:rPr lang="fr-FR" sz="900" b="1" dirty="0" err="1">
                <a:latin typeface="Marianne" panose="02000000000000000000" pitchFamily="2" charset="0"/>
                <a:cs typeface="Arial" panose="020B0604020202020204" pitchFamily="34" charset="0"/>
              </a:rPr>
              <a:t>Series</a:t>
            </a:r>
            <a:endParaRPr kumimoji="0" lang="fr-FR" sz="9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Limoges</a:t>
            </a:r>
            <a:endParaRPr lang="fr-FR" sz="800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i="1" noProof="0" dirty="0" smtClean="0">
                <a:latin typeface="Marianne" panose="02000000000000000000" pitchFamily="2" charset="0"/>
                <a:cs typeface="Arial" panose="020B0604020202020204" pitchFamily="34" charset="0"/>
              </a:rPr>
              <a:t>7 au 9 juin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2608855" y="4219624"/>
            <a:ext cx="1789454" cy="61555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Challenge </a:t>
            </a:r>
            <a:r>
              <a:rPr lang="fr-FR" sz="900" b="1" dirty="0" err="1" smtClean="0">
                <a:solidFill>
                  <a:schemeClr val="tx1"/>
                </a:solidFill>
                <a:latin typeface="Marianne" panose="02000000000000000000" pitchFamily="2" charset="0"/>
              </a:rPr>
              <a:t>Monal</a:t>
            </a:r>
            <a:r>
              <a:rPr lang="fr-FR" sz="90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                 Escrime</a:t>
            </a:r>
          </a:p>
          <a:p>
            <a:pPr algn="ctr"/>
            <a:r>
              <a:rPr lang="fr-FR" sz="800" dirty="0" smtClean="0">
                <a:latin typeface="Marianne" panose="02000000000000000000" pitchFamily="2" charset="0"/>
              </a:rPr>
              <a:t>St Maur des Fossés</a:t>
            </a:r>
          </a:p>
          <a:p>
            <a:pPr algn="ctr"/>
            <a:r>
              <a:rPr lang="fr-FR" sz="800" i="1" dirty="0" smtClean="0">
                <a:latin typeface="Marianne" panose="02000000000000000000" pitchFamily="2" charset="0"/>
              </a:rPr>
              <a:t>17 au 19 mai</a:t>
            </a:r>
            <a:endParaRPr lang="fr-FR" sz="800" i="1" dirty="0">
              <a:latin typeface="Marianne" panose="020000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2959018" y="1737705"/>
            <a:ext cx="12519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CM Sport Boules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Saint </a:t>
            </a:r>
            <a:r>
              <a:rPr lang="fr-FR" sz="800" dirty="0" err="1" smtClean="0">
                <a:latin typeface="Marianne" panose="02000000000000000000" pitchFamily="2" charset="0"/>
                <a:cs typeface="Arial" panose="020B0604020202020204" pitchFamily="34" charset="0"/>
              </a:rPr>
              <a:t>Vulbas</a:t>
            </a:r>
            <a:endParaRPr kumimoji="0" lang="fr-FR" sz="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7 au 11</a:t>
            </a:r>
            <a:r>
              <a:rPr kumimoji="0" lang="fr-FR" sz="8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mai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0818815" y="2593064"/>
            <a:ext cx="141486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900" b="1" dirty="0">
                <a:latin typeface="Marianne" panose="02000000000000000000" pitchFamily="2" charset="0"/>
                <a:cs typeface="Arial" panose="020B0604020202020204" pitchFamily="34" charset="0"/>
              </a:rPr>
              <a:t>CM </a:t>
            </a: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Pétanque</a:t>
            </a:r>
            <a:endParaRPr lang="fr-FR" sz="900" b="1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Dijon</a:t>
            </a:r>
            <a:endParaRPr lang="fr-FR" sz="800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5 </a:t>
            </a:r>
            <a:r>
              <a:rPr lang="fr-FR" sz="800" i="1" dirty="0">
                <a:latin typeface="Marianne" panose="02000000000000000000" pitchFamily="2" charset="0"/>
                <a:cs typeface="Arial" panose="020B0604020202020204" pitchFamily="34" charset="0"/>
              </a:rPr>
              <a:t>au 8</a:t>
            </a: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 décembre</a:t>
            </a:r>
            <a:endParaRPr lang="fr-FR" sz="800" i="1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endParaRPr lang="fr-FR" sz="800" dirty="0"/>
          </a:p>
        </p:txBody>
      </p:sp>
      <p:sp>
        <p:nvSpPr>
          <p:cNvPr id="37" name="ZoneTexte 36"/>
          <p:cNvSpPr txBox="1"/>
          <p:nvPr/>
        </p:nvSpPr>
        <p:spPr>
          <a:xfrm>
            <a:off x="3401042" y="2154043"/>
            <a:ext cx="2427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b="1" noProof="0" dirty="0" smtClean="0">
                <a:latin typeface="Marianne" panose="02000000000000000000" pitchFamily="2" charset="0"/>
                <a:cs typeface="Arial" panose="020B0604020202020204" pitchFamily="34" charset="0"/>
              </a:rPr>
              <a:t>R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ugby à VII</a:t>
            </a:r>
          </a:p>
          <a:p>
            <a:pPr lvl="0" algn="ctr">
              <a:defRPr/>
            </a:pPr>
            <a:r>
              <a:rPr lang="fr-FR" sz="900" b="1" dirty="0">
                <a:latin typeface="Marianne" panose="02000000000000000000" pitchFamily="2" charset="0"/>
                <a:cs typeface="Arial" panose="020B0604020202020204" pitchFamily="34" charset="0"/>
              </a:rPr>
              <a:t>CM Universitaire</a:t>
            </a:r>
            <a:endParaRPr kumimoji="0" lang="fr-FR" sz="9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Aix-en-Provence</a:t>
            </a:r>
            <a:endParaRPr lang="fr-FR" sz="800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10 au 12</a:t>
            </a:r>
            <a:r>
              <a:rPr kumimoji="0" lang="fr-FR" sz="8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juin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7679825" y="1926988"/>
            <a:ext cx="1748032" cy="61555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CM Wakeboard  </a:t>
            </a:r>
          </a:p>
          <a:p>
            <a:pPr algn="ctr"/>
            <a:r>
              <a:rPr lang="fr-FR" sz="900" b="1" dirty="0" err="1" smtClean="0">
                <a:solidFill>
                  <a:schemeClr val="tx1"/>
                </a:solidFill>
                <a:latin typeface="Marianne" panose="02000000000000000000" pitchFamily="2" charset="0"/>
              </a:rPr>
              <a:t>Parawakeboard</a:t>
            </a:r>
            <a:r>
              <a:rPr lang="fr-FR" sz="90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 </a:t>
            </a:r>
          </a:p>
          <a:p>
            <a:pPr algn="ctr"/>
            <a:r>
              <a:rPr lang="fr-FR" sz="800" dirty="0" smtClean="0">
                <a:latin typeface="Marianne" panose="02000000000000000000" pitchFamily="2" charset="0"/>
              </a:rPr>
              <a:t>Choisy le Roi</a:t>
            </a:r>
          </a:p>
          <a:p>
            <a:pPr algn="ctr"/>
            <a:r>
              <a:rPr lang="fr-FR" sz="800" i="1" dirty="0" smtClean="0">
                <a:latin typeface="Marianne" panose="02000000000000000000" pitchFamily="2" charset="0"/>
              </a:rPr>
              <a:t>16 au 22 septembre</a:t>
            </a:r>
            <a:endParaRPr lang="fr-FR" sz="800" i="1" dirty="0">
              <a:latin typeface="Marianne" panose="02000000000000000000" pitchFamily="2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200054" y="4012672"/>
            <a:ext cx="14088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Giant Open</a:t>
            </a:r>
            <a:r>
              <a:rPr lang="fr-FR" sz="900" dirty="0">
                <a:latin typeface="Marianne" panose="02000000000000000000" pitchFamily="2" charset="0"/>
                <a:cs typeface="Arial" panose="020B0604020202020204" pitchFamily="34" charset="0"/>
              </a:rPr>
              <a:t> </a:t>
            </a: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Natation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Saint-Germain-en-Laye</a:t>
            </a:r>
            <a:endParaRPr kumimoji="0" lang="fr-FR" sz="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23 au 24 </a:t>
            </a:r>
            <a:r>
              <a:rPr kumimoji="0" lang="fr-FR" sz="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mars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848574" y="4962849"/>
            <a:ext cx="2096401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CM Triathlon Indoor</a:t>
            </a:r>
            <a:endParaRPr lang="fr-FR" sz="900" b="1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Liévin</a:t>
            </a:r>
            <a:endParaRPr lang="fr-FR" sz="800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30 mars</a:t>
            </a:r>
            <a:endParaRPr lang="fr-FR" sz="800" i="1" dirty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711425" y="1115124"/>
            <a:ext cx="1626651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CM </a:t>
            </a:r>
            <a:r>
              <a:rPr lang="fr-FR" sz="900" b="1" dirty="0">
                <a:latin typeface="Marianne" panose="02000000000000000000" pitchFamily="2" charset="0"/>
                <a:cs typeface="Arial" panose="020B0604020202020204" pitchFamily="34" charset="0"/>
              </a:rPr>
              <a:t>Voile </a:t>
            </a: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Nacra17</a:t>
            </a:r>
          </a:p>
          <a:p>
            <a:pPr lvl="0" algn="ctr">
              <a:defRPr/>
            </a:pP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CE Voile 49er &amp; 49erFX </a:t>
            </a:r>
            <a:endParaRPr lang="fr-FR" sz="900" b="1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La Grande Motte</a:t>
            </a:r>
            <a:endParaRPr lang="fr-FR" sz="800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800" i="1" dirty="0">
                <a:latin typeface="Marianne" panose="02000000000000000000" pitchFamily="2" charset="0"/>
                <a:cs typeface="Arial" panose="020B0604020202020204" pitchFamily="34" charset="0"/>
              </a:rPr>
              <a:t>  2</a:t>
            </a: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 au 12 mai</a:t>
            </a:r>
            <a:endParaRPr lang="fr-FR" sz="800" i="1" dirty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3086916" y="2743270"/>
            <a:ext cx="944489" cy="477054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Marianne" panose="02000000000000000000" pitchFamily="2" charset="0"/>
              </a:rPr>
              <a:t>CM </a:t>
            </a:r>
            <a:r>
              <a:rPr lang="fr-FR" sz="900" b="1" dirty="0" err="1" smtClean="0">
                <a:latin typeface="Marianne" panose="02000000000000000000" pitchFamily="2" charset="0"/>
              </a:rPr>
              <a:t>Kitefoil</a:t>
            </a:r>
            <a:endParaRPr lang="fr-FR" sz="900" b="1" dirty="0" smtClean="0">
              <a:latin typeface="Marianne" panose="02000000000000000000" pitchFamily="2" charset="0"/>
            </a:endParaRPr>
          </a:p>
          <a:p>
            <a:pPr algn="ctr"/>
            <a:r>
              <a:rPr lang="fr-FR" sz="800" dirty="0" smtClean="0">
                <a:latin typeface="Marianne" panose="02000000000000000000" pitchFamily="2" charset="0"/>
              </a:rPr>
              <a:t>Hyères</a:t>
            </a:r>
          </a:p>
          <a:p>
            <a:pPr algn="ctr"/>
            <a:r>
              <a:rPr lang="fr-FR" sz="800" i="1" dirty="0" smtClean="0">
                <a:latin typeface="Marianne" panose="02000000000000000000" pitchFamily="2" charset="0"/>
              </a:rPr>
              <a:t>11 au 19 mai</a:t>
            </a:r>
            <a:endParaRPr lang="fr-FR" sz="800" i="1" dirty="0">
              <a:latin typeface="Marianne" panose="02000000000000000000" pitchFamily="2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3897376" y="5782414"/>
            <a:ext cx="157812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CM </a:t>
            </a: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Pêche à la mouche</a:t>
            </a:r>
            <a:endParaRPr kumimoji="0" lang="fr-FR" sz="9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Occitanie</a:t>
            </a:r>
            <a:endParaRPr lang="fr-FR" sz="800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i="1" noProof="0" dirty="0" smtClean="0">
                <a:latin typeface="Marianne" panose="02000000000000000000" pitchFamily="2" charset="0"/>
                <a:cs typeface="Arial" panose="020B0604020202020204" pitchFamily="34" charset="0"/>
              </a:rPr>
              <a:t>22 au 30 juin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3836284" y="2785791"/>
            <a:ext cx="15546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Handisport</a:t>
            </a:r>
            <a:r>
              <a:rPr kumimoji="0" lang="fr-FR" sz="9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Open Paris</a:t>
            </a:r>
            <a:endParaRPr kumimoji="0" lang="fr-FR" sz="9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Paris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i="1" noProof="0" dirty="0" smtClean="0">
                <a:latin typeface="Marianne" panose="02000000000000000000" pitchFamily="2" charset="0"/>
                <a:cs typeface="Arial" panose="020B0604020202020204" pitchFamily="34" charset="0"/>
              </a:rPr>
              <a:t>13 au 14 juin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7497428" y="4293371"/>
            <a:ext cx="2057402" cy="61555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Marianne" panose="02000000000000000000" pitchFamily="2" charset="0"/>
              </a:rPr>
              <a:t>Pelote Basque</a:t>
            </a:r>
          </a:p>
          <a:p>
            <a:pPr algn="ctr"/>
            <a:r>
              <a:rPr lang="fr-FR" sz="900" b="1" dirty="0">
                <a:latin typeface="Marianne" panose="02000000000000000000" pitchFamily="2" charset="0"/>
              </a:rPr>
              <a:t>Ligue des Nations</a:t>
            </a:r>
            <a:endParaRPr lang="fr-FR" sz="900" b="1" dirty="0" smtClean="0">
              <a:latin typeface="Marianne" panose="02000000000000000000" pitchFamily="2" charset="0"/>
            </a:endParaRPr>
          </a:p>
          <a:p>
            <a:pPr algn="ctr"/>
            <a:r>
              <a:rPr lang="fr-FR" sz="800" dirty="0" smtClean="0">
                <a:latin typeface="Marianne" panose="02000000000000000000" pitchFamily="2" charset="0"/>
              </a:rPr>
              <a:t>Paris</a:t>
            </a:r>
          </a:p>
          <a:p>
            <a:pPr algn="ctr"/>
            <a:r>
              <a:rPr lang="fr-FR" sz="800" i="1" dirty="0" smtClean="0">
                <a:latin typeface="Marianne" panose="02000000000000000000" pitchFamily="2" charset="0"/>
              </a:rPr>
              <a:t>22 au 29 septembre</a:t>
            </a:r>
            <a:endParaRPr lang="fr-FR" sz="800" i="1" dirty="0">
              <a:latin typeface="Marianne" panose="02000000000000000000" pitchFamily="2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851765" y="4168281"/>
            <a:ext cx="175131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CM </a:t>
            </a:r>
            <a:r>
              <a:rPr kumimoji="0" lang="fr-FR" sz="9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ParaTriathlon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Vauban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Besançon</a:t>
            </a:r>
            <a:endParaRPr lang="fr-FR" sz="800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15</a:t>
            </a:r>
            <a:r>
              <a:rPr lang="fr-FR" sz="800" i="1" noProof="0" dirty="0" smtClean="0">
                <a:latin typeface="Marianne" panose="02000000000000000000" pitchFamily="2" charset="0"/>
                <a:cs typeface="Arial" panose="020B0604020202020204" pitchFamily="34" charset="0"/>
              </a:rPr>
              <a:t> au </a:t>
            </a: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16</a:t>
            </a:r>
            <a:r>
              <a:rPr lang="fr-FR" sz="800" i="1" noProof="0" dirty="0" smtClean="0">
                <a:latin typeface="Marianne" panose="02000000000000000000" pitchFamily="2" charset="0"/>
                <a:cs typeface="Arial" panose="020B0604020202020204" pitchFamily="34" charset="0"/>
              </a:rPr>
              <a:t> juin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7652113" y="3587338"/>
            <a:ext cx="1748032" cy="61555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Marianne" panose="02000000000000000000" pitchFamily="2" charset="0"/>
              </a:rPr>
              <a:t>CE de Triathlon </a:t>
            </a:r>
            <a:r>
              <a:rPr lang="fr-FR" sz="900" b="1" dirty="0" err="1" smtClean="0">
                <a:latin typeface="Marianne" panose="02000000000000000000" pitchFamily="2" charset="0"/>
              </a:rPr>
              <a:t>ParaTriathlon</a:t>
            </a:r>
            <a:endParaRPr lang="fr-FR" sz="900" b="1" dirty="0" smtClean="0">
              <a:latin typeface="Marianne" panose="02000000000000000000" pitchFamily="2" charset="0"/>
            </a:endParaRPr>
          </a:p>
          <a:p>
            <a:pPr algn="ctr"/>
            <a:r>
              <a:rPr lang="fr-FR" sz="800" dirty="0" smtClean="0">
                <a:latin typeface="Marianne" panose="02000000000000000000" pitchFamily="2" charset="0"/>
              </a:rPr>
              <a:t>Vichy</a:t>
            </a:r>
          </a:p>
          <a:p>
            <a:pPr algn="ctr"/>
            <a:r>
              <a:rPr lang="fr-FR" sz="800" i="1" dirty="0" smtClean="0">
                <a:latin typeface="Marianne" panose="02000000000000000000" pitchFamily="2" charset="0"/>
              </a:rPr>
              <a:t>21 au 22 septembre</a:t>
            </a:r>
            <a:endParaRPr lang="fr-FR" sz="800" i="1" dirty="0">
              <a:latin typeface="Marianne" panose="02000000000000000000" pitchFamily="2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33450" y="3619240"/>
            <a:ext cx="1455553" cy="477054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Marianne" panose="02000000000000000000" pitchFamily="2" charset="0"/>
              </a:rPr>
              <a:t>CM Ski alpin Junior</a:t>
            </a:r>
          </a:p>
          <a:p>
            <a:pPr algn="ctr"/>
            <a:r>
              <a:rPr lang="fr-FR" sz="800" dirty="0" smtClean="0">
                <a:latin typeface="Marianne" panose="02000000000000000000" pitchFamily="2" charset="0"/>
              </a:rPr>
              <a:t>Châtel</a:t>
            </a:r>
          </a:p>
          <a:p>
            <a:pPr algn="ctr"/>
            <a:r>
              <a:rPr lang="fr-FR" sz="800" i="1" dirty="0" smtClean="0">
                <a:latin typeface="Marianne" panose="02000000000000000000" pitchFamily="2" charset="0"/>
              </a:rPr>
              <a:t>27 janvier au 3 février</a:t>
            </a:r>
            <a:endParaRPr lang="fr-FR" sz="800" i="1" dirty="0">
              <a:latin typeface="Marianne" panose="02000000000000000000" pitchFamily="2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225112" y="4489238"/>
            <a:ext cx="2204900" cy="49244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CM </a:t>
            </a:r>
            <a:r>
              <a:rPr lang="fr-FR" sz="900" b="1" dirty="0">
                <a:solidFill>
                  <a:schemeClr val="tx1"/>
                </a:solidFill>
                <a:latin typeface="Marianne" panose="02000000000000000000" pitchFamily="2" charset="0"/>
              </a:rPr>
              <a:t>/</a:t>
            </a:r>
            <a:r>
              <a:rPr lang="fr-FR" sz="90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 CE Virtus Athlétisme Indoor </a:t>
            </a:r>
            <a:r>
              <a:rPr lang="fr-FR" sz="800" dirty="0" smtClean="0">
                <a:latin typeface="Marianne" panose="02000000000000000000" pitchFamily="2" charset="0"/>
              </a:rPr>
              <a:t>Reims</a:t>
            </a:r>
          </a:p>
          <a:p>
            <a:pPr algn="ctr"/>
            <a:r>
              <a:rPr lang="fr-FR" sz="800" i="1" dirty="0" smtClean="0">
                <a:latin typeface="Marianne" panose="02000000000000000000" pitchFamily="2" charset="0"/>
              </a:rPr>
              <a:t>21 au 25 février</a:t>
            </a:r>
            <a:endParaRPr lang="fr-FR" sz="800" i="1" dirty="0">
              <a:latin typeface="Marianne" panose="02000000000000000000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028699" y="3582183"/>
            <a:ext cx="146381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Last Chance </a:t>
            </a:r>
            <a:r>
              <a:rPr lang="fr-FR" sz="900" b="1" dirty="0" err="1" smtClean="0">
                <a:latin typeface="Marianne" panose="02000000000000000000" pitchFamily="2" charset="0"/>
                <a:cs typeface="Arial" panose="020B0604020202020204" pitchFamily="34" charset="0"/>
              </a:rPr>
              <a:t>Regatta</a:t>
            </a:r>
            <a:endParaRPr lang="fr-FR" sz="900" b="1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Hyères </a:t>
            </a:r>
            <a:endParaRPr lang="fr-FR" sz="800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800" i="1" dirty="0">
                <a:latin typeface="Marianne" panose="02000000000000000000" pitchFamily="2" charset="0"/>
                <a:cs typeface="Arial" panose="020B0604020202020204" pitchFamily="34" charset="0"/>
              </a:rPr>
              <a:t>  </a:t>
            </a: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18 au 27 avril</a:t>
            </a:r>
            <a:endParaRPr lang="fr-FR" sz="800" i="1" dirty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2933180" y="2243320"/>
            <a:ext cx="12519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FISE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Montpellier</a:t>
            </a:r>
            <a:endParaRPr kumimoji="0" lang="fr-FR" sz="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8 au 12 mai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7653887" y="1330759"/>
            <a:ext cx="1748032" cy="477054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Marianne" panose="02000000000000000000" pitchFamily="2" charset="0"/>
              </a:rPr>
              <a:t>CM Tennis Virtus</a:t>
            </a:r>
          </a:p>
          <a:p>
            <a:pPr algn="ctr"/>
            <a:r>
              <a:rPr lang="fr-FR" sz="800" dirty="0" smtClean="0">
                <a:latin typeface="Marianne" panose="02000000000000000000" pitchFamily="2" charset="0"/>
              </a:rPr>
              <a:t>Annecy</a:t>
            </a:r>
          </a:p>
          <a:p>
            <a:pPr algn="ctr"/>
            <a:r>
              <a:rPr lang="fr-FR" sz="800" i="1" dirty="0">
                <a:latin typeface="Marianne" panose="02000000000000000000" pitchFamily="2" charset="0"/>
              </a:rPr>
              <a:t>7</a:t>
            </a:r>
            <a:r>
              <a:rPr lang="fr-FR" sz="800" i="1" dirty="0" smtClean="0">
                <a:latin typeface="Marianne" panose="02000000000000000000" pitchFamily="2" charset="0"/>
              </a:rPr>
              <a:t> au 15 septembre</a:t>
            </a:r>
            <a:endParaRPr lang="fr-FR" sz="800" i="1" dirty="0">
              <a:latin typeface="Marianne" panose="02000000000000000000" pitchFamily="2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426472" y="2620560"/>
            <a:ext cx="2208163" cy="61555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Marianne" panose="02000000000000000000" pitchFamily="2" charset="0"/>
              </a:rPr>
              <a:t>Internationaux de France </a:t>
            </a:r>
            <a:endParaRPr lang="fr-FR" sz="900" b="1" dirty="0">
              <a:latin typeface="Marianne" panose="02000000000000000000" pitchFamily="2" charset="0"/>
            </a:endParaRPr>
          </a:p>
          <a:p>
            <a:pPr algn="ctr"/>
            <a:r>
              <a:rPr lang="fr-FR" sz="900" b="1" dirty="0" smtClean="0">
                <a:latin typeface="Marianne" panose="02000000000000000000" pitchFamily="2" charset="0"/>
              </a:rPr>
              <a:t>Squash</a:t>
            </a:r>
          </a:p>
          <a:p>
            <a:pPr algn="ctr"/>
            <a:r>
              <a:rPr lang="fr-FR" sz="800" dirty="0" smtClean="0">
                <a:latin typeface="Marianne" panose="02000000000000000000" pitchFamily="2" charset="0"/>
              </a:rPr>
              <a:t>Paris</a:t>
            </a:r>
          </a:p>
          <a:p>
            <a:pPr algn="ctr"/>
            <a:r>
              <a:rPr lang="fr-FR" sz="800" i="1" dirty="0" smtClean="0">
                <a:latin typeface="Marianne" panose="02000000000000000000" pitchFamily="2" charset="0"/>
              </a:rPr>
              <a:t>15 au 21 septembre</a:t>
            </a:r>
            <a:endParaRPr lang="fr-FR" sz="800" i="1" dirty="0">
              <a:latin typeface="Marianne" panose="02000000000000000000" pitchFamily="2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7549521" y="4967260"/>
            <a:ext cx="2057402" cy="477054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900" b="1" dirty="0" err="1" smtClean="0">
                <a:latin typeface="Marianne" panose="02000000000000000000" pitchFamily="2" charset="0"/>
              </a:rPr>
              <a:t>Supermoto</a:t>
            </a:r>
            <a:r>
              <a:rPr lang="fr-FR" sz="900" b="1" dirty="0" smtClean="0">
                <a:latin typeface="Marianne" panose="02000000000000000000" pitchFamily="2" charset="0"/>
              </a:rPr>
              <a:t> des Nations</a:t>
            </a:r>
          </a:p>
          <a:p>
            <a:pPr algn="ctr"/>
            <a:r>
              <a:rPr lang="fr-FR" sz="800" dirty="0" smtClean="0">
                <a:latin typeface="Marianne" panose="02000000000000000000" pitchFamily="2" charset="0"/>
              </a:rPr>
              <a:t>Tremblay</a:t>
            </a:r>
          </a:p>
          <a:p>
            <a:pPr algn="ctr"/>
            <a:r>
              <a:rPr lang="fr-FR" sz="800" i="1" dirty="0" smtClean="0">
                <a:latin typeface="Marianne" panose="02000000000000000000" pitchFamily="2" charset="0"/>
              </a:rPr>
              <a:t>28 au 29 septembre</a:t>
            </a:r>
            <a:endParaRPr lang="fr-FR" sz="800" i="1" dirty="0">
              <a:latin typeface="Marianne" panose="02000000000000000000" pitchFamily="2" charset="0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9125660" y="3579724"/>
            <a:ext cx="1334664" cy="61555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Marianne" panose="02000000000000000000" pitchFamily="2" charset="0"/>
              </a:rPr>
              <a:t>World Tennis Table Champions</a:t>
            </a:r>
          </a:p>
          <a:p>
            <a:pPr algn="ctr"/>
            <a:r>
              <a:rPr lang="fr-FR" sz="800" dirty="0" smtClean="0">
                <a:latin typeface="Marianne" panose="02000000000000000000" pitchFamily="2" charset="0"/>
              </a:rPr>
              <a:t>Montpellier</a:t>
            </a:r>
          </a:p>
          <a:p>
            <a:pPr algn="ctr"/>
            <a:r>
              <a:rPr lang="fr-FR" sz="800" i="1" dirty="0" smtClean="0">
                <a:latin typeface="Marianne" panose="02000000000000000000" pitchFamily="2" charset="0"/>
              </a:rPr>
              <a:t>22 au 27 octobre</a:t>
            </a:r>
            <a:endParaRPr lang="fr-FR" sz="800" i="1" dirty="0">
              <a:latin typeface="Marianne" panose="02000000000000000000" pitchFamily="2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3706135" y="1135462"/>
            <a:ext cx="181497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CE Bowling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Wittelsheim</a:t>
            </a:r>
            <a:endParaRPr lang="fr-FR" sz="800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i="1" noProof="0" dirty="0" smtClean="0">
                <a:latin typeface="Marianne" panose="02000000000000000000" pitchFamily="2" charset="0"/>
                <a:cs typeface="Arial" panose="020B0604020202020204" pitchFamily="34" charset="0"/>
              </a:rPr>
              <a:t>5 au 16 juin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3808572" y="5230378"/>
            <a:ext cx="167644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B</a:t>
            </a:r>
            <a:r>
              <a:rPr kumimoji="0" lang="fr-FR" sz="9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asket</a:t>
            </a:r>
            <a:r>
              <a:rPr lang="fr-FR" sz="900" b="1" dirty="0">
                <a:latin typeface="Marianne" panose="02000000000000000000" pitchFamily="2" charset="0"/>
                <a:cs typeface="Arial" panose="020B0604020202020204" pitchFamily="34" charset="0"/>
              </a:rPr>
              <a:t>-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Ball</a:t>
            </a:r>
            <a:r>
              <a:rPr kumimoji="0" lang="fr-FR" sz="9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3x3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Challenger</a:t>
            </a: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/ </a:t>
            </a:r>
            <a:r>
              <a:rPr kumimoji="0" lang="fr-FR" sz="9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W </a:t>
            </a:r>
            <a:r>
              <a:rPr kumimoji="0" lang="fr-FR" sz="9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series</a:t>
            </a:r>
            <a:endParaRPr kumimoji="0" lang="fr-FR" sz="9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Orléans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20 au 23 juin</a:t>
            </a:r>
            <a:r>
              <a:rPr kumimoji="0" lang="fr-FR" sz="8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</a:t>
            </a:r>
            <a:endParaRPr kumimoji="0" lang="fr-FR" sz="8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3775459" y="3553344"/>
            <a:ext cx="157246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Basket-Ball 3x3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Challenger</a:t>
            </a: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/W </a:t>
            </a:r>
            <a:r>
              <a:rPr lang="fr-FR" sz="900" b="1" dirty="0" err="1" smtClean="0">
                <a:latin typeface="Marianne" panose="02000000000000000000" pitchFamily="2" charset="0"/>
                <a:cs typeface="Arial" panose="020B0604020202020204" pitchFamily="34" charset="0"/>
              </a:rPr>
              <a:t>series</a:t>
            </a:r>
            <a:endParaRPr kumimoji="0" lang="fr-FR" sz="9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Clermont-Ferrand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14 au 16 juin</a:t>
            </a:r>
            <a:r>
              <a:rPr kumimoji="0" lang="fr-FR" sz="8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</a:t>
            </a:r>
            <a:endParaRPr kumimoji="0" lang="fr-FR" sz="8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5118836" y="2340211"/>
            <a:ext cx="14761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Basket-Ball 3x3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Challenger</a:t>
            </a: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/ </a:t>
            </a:r>
            <a:r>
              <a:rPr kumimoji="0" lang="fr-FR" sz="9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W </a:t>
            </a:r>
            <a:r>
              <a:rPr kumimoji="0" lang="fr-FR" sz="9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series</a:t>
            </a:r>
            <a:endParaRPr kumimoji="0" lang="fr-FR" sz="9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Bordeaux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9 au 12 juillet</a:t>
            </a:r>
            <a:endParaRPr kumimoji="0" lang="fr-FR" sz="8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2703117" y="5028676"/>
            <a:ext cx="157246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Basket-Ball 3x3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Festival FIBA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Marseille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29 mai au 1</a:t>
            </a:r>
            <a:r>
              <a:rPr lang="fr-FR" sz="800" i="1" baseline="30000" dirty="0" smtClean="0">
                <a:latin typeface="Marianne" panose="02000000000000000000" pitchFamily="2" charset="0"/>
                <a:cs typeface="Arial" panose="020B0604020202020204" pitchFamily="34" charset="0"/>
              </a:rPr>
              <a:t>er</a:t>
            </a: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 juin</a:t>
            </a:r>
            <a:endParaRPr kumimoji="0" lang="fr-FR" sz="8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3752851" y="4641679"/>
            <a:ext cx="181514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900" b="1" dirty="0" err="1" smtClean="0">
                <a:latin typeface="Marianne" panose="02000000000000000000" pitchFamily="2" charset="0"/>
                <a:cs typeface="Arial" panose="020B0604020202020204" pitchFamily="34" charset="0"/>
              </a:rPr>
              <a:t>European</a:t>
            </a: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 Champions </a:t>
            </a:r>
            <a:r>
              <a:rPr lang="fr-FR" sz="900" b="1" dirty="0" err="1" smtClean="0">
                <a:latin typeface="Marianne" panose="02000000000000000000" pitchFamily="2" charset="0"/>
                <a:cs typeface="Arial" panose="020B0604020202020204" pitchFamily="34" charset="0"/>
              </a:rPr>
              <a:t>Cup</a:t>
            </a:r>
            <a:endParaRPr lang="fr-FR" sz="900" b="1" dirty="0" smtClean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Foot-Fauteuil</a:t>
            </a:r>
            <a:endParaRPr lang="fr-FR" sz="900" b="1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700" dirty="0" smtClean="0">
                <a:latin typeface="Marianne" panose="02000000000000000000" pitchFamily="2" charset="0"/>
                <a:cs typeface="Arial" panose="020B0604020202020204" pitchFamily="34" charset="0"/>
              </a:rPr>
              <a:t>Issy-les-Moulineaux</a:t>
            </a:r>
            <a:endParaRPr lang="fr-FR" sz="700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17 au 22 juin</a:t>
            </a:r>
            <a:r>
              <a:rPr kumimoji="0" lang="fr-FR" sz="8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</a:t>
            </a:r>
            <a:endParaRPr kumimoji="0" lang="fr-FR" sz="8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9913762" y="4319847"/>
            <a:ext cx="1815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Finales CE Savate</a:t>
            </a:r>
            <a:endParaRPr lang="fr-FR" sz="900" b="1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700" dirty="0" smtClean="0">
                <a:latin typeface="Marianne" panose="02000000000000000000" pitchFamily="2" charset="0"/>
                <a:cs typeface="Arial" panose="020B0604020202020204" pitchFamily="34" charset="0"/>
              </a:rPr>
              <a:t>Longwy</a:t>
            </a:r>
            <a:endParaRPr lang="fr-FR" sz="700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10 novembre</a:t>
            </a:r>
            <a:endParaRPr kumimoji="0" lang="fr-FR" sz="8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576715" y="1158859"/>
            <a:ext cx="122107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Grand </a:t>
            </a:r>
            <a:r>
              <a:rPr lang="fr-FR" sz="900" b="1" dirty="0" err="1" smtClean="0">
                <a:latin typeface="Marianne" panose="02000000000000000000" pitchFamily="2" charset="0"/>
                <a:cs typeface="Arial" panose="020B0604020202020204" pitchFamily="34" charset="0"/>
              </a:rPr>
              <a:t>Slam</a:t>
            </a: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 Judo</a:t>
            </a:r>
            <a:endParaRPr lang="fr-FR" sz="900" dirty="0" smtClean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Paris</a:t>
            </a:r>
            <a:endParaRPr kumimoji="0" lang="fr-FR" sz="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2 au 4 février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3728539" y="584423"/>
            <a:ext cx="181497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Tournoi International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Boxe Anglaise</a:t>
            </a:r>
            <a:endParaRPr kumimoji="0" lang="fr-FR" sz="9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dirty="0" smtClean="0">
                <a:latin typeface="Marianne" panose="02000000000000000000" pitchFamily="2" charset="0"/>
                <a:cs typeface="Arial" panose="020B0604020202020204" pitchFamily="34" charset="0"/>
              </a:rPr>
              <a:t>Paris</a:t>
            </a:r>
            <a:endParaRPr lang="fr-FR" sz="800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i="1" noProof="0" dirty="0" smtClean="0">
                <a:latin typeface="Marianne" panose="02000000000000000000" pitchFamily="2" charset="0"/>
                <a:cs typeface="Arial" panose="020B0604020202020204" pitchFamily="34" charset="0"/>
              </a:rPr>
              <a:t>4 au 9 juin</a:t>
            </a:r>
            <a:endParaRPr kumimoji="0" lang="fr-FR" sz="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426732" y="2117237"/>
            <a:ext cx="157246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Basket-Ball 3x3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Circuit Pro</a:t>
            </a:r>
            <a:r>
              <a:rPr kumimoji="0" lang="fr-FR" sz="9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League</a:t>
            </a:r>
            <a:endParaRPr kumimoji="0" lang="fr-FR" sz="9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Lille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10 -11 &amp; 17-18 février</a:t>
            </a:r>
            <a:endParaRPr kumimoji="0" lang="fr-FR" sz="8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1110544" y="5616431"/>
            <a:ext cx="157246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Basket-Ball 3x3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Circuit Pro</a:t>
            </a:r>
            <a:r>
              <a:rPr kumimoji="0" lang="fr-FR" sz="9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League</a:t>
            </a:r>
            <a:endParaRPr kumimoji="0" lang="fr-FR" sz="9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Toulouse</a:t>
            </a:r>
          </a:p>
          <a:p>
            <a:pPr algn="ctr">
              <a:defRPr/>
            </a:pPr>
            <a:r>
              <a:rPr lang="fr-FR" sz="800" i="1" dirty="0">
                <a:latin typeface="Marianne" panose="02000000000000000000" pitchFamily="2" charset="0"/>
                <a:cs typeface="Arial" panose="020B0604020202020204" pitchFamily="34" charset="0"/>
              </a:rPr>
              <a:t>23-24 </a:t>
            </a:r>
            <a:r>
              <a:rPr lang="fr-FR" sz="8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février &amp; 30-31 mars </a:t>
            </a:r>
            <a:endParaRPr kumimoji="0" lang="fr-FR" sz="8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70" name="Logo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98" y="0"/>
            <a:ext cx="1962874" cy="692101"/>
          </a:xfrm>
          <a:prstGeom prst="rect">
            <a:avLst/>
          </a:prstGeom>
        </p:spPr>
      </p:pic>
      <p:sp>
        <p:nvSpPr>
          <p:cNvPr id="72" name="ZoneTexte 71">
            <a:extLst>
              <a:ext uri="{FF2B5EF4-FFF2-40B4-BE49-F238E27FC236}">
                <a16:creationId xmlns:a16="http://schemas.microsoft.com/office/drawing/2014/main" id="{232722EC-8DB3-93E0-FC6D-20021AFEDFBD}"/>
              </a:ext>
            </a:extLst>
          </p:cNvPr>
          <p:cNvSpPr txBox="1"/>
          <p:nvPr/>
        </p:nvSpPr>
        <p:spPr>
          <a:xfrm>
            <a:off x="8117888" y="52885"/>
            <a:ext cx="46848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rgbClr val="000655"/>
                </a:solidFill>
                <a:latin typeface="Marianne" panose="02000000000000000000" pitchFamily="2" charset="0"/>
              </a:rPr>
              <a:t>Délégation interministérielle aux grands événements sportifs</a:t>
            </a:r>
          </a:p>
        </p:txBody>
      </p:sp>
    </p:spTree>
    <p:extLst>
      <p:ext uri="{BB962C8B-B14F-4D97-AF65-F5344CB8AC3E}">
        <p14:creationId xmlns:p14="http://schemas.microsoft.com/office/powerpoint/2010/main" val="311940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424</Words>
  <Application>Microsoft Office PowerPoint</Application>
  <PresentationFormat>Grand écran</PresentationFormat>
  <Paragraphs>158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Marianne</vt:lpstr>
      <vt:lpstr>Thème Office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MALICIA MARGIRIER</dc:creator>
  <cp:lastModifiedBy>MALICIA MARGIRIER</cp:lastModifiedBy>
  <cp:revision>2</cp:revision>
  <dcterms:created xsi:type="dcterms:W3CDTF">2024-12-17T10:18:43Z</dcterms:created>
  <dcterms:modified xsi:type="dcterms:W3CDTF">2024-12-17T10:28:39Z</dcterms:modified>
</cp:coreProperties>
</file>