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0" r:id="rId4"/>
    <p:sldId id="268" r:id="rId5"/>
    <p:sldId id="270" r:id="rId6"/>
    <p:sldId id="26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8"/>
    <a:srgbClr val="FFFFFF"/>
    <a:srgbClr val="162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NOSF_POWERPOINT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"/>
            <a:ext cx="9144000" cy="685745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6669741" y="3832412"/>
            <a:ext cx="2205318" cy="2138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13447"/>
            <a:ext cx="12192000" cy="2958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</a:t>
            </a:r>
          </a:p>
        </p:txBody>
      </p:sp>
      <p:sp>
        <p:nvSpPr>
          <p:cNvPr id="10" name="Titre 1"/>
          <p:cNvSpPr>
            <a:spLocks noGrp="1"/>
          </p:cNvSpPr>
          <p:nvPr>
            <p:ph type="ctrTitle" hasCustomPrompt="1"/>
          </p:nvPr>
        </p:nvSpPr>
        <p:spPr>
          <a:xfrm>
            <a:off x="6669741" y="1199509"/>
            <a:ext cx="4843862" cy="445859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2000" b="1" baseline="0">
                <a:solidFill>
                  <a:srgbClr val="182048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PRESENTATION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6669741" y="1660658"/>
            <a:ext cx="4843862" cy="3592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81C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-26895"/>
            <a:ext cx="12192000" cy="228602"/>
          </a:xfrm>
          <a:prstGeom prst="rect">
            <a:avLst/>
          </a:prstGeom>
          <a:solidFill>
            <a:srgbClr val="162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203" y="4115407"/>
            <a:ext cx="1573400" cy="157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00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NOSF_POWERPOINT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048000" y="549"/>
            <a:ext cx="9144000" cy="685745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13447"/>
            <a:ext cx="12192000" cy="2958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-26895"/>
            <a:ext cx="12192000" cy="228602"/>
          </a:xfrm>
          <a:prstGeom prst="rect">
            <a:avLst/>
          </a:prstGeom>
          <a:solidFill>
            <a:srgbClr val="162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0" y="3738283"/>
            <a:ext cx="2205318" cy="2138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 hasCustomPrompt="1"/>
          </p:nvPr>
        </p:nvSpPr>
        <p:spPr>
          <a:xfrm>
            <a:off x="197379" y="1268757"/>
            <a:ext cx="4421720" cy="44585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2000" b="1" baseline="0">
                <a:solidFill>
                  <a:srgbClr val="182048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DU CHAPITRE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3339" y="1725712"/>
            <a:ext cx="4410722" cy="3592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rgbClr val="0081C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 DU CHAPITRE</a:t>
            </a: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12" y="4021278"/>
            <a:ext cx="1573400" cy="157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78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>
            <a:spLocks noGrp="1"/>
          </p:cNvSpPr>
          <p:nvPr>
            <p:ph type="ctrTitle" hasCustomPrompt="1"/>
          </p:nvPr>
        </p:nvSpPr>
        <p:spPr>
          <a:xfrm>
            <a:off x="426790" y="602846"/>
            <a:ext cx="11272151" cy="40883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000" b="1" baseline="0">
                <a:solidFill>
                  <a:srgbClr val="182048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PAGE 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0" hasCustomPrompt="1"/>
          </p:nvPr>
        </p:nvSpPr>
        <p:spPr>
          <a:xfrm>
            <a:off x="426791" y="976645"/>
            <a:ext cx="11272150" cy="386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600" b="0" baseline="0">
                <a:solidFill>
                  <a:srgbClr val="0081C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 DE LA PAGE</a:t>
            </a:r>
          </a:p>
        </p:txBody>
      </p:sp>
    </p:spTree>
    <p:extLst>
      <p:ext uri="{BB962C8B-B14F-4D97-AF65-F5344CB8AC3E}">
        <p14:creationId xmlns:p14="http://schemas.microsoft.com/office/powerpoint/2010/main" val="347574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480-1C3B-4F07-91A0-54A208A9AFE3}" type="datetimeFigureOut">
              <a:rPr lang="fr-FR" smtClean="0"/>
              <a:t>20/09/2022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9DB3-8F72-4ACA-BEBE-7F65DB71BBA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805062" y="602846"/>
            <a:ext cx="10548738" cy="40883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000" b="1" baseline="0">
                <a:solidFill>
                  <a:srgbClr val="182048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PAGE 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805062" y="976645"/>
            <a:ext cx="10548737" cy="386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600" b="0" baseline="0">
                <a:solidFill>
                  <a:srgbClr val="0081C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 DE LA PAGE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838199" y="1519780"/>
            <a:ext cx="10515599" cy="4679997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0081C8"/>
              </a:buClr>
              <a:buNone/>
              <a:defRPr sz="1400">
                <a:solidFill>
                  <a:srgbClr val="182048"/>
                </a:solidFill>
                <a:latin typeface="Arial"/>
                <a:cs typeface="Arial"/>
              </a:defRPr>
            </a:lvl1pPr>
            <a:lvl2pPr marL="447675" indent="-180975">
              <a:buClr>
                <a:srgbClr val="0081C8"/>
              </a:buClr>
              <a:buFont typeface="Arial" panose="020B0604020202020204" pitchFamily="34" charset="0"/>
              <a:buChar char="•"/>
              <a:defRPr sz="1400">
                <a:solidFill>
                  <a:srgbClr val="182048"/>
                </a:solidFill>
                <a:latin typeface="Arial"/>
                <a:cs typeface="Arial"/>
              </a:defRPr>
            </a:lvl2pPr>
            <a:lvl3pPr marL="447675" indent="-180975">
              <a:buClr>
                <a:srgbClr val="0081C8"/>
              </a:buClr>
              <a:defRPr sz="1200">
                <a:solidFill>
                  <a:srgbClr val="182048"/>
                </a:solidFill>
                <a:latin typeface="Arial"/>
                <a:cs typeface="Arial"/>
              </a:defRPr>
            </a:lvl3pPr>
            <a:lvl4pPr marL="447675" indent="-180975">
              <a:buClr>
                <a:srgbClr val="0081C8"/>
              </a:buClr>
              <a:buFont typeface="Arial" panose="020B0604020202020204" pitchFamily="34" charset="0"/>
              <a:buChar char="•"/>
              <a:defRPr sz="1200" i="1">
                <a:solidFill>
                  <a:srgbClr val="182048"/>
                </a:solidFill>
                <a:latin typeface="Arial"/>
                <a:cs typeface="Arial"/>
              </a:defRPr>
            </a:lvl4pPr>
            <a:lvl5pPr marL="809625" indent="-180975">
              <a:buClr>
                <a:srgbClr val="0081C8"/>
              </a:buClr>
              <a:buFont typeface="Courier New"/>
              <a:buChar char="o"/>
              <a:defRPr sz="1000">
                <a:solidFill>
                  <a:srgbClr val="182048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4983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480-1C3B-4F07-91A0-54A208A9AFE3}" type="datetimeFigureOut">
              <a:rPr lang="fr-FR" smtClean="0"/>
              <a:t>20/09/2022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9DB3-8F72-4ACA-BEBE-7F65DB71BBA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838200" y="602846"/>
            <a:ext cx="10515600" cy="40883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000" b="1" baseline="0">
                <a:solidFill>
                  <a:srgbClr val="182048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PAGE 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838200" y="1011684"/>
            <a:ext cx="10515599" cy="386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600" b="0" baseline="0">
                <a:solidFill>
                  <a:srgbClr val="0081C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 DE LA PAGE</a:t>
            </a:r>
          </a:p>
        </p:txBody>
      </p:sp>
      <p:sp>
        <p:nvSpPr>
          <p:cNvPr id="10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38200" y="1565275"/>
            <a:ext cx="5670175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2857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idx="14" hasCustomPrompt="1"/>
          </p:nvPr>
        </p:nvSpPr>
        <p:spPr>
          <a:xfrm>
            <a:off x="6831105" y="1565275"/>
            <a:ext cx="4522693" cy="4114800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0081C8"/>
              </a:buClr>
              <a:buFont typeface="Arial"/>
              <a:buChar char="•"/>
              <a:defRPr sz="1400">
                <a:solidFill>
                  <a:srgbClr val="182048"/>
                </a:solidFill>
                <a:latin typeface="Arial"/>
                <a:cs typeface="Arial"/>
              </a:defRPr>
            </a:lvl1pPr>
            <a:lvl2pPr marL="447675" indent="-180975">
              <a:buClr>
                <a:srgbClr val="C85A19"/>
              </a:buClr>
              <a:buFont typeface="Arial" panose="020B0604020202020204" pitchFamily="34" charset="0"/>
              <a:buChar char="•"/>
              <a:defRPr sz="1400">
                <a:solidFill>
                  <a:srgbClr val="002857"/>
                </a:solidFill>
                <a:latin typeface="+mn-lt"/>
              </a:defRPr>
            </a:lvl2pPr>
            <a:lvl3pPr marL="447675" indent="-180975">
              <a:buClr>
                <a:srgbClr val="C85A19"/>
              </a:buClr>
              <a:defRPr sz="1200">
                <a:solidFill>
                  <a:srgbClr val="002857"/>
                </a:solidFill>
                <a:latin typeface="+mn-lt"/>
              </a:defRPr>
            </a:lvl3pPr>
            <a:lvl4pPr marL="447675" indent="-180975">
              <a:buClr>
                <a:srgbClr val="C85A19"/>
              </a:buClr>
              <a:buFont typeface="Arial" panose="020B0604020202020204" pitchFamily="34" charset="0"/>
              <a:buChar char="•"/>
              <a:defRPr sz="1200" i="1">
                <a:solidFill>
                  <a:srgbClr val="002857"/>
                </a:solidFill>
                <a:latin typeface="+mn-lt"/>
              </a:defRPr>
            </a:lvl4pPr>
            <a:lvl5pPr marL="809625" indent="-180975">
              <a:buClr>
                <a:srgbClr val="C85A19"/>
              </a:buClr>
              <a:buFont typeface="Courier New"/>
              <a:buChar char="o"/>
              <a:defRPr sz="1000">
                <a:solidFill>
                  <a:srgbClr val="002857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3144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480-1C3B-4F07-91A0-54A208A9AFE3}" type="datetimeFigureOut">
              <a:rPr lang="fr-FR" smtClean="0"/>
              <a:t>20/09/2022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9DB3-8F72-4ACA-BEBE-7F65DB71BBA5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838199" y="1591917"/>
            <a:ext cx="5065059" cy="4679997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0081C8"/>
              </a:buClr>
              <a:buNone/>
              <a:defRPr sz="1400">
                <a:solidFill>
                  <a:srgbClr val="182048"/>
                </a:solidFill>
                <a:latin typeface="Arial"/>
                <a:cs typeface="Arial"/>
              </a:defRPr>
            </a:lvl1pPr>
            <a:lvl2pPr marL="447675" indent="-180975">
              <a:buClr>
                <a:srgbClr val="0081C8"/>
              </a:buClr>
              <a:buFont typeface="Arial" panose="020B0604020202020204" pitchFamily="34" charset="0"/>
              <a:buChar char="•"/>
              <a:defRPr sz="1400">
                <a:solidFill>
                  <a:srgbClr val="182048"/>
                </a:solidFill>
                <a:latin typeface="Arial"/>
                <a:cs typeface="Arial"/>
              </a:defRPr>
            </a:lvl2pPr>
            <a:lvl3pPr marL="447675" indent="-180975">
              <a:buClr>
                <a:srgbClr val="0081C8"/>
              </a:buClr>
              <a:defRPr sz="1200">
                <a:solidFill>
                  <a:srgbClr val="182048"/>
                </a:solidFill>
                <a:latin typeface="Arial"/>
                <a:cs typeface="Arial"/>
              </a:defRPr>
            </a:lvl3pPr>
            <a:lvl4pPr marL="447675" indent="-180975">
              <a:buClr>
                <a:srgbClr val="0081C8"/>
              </a:buClr>
              <a:buFont typeface="Arial" panose="020B0604020202020204" pitchFamily="34" charset="0"/>
              <a:buChar char="•"/>
              <a:defRPr sz="1200" i="1">
                <a:solidFill>
                  <a:srgbClr val="182048"/>
                </a:solidFill>
                <a:latin typeface="Arial"/>
                <a:cs typeface="Arial"/>
              </a:defRPr>
            </a:lvl4pPr>
            <a:lvl5pPr marL="809625" indent="-180975">
              <a:buClr>
                <a:srgbClr val="0081C8"/>
              </a:buClr>
              <a:buFont typeface="Courier New"/>
              <a:buChar char="o"/>
              <a:defRPr sz="1000">
                <a:solidFill>
                  <a:srgbClr val="182048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3"/>
          </p:nvPr>
        </p:nvSpPr>
        <p:spPr>
          <a:xfrm>
            <a:off x="6078071" y="1606047"/>
            <a:ext cx="5275728" cy="4679997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0081C8"/>
              </a:buClr>
              <a:buNone/>
              <a:defRPr sz="1400">
                <a:solidFill>
                  <a:srgbClr val="182048"/>
                </a:solidFill>
                <a:latin typeface="Arial"/>
                <a:cs typeface="Arial"/>
              </a:defRPr>
            </a:lvl1pPr>
            <a:lvl2pPr marL="447675" indent="-180975">
              <a:buClr>
                <a:srgbClr val="0081C8"/>
              </a:buClr>
              <a:buFont typeface="Arial" panose="020B0604020202020204" pitchFamily="34" charset="0"/>
              <a:buChar char="•"/>
              <a:defRPr sz="1400">
                <a:solidFill>
                  <a:srgbClr val="182048"/>
                </a:solidFill>
                <a:latin typeface="Arial"/>
                <a:cs typeface="Arial"/>
              </a:defRPr>
            </a:lvl2pPr>
            <a:lvl3pPr marL="447675" indent="-180975">
              <a:buClr>
                <a:srgbClr val="0081C8"/>
              </a:buClr>
              <a:defRPr sz="1200">
                <a:solidFill>
                  <a:srgbClr val="182048"/>
                </a:solidFill>
                <a:latin typeface="Arial"/>
                <a:cs typeface="Arial"/>
              </a:defRPr>
            </a:lvl3pPr>
            <a:lvl4pPr marL="447675" indent="-180975">
              <a:buClr>
                <a:srgbClr val="0081C8"/>
              </a:buClr>
              <a:buFont typeface="Arial" panose="020B0604020202020204" pitchFamily="34" charset="0"/>
              <a:buChar char="•"/>
              <a:defRPr sz="1200" i="1">
                <a:solidFill>
                  <a:srgbClr val="182048"/>
                </a:solidFill>
                <a:latin typeface="Arial"/>
                <a:cs typeface="Arial"/>
              </a:defRPr>
            </a:lvl4pPr>
            <a:lvl5pPr marL="809625" indent="-180975">
              <a:buClr>
                <a:srgbClr val="0081C8"/>
              </a:buClr>
              <a:buFont typeface="Courier New"/>
              <a:buChar char="o"/>
              <a:defRPr sz="1000">
                <a:solidFill>
                  <a:srgbClr val="182048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838200" y="602846"/>
            <a:ext cx="10515600" cy="40883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000" b="1" baseline="0">
                <a:solidFill>
                  <a:srgbClr val="182048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PAGE 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4" hasCustomPrompt="1"/>
          </p:nvPr>
        </p:nvSpPr>
        <p:spPr>
          <a:xfrm>
            <a:off x="838200" y="976645"/>
            <a:ext cx="10515599" cy="386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600" b="0" baseline="0">
                <a:solidFill>
                  <a:srgbClr val="0081C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 DE LA PAGE</a:t>
            </a:r>
          </a:p>
        </p:txBody>
      </p:sp>
    </p:spTree>
    <p:extLst>
      <p:ext uri="{BB962C8B-B14F-4D97-AF65-F5344CB8AC3E}">
        <p14:creationId xmlns:p14="http://schemas.microsoft.com/office/powerpoint/2010/main" val="391845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NOSF_POWERPOINT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447" y="-40339"/>
            <a:ext cx="9144000" cy="6857451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-26892"/>
            <a:ext cx="12192000" cy="2958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480-1C3B-4F07-91A0-54A208A9AFE3}" type="datetimeFigureOut">
              <a:rPr lang="fr-FR" smtClean="0"/>
              <a:t>20/09/2022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9DB3-8F72-4ACA-BEBE-7F65DB71BBA5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-13447" y="-26895"/>
            <a:ext cx="12192000" cy="228602"/>
          </a:xfrm>
          <a:prstGeom prst="rect">
            <a:avLst/>
          </a:prstGeom>
          <a:solidFill>
            <a:srgbClr val="162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669741" y="3832412"/>
            <a:ext cx="2205318" cy="2138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576" y="4115407"/>
            <a:ext cx="1573400" cy="157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99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BE480-1C3B-4F07-91A0-54A208A9AFE3}" type="datetimeFigureOut">
              <a:rPr lang="fr-FR" smtClean="0"/>
              <a:t>20/09/2022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49DB3-8F72-4ACA-BEBE-7F65DB71BBA5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-26895"/>
            <a:ext cx="12192000" cy="228602"/>
          </a:xfrm>
          <a:prstGeom prst="rect">
            <a:avLst/>
          </a:prstGeom>
          <a:solidFill>
            <a:srgbClr val="162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497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1" r:id="rId4"/>
    <p:sldLayoutId id="2147483652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95832" y="1199509"/>
            <a:ext cx="7117772" cy="445859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Franceolympique-Bold" panose="02000803030000020003" pitchFamily="2" charset="-18"/>
                <a:ea typeface="+mn-ea"/>
                <a:cs typeface="+mn-cs"/>
              </a:rPr>
              <a:t>19e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Franceolympique-Bold" panose="02000803030000020003" pitchFamily="2" charset="-18"/>
                <a:ea typeface="+mn-ea"/>
                <a:cs typeface="+mn-cs"/>
              </a:rPr>
              <a:t>Conférence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Franceolympique-Bold" panose="02000803030000020003" pitchFamily="2" charset="-18"/>
                <a:ea typeface="+mn-ea"/>
                <a:cs typeface="+mn-cs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Franceolympique-Bold" panose="02000803030000020003" pitchFamily="2" charset="-18"/>
                <a:ea typeface="+mn-ea"/>
                <a:cs typeface="+mn-cs"/>
              </a:rPr>
              <a:t>Nationale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Franceolympique-Bold" panose="02000803030000020003" pitchFamily="2" charset="-18"/>
                <a:ea typeface="+mn-ea"/>
                <a:cs typeface="+mn-cs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Franceolympique-Bold" panose="02000803030000020003" pitchFamily="2" charset="-18"/>
                <a:ea typeface="+mn-ea"/>
                <a:cs typeface="+mn-cs"/>
              </a:rPr>
              <a:t>Médicale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Franceolympique-Bold" panose="02000803030000020003" pitchFamily="2" charset="-18"/>
                <a:ea typeface="+mn-ea"/>
                <a:cs typeface="+mn-cs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Franceolympique-Bold" panose="02000803030000020003" pitchFamily="2" charset="-18"/>
                <a:ea typeface="+mn-ea"/>
                <a:cs typeface="+mn-cs"/>
              </a:rPr>
              <a:t>Interfédérale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0055" y="1660658"/>
            <a:ext cx="6983548" cy="359229"/>
          </a:xfrm>
        </p:spPr>
        <p:txBody>
          <a:bodyPr>
            <a:normAutofit fontScale="62500" lnSpcReduction="20000"/>
          </a:bodyPr>
          <a:lstStyle/>
          <a:p>
            <a:r>
              <a:rPr lang="fr-FR" sz="1800" b="1" spc="4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certificat d’absence de contre-indication au sport (CACI) : nouvelles dispositions de la Loi n° 2022-296 du 2 mars 2022 visant à démocratiser le sport en France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487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>
            <a:extLst>
              <a:ext uri="{FF2B5EF4-FFF2-40B4-BE49-F238E27FC236}">
                <a16:creationId xmlns:a16="http://schemas.microsoft.com/office/drawing/2014/main" id="{E89BE0D2-2DE1-A5C4-73CD-0B06B09235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9841D62A-3BA2-74E8-B8C8-F76121D1C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8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5062" y="418011"/>
            <a:ext cx="10548738" cy="287383"/>
          </a:xfrm>
        </p:spPr>
        <p:txBody>
          <a:bodyPr/>
          <a:lstStyle/>
          <a:p>
            <a:r>
              <a:rPr lang="fr-FR" dirty="0" smtClean="0"/>
              <a:t>Article 23 de la loi du 2 mars 2022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3"/>
          </p:nvPr>
        </p:nvSpPr>
        <p:spPr>
          <a:xfrm>
            <a:off x="805062" y="705395"/>
            <a:ext cx="10548737" cy="470262"/>
          </a:xfrm>
        </p:spPr>
        <p:txBody>
          <a:bodyPr/>
          <a:lstStyle/>
          <a:p>
            <a:r>
              <a:rPr lang="fr-FR" dirty="0" smtClean="0"/>
              <a:t>Modifications des articles L.231-2 et L.231-2-1 du code du sport (CS)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199" y="992778"/>
            <a:ext cx="10853058" cy="5630092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200" dirty="0" smtClean="0"/>
              <a:t>A l’exception des disciplines à contraintes particulières (CACI annuel obligatoire)</a:t>
            </a:r>
            <a:endParaRPr lang="fr-FR" sz="1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600" b="1" dirty="0" smtClean="0"/>
              <a:t>Pour les majeurs</a:t>
            </a:r>
          </a:p>
          <a:p>
            <a:pPr marL="733425" lvl="1" indent="-285750">
              <a:buFont typeface="Courier New" panose="02070309020205020404" pitchFamily="49" charset="0"/>
              <a:buChar char="o"/>
            </a:pPr>
            <a:r>
              <a:rPr lang="fr-FR" sz="1600" dirty="0"/>
              <a:t>D</a:t>
            </a:r>
            <a:r>
              <a:rPr lang="fr-FR" sz="1600" dirty="0" smtClean="0"/>
              <a:t>élivrance/renouvellement licence et participation aux compétitions organisées ou autorisées par les fédérations</a:t>
            </a:r>
          </a:p>
          <a:p>
            <a:pPr marL="733425" lvl="1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Le principe: pas de CACI sauf si la fédération </a:t>
            </a:r>
            <a:r>
              <a:rPr lang="fr-FR" sz="1600" dirty="0" smtClean="0"/>
              <a:t>l’exige ou la présentation d’une licence pour participer aux compétitions</a:t>
            </a:r>
            <a:endParaRPr lang="fr-FR" sz="1600" dirty="0" smtClean="0"/>
          </a:p>
          <a:p>
            <a:pPr lvl="1" indent="0">
              <a:buNone/>
            </a:pPr>
            <a:r>
              <a:rPr lang="fr-FR" sz="1600" dirty="0" smtClean="0"/>
              <a:t>       - Après avis simple de la commission médicale </a:t>
            </a:r>
          </a:p>
          <a:p>
            <a:pPr lvl="1" indent="0">
              <a:buNone/>
            </a:pPr>
            <a:r>
              <a:rPr lang="fr-FR" sz="1600" dirty="0" smtClean="0"/>
              <a:t>       -Conditions présentation CACI et nature/périodicité/contenu des examens pour obtention CACI fixés dans le 	règlement fédéral </a:t>
            </a:r>
          </a:p>
          <a:p>
            <a:pPr lvl="1" indent="0">
              <a:buNone/>
            </a:pPr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600" b="1" dirty="0" smtClean="0"/>
              <a:t>Pour les mineurs</a:t>
            </a:r>
          </a:p>
          <a:p>
            <a:pPr marL="733425" lvl="1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Délivrance/renouvellement </a:t>
            </a:r>
            <a:r>
              <a:rPr lang="fr-FR" sz="1600" dirty="0"/>
              <a:t>licence et participation compétitions organisées ou autorisées </a:t>
            </a:r>
            <a:r>
              <a:rPr lang="fr-FR" sz="1600" dirty="0" smtClean="0"/>
              <a:t>par les  fédérations</a:t>
            </a:r>
          </a:p>
          <a:p>
            <a:pPr marL="733425" lvl="1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Pas de CACI mais examens de santé obligatoires à 3, 4, 5, 6, 8-9, 11-13 et 15-16 ans (R.2132-1 CSP)</a:t>
            </a:r>
          </a:p>
          <a:p>
            <a:pPr lvl="1" indent="0">
              <a:buNone/>
            </a:pPr>
            <a:r>
              <a:rPr lang="fr-FR" sz="1600" dirty="0" smtClean="0"/>
              <a:t>	- dépistage d’éventuelles contre-indications à la pratique sportive</a:t>
            </a:r>
          </a:p>
          <a:p>
            <a:pPr marL="733425" lvl="1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Attestation annuelle du renseignement d’un questionnaire de santé si réponses négatives (A.231-2 CS)</a:t>
            </a:r>
          </a:p>
          <a:p>
            <a:pPr marL="733425" lvl="1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Si au moins une réponse positive au questionnaire de santé: CACI</a:t>
            </a:r>
          </a:p>
          <a:p>
            <a:pPr marL="733425" lvl="1" indent="-285750">
              <a:buFont typeface="Courier New" panose="02070309020205020404" pitchFamily="49" charset="0"/>
              <a:buChar char="o"/>
            </a:pPr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600" b="1" dirty="0" smtClean="0"/>
              <a:t>Compétitions </a:t>
            </a:r>
            <a:r>
              <a:rPr lang="fr-FR" sz="1600" b="1" dirty="0"/>
              <a:t>organisées ou autorisées par </a:t>
            </a:r>
            <a:r>
              <a:rPr lang="fr-FR" sz="1600" b="1" dirty="0" smtClean="0"/>
              <a:t>les fédérations </a:t>
            </a:r>
            <a:endParaRPr lang="fr-FR" sz="1600" b="1" dirty="0"/>
          </a:p>
          <a:p>
            <a:pPr marL="733425" lvl="1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Les fédérations fixent dans leur règlement la </a:t>
            </a:r>
            <a:r>
              <a:rPr lang="fr-FR" sz="1600" dirty="0"/>
              <a:t>liste des licences délivrées par d'autres fédérations agréées ou délégataires permettant de participer aux </a:t>
            </a:r>
            <a:r>
              <a:rPr lang="fr-FR" sz="1600" dirty="0" smtClean="0"/>
              <a:t>dites compétitions </a:t>
            </a:r>
            <a:r>
              <a:rPr lang="fr-FR" sz="1600" dirty="0"/>
              <a:t>sportives </a:t>
            </a:r>
            <a:endParaRPr lang="fr-FR" sz="1600" dirty="0" smtClean="0"/>
          </a:p>
          <a:p>
            <a:pPr marL="733425" lvl="1" indent="-285750">
              <a:buFont typeface="Courier New" panose="02070309020205020404" pitchFamily="49" charset="0"/>
              <a:buChar char="o"/>
            </a:pPr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600" b="1" dirty="0" smtClean="0"/>
              <a:t>Compétitions transfrontalières</a:t>
            </a:r>
          </a:p>
          <a:p>
            <a:pPr marL="733425" lvl="1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Concurrents soumis à la règlementation de leur pays d’origine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1600" dirty="0" smtClean="0"/>
          </a:p>
          <a:p>
            <a:pPr marL="733425" lvl="1" indent="-285750">
              <a:buFont typeface="Courier New" panose="02070309020205020404" pitchFamily="49" charset="0"/>
              <a:buChar char="o"/>
            </a:pPr>
            <a:endParaRPr lang="fr-FR" sz="1600" dirty="0" smtClean="0"/>
          </a:p>
          <a:p>
            <a:pPr marL="733425" lvl="1" indent="-285750">
              <a:buFont typeface="Wingdings" panose="05000000000000000000" pitchFamily="2" charset="2"/>
              <a:buChar char="v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93235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7729"/>
              </p:ext>
            </p:extLst>
          </p:nvPr>
        </p:nvGraphicFramePr>
        <p:xfrm>
          <a:off x="627015" y="287382"/>
          <a:ext cx="11090370" cy="657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074">
                  <a:extLst>
                    <a:ext uri="{9D8B030D-6E8A-4147-A177-3AD203B41FA5}">
                      <a16:colId xmlns:a16="http://schemas.microsoft.com/office/drawing/2014/main" val="3422436230"/>
                    </a:ext>
                  </a:extLst>
                </a:gridCol>
                <a:gridCol w="2366991">
                  <a:extLst>
                    <a:ext uri="{9D8B030D-6E8A-4147-A177-3AD203B41FA5}">
                      <a16:colId xmlns:a16="http://schemas.microsoft.com/office/drawing/2014/main" val="3500412761"/>
                    </a:ext>
                  </a:extLst>
                </a:gridCol>
                <a:gridCol w="2069157">
                  <a:extLst>
                    <a:ext uri="{9D8B030D-6E8A-4147-A177-3AD203B41FA5}">
                      <a16:colId xmlns:a16="http://schemas.microsoft.com/office/drawing/2014/main" val="1663582892"/>
                    </a:ext>
                  </a:extLst>
                </a:gridCol>
                <a:gridCol w="2450592">
                  <a:extLst>
                    <a:ext uri="{9D8B030D-6E8A-4147-A177-3AD203B41FA5}">
                      <a16:colId xmlns:a16="http://schemas.microsoft.com/office/drawing/2014/main" val="905557395"/>
                    </a:ext>
                  </a:extLst>
                </a:gridCol>
                <a:gridCol w="1985556">
                  <a:extLst>
                    <a:ext uri="{9D8B030D-6E8A-4147-A177-3AD203B41FA5}">
                      <a16:colId xmlns:a16="http://schemas.microsoft.com/office/drawing/2014/main" val="155974523"/>
                    </a:ext>
                  </a:extLst>
                </a:gridCol>
              </a:tblGrid>
              <a:tr h="38820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situation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règlementation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contrôle médical préalable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nature du contrôle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015722"/>
                  </a:ext>
                </a:extLst>
              </a:tr>
              <a:tr h="478606">
                <a:tc rowSpan="2"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majeurs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Obtention ou renouvellement licence sportive fédérale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 L.231-2 du code du sport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obligatoire mais peut être imposé  selon les fédérations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CACI et/ou questionnaire et/ou autre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21509"/>
                  </a:ext>
                </a:extLst>
              </a:tr>
              <a:tr h="6700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Participation à une compétition sportive organisée ou autorisée par fédération sportive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 L.231-2-1 du code du sport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obligatoire mais peut être imposé  selon les fédérations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CACI et/ou questionnaire et/ou autre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616351"/>
                  </a:ext>
                </a:extLst>
              </a:tr>
              <a:tr h="657314">
                <a:tc rowSpan="2"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mineurs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Obtention ou renouvellement licence sportive fédérale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Articles L.231-2 et A.231-2 du code du sport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Obligatoire:</a:t>
                      </a:r>
                      <a:r>
                        <a:rPr lang="fr-FR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</a:t>
                      </a: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xamens de santé prévus à</a:t>
                      </a:r>
                      <a:r>
                        <a:rPr lang="fr-FR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l’</a:t>
                      </a: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 R.2132-1 du  code de la santé publique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Questionnaire de santé annuel fixé par arrêté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67320"/>
                  </a:ext>
                </a:extLst>
              </a:tr>
              <a:tr h="6700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Participation à une compétition sportive organisée ou autorisée par fédération sportive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Articles L.231-2-1 et A.231-2 du code du sport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Obligatoire: examens de santé prévus à l’article R.2132-1 du  code de la santé publique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Questionnaire de santé annuel fixé par arrêté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311312"/>
                  </a:ext>
                </a:extLst>
              </a:tr>
              <a:tr h="797192">
                <a:tc rowSpan="2"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majeurs et mineurs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Adhésion à une structure sportive non affiliée à une fédération sportive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Aucune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 discrétion de la structure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 discrétion de la structure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05682"/>
                  </a:ext>
                </a:extLst>
              </a:tr>
              <a:tr h="79719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Participation à une compétition sportive non autorisée ou non organisée par fédération sportive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Aucune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 discrétion de la structure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 discrétion de la structure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889666"/>
                  </a:ext>
                </a:extLst>
              </a:tr>
              <a:tr h="861490">
                <a:tc rowSpan="3"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Cas particuliers  (majeurs et mineurs)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Obtention ou renouvellement licence et participation compétition fédérations sportives scolaires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Articles L.552-1 et L.552-4 du code de l’éducation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 smtClean="0"/>
                    </a:p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607446"/>
                  </a:ext>
                </a:extLst>
              </a:tr>
              <a:tr h="5259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Licence /compétition -Disciplines à contraintes particulières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Articles L.231-2-3, D.231-5 et A.231-1 du code du sport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Obligatoire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CACI</a:t>
                      </a:r>
                      <a:r>
                        <a:rPr lang="fr-FR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annuel avec  examens spécifiques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8105"/>
                  </a:ext>
                </a:extLst>
              </a:tr>
              <a:tr h="62003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Adhésion à un club de danse</a:t>
                      </a:r>
                    </a:p>
                    <a:p>
                      <a:r>
                        <a:rPr lang="fr-FR" sz="1200" dirty="0" smtClean="0"/>
                        <a:t>(classique, modern-jazz, contemporaine)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Articles R.362-1 et R.362-2 du code de l’éducation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Obligatoire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Certificat médical annuel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89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611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696535"/>
              </p:ext>
            </p:extLst>
          </p:nvPr>
        </p:nvGraphicFramePr>
        <p:xfrm>
          <a:off x="838200" y="587829"/>
          <a:ext cx="10515600" cy="6113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0488762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714783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5706718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80779985"/>
                    </a:ext>
                  </a:extLst>
                </a:gridCol>
              </a:tblGrid>
              <a:tr h="41484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pays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Sport de haut niveau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Sport compétition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Sports loisirs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636935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Autriche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Examen médical standardisé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CACI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Variable selon fédérations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300738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Bulgarie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Examen médical biannuel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Variable selon fédérations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502205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Canada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???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QAAP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QAAP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302590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Finlande</a:t>
                      </a:r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--------------------- Pas d’examen médical préalable --------------------------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260579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Grande Bretagne</a:t>
                      </a:r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??? -----------------------Pas d’examen médical préalable -------------------------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163699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Grèce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Examen médical biannuel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CACI à discrétion fédérations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CACI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785277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Hongrie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CACI médecin du sport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CACI médecin du 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 0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712851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Italie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Examen médical standardisé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Examen médical standardisé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CACI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656936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Lituanie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Examen médical obligatoire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Examen médical obligatoire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Examen obligatoire chez</a:t>
                      </a:r>
                      <a:r>
                        <a:rPr lang="fr-FR" sz="1400" baseline="0" dirty="0" smtClean="0"/>
                        <a:t> mineurs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01373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Luxembourg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Examen médical périodique selon catégorie et fédérations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0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292020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Malte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CACI à discrétion fédérations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Autorisation parentale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6192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Pologne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Examen</a:t>
                      </a:r>
                      <a:r>
                        <a:rPr lang="fr-FR" sz="1600" baseline="0" dirty="0" smtClean="0"/>
                        <a:t> médical obligatoire annuel ou biannuel 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0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797271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Slovénie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400" dirty="0" smtClean="0"/>
                        <a:t>CACI initial ou annuel ou pluriannuel selon catégorie de sportif</a:t>
                      </a:r>
                      <a:endParaRPr lang="fr-F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Examen périodique scolaire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26121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Suède</a:t>
                      </a:r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--------------------Pas d’examen médical préalable-------------------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324623"/>
                  </a:ext>
                </a:extLst>
              </a:tr>
              <a:tr h="379905">
                <a:tc>
                  <a:txBody>
                    <a:bodyPr/>
                    <a:lstStyle/>
                    <a:p>
                      <a:r>
                        <a:rPr lang="fr-FR" dirty="0" smtClean="0"/>
                        <a:t>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???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CACI à discrétion des fédérations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711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75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13373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663</Words>
  <Application>Microsoft Office PowerPoint</Application>
  <PresentationFormat>Grand écran</PresentationFormat>
  <Paragraphs>141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Franceolympique-Bold</vt:lpstr>
      <vt:lpstr>Times New Roman</vt:lpstr>
      <vt:lpstr>Wingdings</vt:lpstr>
      <vt:lpstr>Thème Office</vt:lpstr>
      <vt:lpstr>19e Conférence Nationale Médicale Interfédérale</vt:lpstr>
      <vt:lpstr>Présentation PowerPoint</vt:lpstr>
      <vt:lpstr>Article 23 de la loi du 2 mars 2022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Stéphane Boda</dc:creator>
  <cp:lastModifiedBy>GILLES EINSARGUEIX</cp:lastModifiedBy>
  <cp:revision>41</cp:revision>
  <dcterms:created xsi:type="dcterms:W3CDTF">2016-01-05T13:07:55Z</dcterms:created>
  <dcterms:modified xsi:type="dcterms:W3CDTF">2022-09-20T15:58:39Z</dcterms:modified>
</cp:coreProperties>
</file>