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329" r:id="rId3"/>
    <p:sldId id="284" r:id="rId4"/>
    <p:sldId id="285" r:id="rId5"/>
    <p:sldId id="286" r:id="rId6"/>
    <p:sldId id="287" r:id="rId7"/>
    <p:sldId id="274" r:id="rId8"/>
    <p:sldId id="288" r:id="rId9"/>
    <p:sldId id="289" r:id="rId10"/>
    <p:sldId id="297" r:id="rId11"/>
    <p:sldId id="290" r:id="rId12"/>
    <p:sldId id="292" r:id="rId13"/>
    <p:sldId id="275" r:id="rId14"/>
    <p:sldId id="293" r:id="rId15"/>
    <p:sldId id="294" r:id="rId16"/>
    <p:sldId id="332" r:id="rId17"/>
    <p:sldId id="295" r:id="rId18"/>
    <p:sldId id="296" r:id="rId19"/>
    <p:sldId id="298" r:id="rId20"/>
    <p:sldId id="299" r:id="rId21"/>
    <p:sldId id="333" r:id="rId22"/>
    <p:sldId id="301" r:id="rId23"/>
    <p:sldId id="300" r:id="rId24"/>
    <p:sldId id="303" r:id="rId25"/>
    <p:sldId id="276" r:id="rId26"/>
    <p:sldId id="277" r:id="rId27"/>
    <p:sldId id="304" r:id="rId28"/>
    <p:sldId id="282" r:id="rId29"/>
    <p:sldId id="305" r:id="rId30"/>
    <p:sldId id="307" r:id="rId31"/>
    <p:sldId id="308" r:id="rId32"/>
    <p:sldId id="309" r:id="rId33"/>
    <p:sldId id="310" r:id="rId34"/>
    <p:sldId id="317" r:id="rId35"/>
    <p:sldId id="314" r:id="rId36"/>
    <p:sldId id="315" r:id="rId37"/>
    <p:sldId id="316" r:id="rId38"/>
    <p:sldId id="328" r:id="rId39"/>
    <p:sldId id="318" r:id="rId40"/>
    <p:sldId id="319" r:id="rId41"/>
    <p:sldId id="320" r:id="rId42"/>
    <p:sldId id="325" r:id="rId43"/>
    <p:sldId id="326" r:id="rId44"/>
    <p:sldId id="330" r:id="rId45"/>
    <p:sldId id="322" r:id="rId46"/>
    <p:sldId id="323" r:id="rId47"/>
    <p:sldId id="324" r:id="rId48"/>
    <p:sldId id="331" r:id="rId49"/>
  </p:sldIdLst>
  <p:sldSz cx="9906000" cy="6858000" type="A4"/>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7E504E7-09EF-4AAC-93AF-2BD8AB16D3B4}">
          <p14:sldIdLst>
            <p14:sldId id="256"/>
          </p14:sldIdLst>
        </p14:section>
        <p14:section name="Section sans titre" id="{ED1A1B87-B26D-4002-AA40-27EE8C0668B8}">
          <p14:sldIdLst>
            <p14:sldId id="329"/>
            <p14:sldId id="284"/>
            <p14:sldId id="285"/>
            <p14:sldId id="286"/>
            <p14:sldId id="287"/>
            <p14:sldId id="274"/>
            <p14:sldId id="288"/>
            <p14:sldId id="289"/>
            <p14:sldId id="297"/>
            <p14:sldId id="290"/>
            <p14:sldId id="292"/>
            <p14:sldId id="275"/>
            <p14:sldId id="293"/>
            <p14:sldId id="294"/>
            <p14:sldId id="332"/>
            <p14:sldId id="295"/>
            <p14:sldId id="296"/>
            <p14:sldId id="298"/>
            <p14:sldId id="299"/>
            <p14:sldId id="333"/>
            <p14:sldId id="301"/>
            <p14:sldId id="300"/>
            <p14:sldId id="303"/>
            <p14:sldId id="276"/>
            <p14:sldId id="277"/>
            <p14:sldId id="304"/>
            <p14:sldId id="282"/>
            <p14:sldId id="305"/>
            <p14:sldId id="307"/>
            <p14:sldId id="308"/>
            <p14:sldId id="309"/>
            <p14:sldId id="310"/>
            <p14:sldId id="317"/>
            <p14:sldId id="314"/>
            <p14:sldId id="315"/>
            <p14:sldId id="316"/>
            <p14:sldId id="328"/>
            <p14:sldId id="318"/>
            <p14:sldId id="319"/>
            <p14:sldId id="320"/>
            <p14:sldId id="325"/>
            <p14:sldId id="326"/>
            <p14:sldId id="330"/>
            <p14:sldId id="322"/>
            <p14:sldId id="323"/>
            <p14:sldId id="324"/>
            <p14:sldId id="331"/>
          </p14:sldIdLst>
        </p14:section>
      </p14:sectionLst>
    </p:ext>
    <p:ext uri="{EFAFB233-063F-42B5-8137-9DF3F51BA10A}">
      <p15:sldGuideLst xmlns:p15="http://schemas.microsoft.com/office/powerpoint/2012/main">
        <p15:guide id="1" orient="horz" pos="414" userDrawn="1">
          <p15:clr>
            <a:srgbClr val="A4A3A4"/>
          </p15:clr>
        </p15:guide>
        <p15:guide id="2" pos="172" userDrawn="1">
          <p15:clr>
            <a:srgbClr val="A4A3A4"/>
          </p15:clr>
        </p15:guide>
        <p15:guide id="3" pos="60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521"/>
    <a:srgbClr val="E00070"/>
    <a:srgbClr val="4BC481"/>
    <a:srgbClr val="75CBC8"/>
    <a:srgbClr val="4EBC7F"/>
    <a:srgbClr val="E110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86" autoAdjust="0"/>
  </p:normalViewPr>
  <p:slideViewPr>
    <p:cSldViewPr snapToGrid="0" snapToObjects="1">
      <p:cViewPr varScale="1">
        <p:scale>
          <a:sx n="74" d="100"/>
          <a:sy n="74" d="100"/>
        </p:scale>
        <p:origin x="1884" y="54"/>
      </p:cViewPr>
      <p:guideLst>
        <p:guide orient="horz" pos="414"/>
        <p:guide pos="172"/>
        <p:guide pos="6068"/>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55C9FC-DC94-AB48-8FD1-D908146468E1}" type="datetimeFigureOut">
              <a:rPr lang="fr-FR" smtClean="0"/>
              <a:t>08/03/2019</a:t>
            </a:fld>
            <a:endParaRPr lang="fr-FR"/>
          </a:p>
        </p:txBody>
      </p:sp>
      <p:sp>
        <p:nvSpPr>
          <p:cNvPr id="4" name="Espace réservé de l'image des diapositives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ED157B-1B5F-3F45-B45D-18681D494054}" type="slidenum">
              <a:rPr lang="fr-FR" smtClean="0"/>
              <a:t>‹N°›</a:t>
            </a:fld>
            <a:endParaRPr lang="fr-FR"/>
          </a:p>
        </p:txBody>
      </p:sp>
    </p:spTree>
    <p:extLst>
      <p:ext uri="{BB962C8B-B14F-4D97-AF65-F5344CB8AC3E}">
        <p14:creationId xmlns:p14="http://schemas.microsoft.com/office/powerpoint/2010/main" val="101309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chneiderelectricparismarathon.com/fr/marathon-engage/demarche-global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rfi.fr/sports/20130104-gros-pollueurs-grands-evenements-sportifs-tentent-mettre-ver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ports.gouv.fr/IMG/pdf/fichevenemsportifs-vdef-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Commentaire</a:t>
            </a:r>
            <a:r>
              <a:rPr lang="fr-FR" b="1" u="sng" baseline="0" dirty="0" smtClean="0"/>
              <a:t> général </a:t>
            </a:r>
            <a:r>
              <a:rPr lang="fr-FR" baseline="0" dirty="0" smtClean="0"/>
              <a:t>: ce texte de présentation destiné au formateur doit lui permettre de connaître les enjeux et objectifs rattachés aux deux modules de formation proposés.</a:t>
            </a:r>
          </a:p>
          <a:p>
            <a:r>
              <a:rPr lang="fr-FR" baseline="0" dirty="0" smtClean="0"/>
              <a:t>Vous remarquerez au fil du document que nous avons commenté certaines diapositives afin d’étayer / expliciter le message que nous souhaitions faire passer… nous rappelons que nous laissons libre chaque organisateur dans la manière de s’approprier et de présenter les diapositives de ces deux modules de formation. Nous précisions néanmoins que </a:t>
            </a:r>
            <a:r>
              <a:rPr lang="fr-FR" sz="1200" kern="1200" dirty="0" smtClean="0">
                <a:solidFill>
                  <a:schemeClr val="tx1"/>
                </a:solidFill>
                <a:effectLst/>
                <a:latin typeface="+mn-lt"/>
                <a:ea typeface="+mn-ea"/>
                <a:cs typeface="+mn-cs"/>
              </a:rPr>
              <a:t>l'utilisation de ce diaporama ne peut pas se faire avec les logos du ministère des Sports et du WWF.</a:t>
            </a:r>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2</a:t>
            </a:fld>
            <a:endParaRPr lang="fr-FR"/>
          </a:p>
        </p:txBody>
      </p:sp>
    </p:spTree>
    <p:extLst>
      <p:ext uri="{BB962C8B-B14F-4D97-AF65-F5344CB8AC3E}">
        <p14:creationId xmlns:p14="http://schemas.microsoft.com/office/powerpoint/2010/main" val="1277227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3"/>
              </a:rPr>
              <a:t>www.schneiderelectricparismarathon.com/fr/marathon-engage/demarche-globale</a:t>
            </a:r>
            <a:endParaRPr lang="fr-FR" sz="1200" kern="1200" dirty="0" smtClean="0">
              <a:solidFill>
                <a:schemeClr val="tx1"/>
              </a:solidFill>
              <a:effectLst/>
              <a:latin typeface="+mn-lt"/>
              <a:ea typeface="+mn-ea"/>
              <a:cs typeface="+mn-cs"/>
            </a:endParaRPr>
          </a:p>
          <a:p>
            <a:endParaRPr lang="fr-FR" dirty="0" smtClean="0"/>
          </a:p>
          <a:p>
            <a:r>
              <a:rPr lang="fr-FR" u="sng" dirty="0" smtClean="0"/>
              <a:t>Contextualisation de votre évènement si vous avez quelques chiffres</a:t>
            </a:r>
            <a:endParaRPr lang="fr-FR" u="sng"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15</a:t>
            </a:fld>
            <a:endParaRPr lang="fr-FR"/>
          </a:p>
        </p:txBody>
      </p:sp>
    </p:spTree>
    <p:extLst>
      <p:ext uri="{BB962C8B-B14F-4D97-AF65-F5344CB8AC3E}">
        <p14:creationId xmlns:p14="http://schemas.microsoft.com/office/powerpoint/2010/main" val="3425985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b="1" u="sng" dirty="0" smtClean="0"/>
              <a:t>Commentaires pour chaque visuel </a:t>
            </a:r>
            <a:r>
              <a:rPr lang="fr-FR" b="1" dirty="0" smtClean="0"/>
              <a:t>: </a:t>
            </a:r>
          </a:p>
          <a:p>
            <a:pPr marL="171450" indent="-171450">
              <a:buFontTx/>
              <a:buChar char="-"/>
            </a:pPr>
            <a:r>
              <a:rPr lang="fr-FR" dirty="0" smtClean="0"/>
              <a:t>Veiller au respect de l’environnement</a:t>
            </a:r>
            <a:r>
              <a:rPr lang="fr-FR" baseline="0" dirty="0" smtClean="0"/>
              <a:t> et la préservation de la biodiversité : « un événement doit respecter les zones naturelles sensibles pour préserver les espèces animales et végétales remarquables »</a:t>
            </a:r>
          </a:p>
          <a:p>
            <a:pPr marL="171450" indent="-171450">
              <a:buFontTx/>
              <a:buChar char="-"/>
            </a:pPr>
            <a:r>
              <a:rPr lang="fr-FR" baseline="0" dirty="0" smtClean="0"/>
              <a:t>Encourager le recours aux moyens de déplacements plus respectueux de l’environnement : « faciliter et promouvoir l’accès au site d’accueil de l’événement en transport en commun, en vélo ou à pieds et en covoiturage »</a:t>
            </a:r>
          </a:p>
          <a:p>
            <a:pPr marL="171450" indent="-171450">
              <a:buFontTx/>
              <a:buChar char="-"/>
            </a:pPr>
            <a:r>
              <a:rPr lang="fr-FR" baseline="0" dirty="0" smtClean="0"/>
              <a:t>Proposer des modes de restauration en faveur d’une alimentation plus responsable : « une alimentation responsable consiste à proposer des aliments locaux et de saison, notamment issus d’une agriculture raisonnée (pour aller plus loin http://www.mangerbouger.fr/Manger-Mieux/Vos-outils/Calendrier-de-saison2) »,  </a:t>
            </a:r>
          </a:p>
          <a:p>
            <a:pPr marL="171450" indent="-171450">
              <a:buFontTx/>
              <a:buChar char="-"/>
            </a:pP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16</a:t>
            </a:fld>
            <a:endParaRPr lang="fr-FR"/>
          </a:p>
        </p:txBody>
      </p:sp>
    </p:spTree>
    <p:extLst>
      <p:ext uri="{BB962C8B-B14F-4D97-AF65-F5344CB8AC3E}">
        <p14:creationId xmlns:p14="http://schemas.microsoft.com/office/powerpoint/2010/main" val="2554789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hlinkClick r:id="rId3"/>
              </a:rPr>
              <a:t>http://www.rfi.fr/sports/20130104-gros-pollueurs-grands-evenements-sportifs-tentent-mettre-vert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20</a:t>
            </a:fld>
            <a:endParaRPr lang="fr-FR"/>
          </a:p>
        </p:txBody>
      </p:sp>
    </p:spTree>
    <p:extLst>
      <p:ext uri="{BB962C8B-B14F-4D97-AF65-F5344CB8AC3E}">
        <p14:creationId xmlns:p14="http://schemas.microsoft.com/office/powerpoint/2010/main" val="965521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21</a:t>
            </a:fld>
            <a:endParaRPr lang="fr-FR"/>
          </a:p>
        </p:txBody>
      </p:sp>
    </p:spTree>
    <p:extLst>
      <p:ext uri="{BB962C8B-B14F-4D97-AF65-F5344CB8AC3E}">
        <p14:creationId xmlns:p14="http://schemas.microsoft.com/office/powerpoint/2010/main" val="212504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23</a:t>
            </a:fld>
            <a:endParaRPr lang="fr-FR"/>
          </a:p>
        </p:txBody>
      </p:sp>
    </p:spTree>
    <p:extLst>
      <p:ext uri="{BB962C8B-B14F-4D97-AF65-F5344CB8AC3E}">
        <p14:creationId xmlns:p14="http://schemas.microsoft.com/office/powerpoint/2010/main" val="4005071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Commentaires</a:t>
            </a:r>
            <a:r>
              <a:rPr lang="fr-FR" b="1" u="sng" baseline="0" dirty="0" smtClean="0"/>
              <a:t> pour chaque visuel </a:t>
            </a:r>
            <a:r>
              <a:rPr lang="fr-FR" dirty="0" smtClean="0"/>
              <a:t>: </a:t>
            </a:r>
          </a:p>
          <a:p>
            <a:r>
              <a:rPr lang="fr-FR" dirty="0" smtClean="0"/>
              <a:t>Visuel n°1 / « Un</a:t>
            </a:r>
            <a:r>
              <a:rPr lang="fr-FR" baseline="0" dirty="0" smtClean="0"/>
              <a:t> événement peut avoir un impact direct et indirect sur le développement économique local. </a:t>
            </a:r>
          </a:p>
          <a:p>
            <a:pPr marL="171450" indent="-171450">
              <a:buFontTx/>
              <a:buChar char="-"/>
            </a:pPr>
            <a:r>
              <a:rPr lang="fr-FR" baseline="0" dirty="0" smtClean="0"/>
              <a:t>Par exemple, l’organisateur de l’événement peut avoir un impact direct sur le tissu économique local en favorisant ses achats auprès de fournisseurs du territoire d’accueil de l’événement.  </a:t>
            </a:r>
          </a:p>
          <a:p>
            <a:pPr marL="171450" indent="-171450">
              <a:buFontTx/>
              <a:buChar char="-"/>
            </a:pPr>
            <a:r>
              <a:rPr lang="fr-FR" baseline="0" dirty="0" smtClean="0"/>
              <a:t>De manière indirecte, l’événement peut attirer un public étranger au territoire et que cela soit profitable aux commerces de proximité (boulangerie, hôtels, restaurants,…). »</a:t>
            </a:r>
          </a:p>
          <a:p>
            <a:pPr marL="0" indent="0">
              <a:buFontTx/>
              <a:buNone/>
            </a:pPr>
            <a:endParaRPr lang="fr-FR" baseline="0" dirty="0" smtClean="0"/>
          </a:p>
          <a:p>
            <a:pPr marL="0" indent="0">
              <a:buFontTx/>
              <a:buNone/>
            </a:pPr>
            <a:r>
              <a:rPr lang="fr-FR" baseline="0" dirty="0" smtClean="0"/>
              <a:t>Visuel n°2 / « Un événement peut encourager des modes de consommation vertueux pendant son déroulé pour encourager des changements de comportements pérennes après l’événement vis-à-vis des modes de consommation quotidiens des spectateurs et pratiquants »</a:t>
            </a:r>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24</a:t>
            </a:fld>
            <a:endParaRPr lang="fr-FR"/>
          </a:p>
        </p:txBody>
      </p:sp>
    </p:spTree>
    <p:extLst>
      <p:ext uri="{BB962C8B-B14F-4D97-AF65-F5344CB8AC3E}">
        <p14:creationId xmlns:p14="http://schemas.microsoft.com/office/powerpoint/2010/main" val="2360804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smtClean="0">
                <a:solidFill>
                  <a:srgbClr val="F29521"/>
                </a:solidFill>
                <a:latin typeface="Roboto Condensed" panose="02000000000000000000" pitchFamily="2" charset="0"/>
                <a:ea typeface="Roboto Condensed" panose="02000000000000000000" pitchFamily="2" charset="0"/>
              </a:rPr>
              <a:t>Le module B </a:t>
            </a:r>
            <a:r>
              <a:rPr lang="fr-FR" sz="1200" dirty="0" smtClean="0">
                <a:solidFill>
                  <a:schemeClr val="tx1">
                    <a:lumMod val="65000"/>
                    <a:lumOff val="35000"/>
                  </a:schemeClr>
                </a:solidFill>
                <a:latin typeface="Roboto Condensed light" panose="02000000000000000000" pitchFamily="2" charset="0"/>
                <a:ea typeface="Roboto Condensed" panose="02000000000000000000" pitchFamily="2" charset="0"/>
              </a:rPr>
              <a:t>a pour objectif de renseigner et de sensibiliser le bénévole sur les conduites écoresponsables à adopter lors de sa contribution à un évènement sportif. Il permet au bénévole d’acquérir un certain nombre de réflexes écoresponsables applicables une fois l’évènement venu. Ce module, illustré par des exemples concrets et des astuces pratiques, intègre plusieurs thématiques (alimentation, déchets, handicap, sites naturelles, biodiversité, cause solidaire) incombant directement aux bénévoles lors d’évènements sportifs.</a:t>
            </a:r>
          </a:p>
          <a:p>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25</a:t>
            </a:fld>
            <a:endParaRPr lang="fr-FR"/>
          </a:p>
        </p:txBody>
      </p:sp>
    </p:spTree>
    <p:extLst>
      <p:ext uri="{BB962C8B-B14F-4D97-AF65-F5344CB8AC3E}">
        <p14:creationId xmlns:p14="http://schemas.microsoft.com/office/powerpoint/2010/main" val="771177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Commentaire général </a:t>
            </a:r>
            <a:r>
              <a:rPr lang="fr-FR" dirty="0" smtClean="0"/>
              <a:t>: « Chaque thématique de l’événement peut être interrogée pour améliorer la prise en compte du développement durable. Voici quelques</a:t>
            </a:r>
            <a:r>
              <a:rPr lang="fr-FR" baseline="0" dirty="0" smtClean="0"/>
              <a:t> </a:t>
            </a:r>
            <a:r>
              <a:rPr lang="fr-FR" dirty="0" smtClean="0"/>
              <a:t>thématiques à intégrer dans l’organisation d’un événement sportif dans une démarche écoresponsable. Il</a:t>
            </a:r>
            <a:r>
              <a:rPr lang="fr-FR" baseline="0" dirty="0" smtClean="0"/>
              <a:t> est important que les bénévoles connaissent et comprennent les valeurs que l’événement souhaite véhiculer pour être également des porte-paroles des engagements de l’organisateur.</a:t>
            </a:r>
          </a:p>
          <a:p>
            <a:pPr marL="171450" indent="-171450">
              <a:buFontTx/>
              <a:buChar char="-"/>
            </a:pPr>
            <a:r>
              <a:rPr lang="fr-FR" u="sng" baseline="0" dirty="0" smtClean="0"/>
              <a:t>l’approvisionnement</a:t>
            </a:r>
            <a:r>
              <a:rPr lang="fr-FR" baseline="0" dirty="0" smtClean="0"/>
              <a:t> : privilégier un approvisionnement en « gros ou en vrac » et éviter l’achat de produits individualisés (10 bouteilles d’eau 500 </a:t>
            </a:r>
            <a:r>
              <a:rPr lang="fr-FR" baseline="0" dirty="0" err="1" smtClean="0"/>
              <a:t>mL</a:t>
            </a:r>
            <a:r>
              <a:rPr lang="fr-FR" baseline="0" dirty="0" smtClean="0"/>
              <a:t> / 1 bidon de 5 L) pour éviter la production de déchets plastiques inutiles par exemple.</a:t>
            </a:r>
          </a:p>
          <a:p>
            <a:pPr marL="171450" indent="-171450">
              <a:buFontTx/>
              <a:buChar char="-"/>
            </a:pPr>
            <a:r>
              <a:rPr lang="fr-FR" u="sng" baseline="0" dirty="0" smtClean="0"/>
              <a:t>la communication </a:t>
            </a:r>
            <a:r>
              <a:rPr lang="fr-FR" baseline="0" dirty="0" smtClean="0"/>
              <a:t>: privilégier des méthodes de communication dématérialisées tels les sites internet, les mails, les lettre électroniques d’information (ou newsletter) plutôt que la communication par supports papiers. Les supports de communication en papiers sont des déchets produits inutilement qui se retrouvent la majorité du temps comme déchets dans la nature.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fr-FR" u="sng" baseline="0" dirty="0" smtClean="0"/>
              <a:t>le transport </a:t>
            </a:r>
            <a:r>
              <a:rPr lang="fr-FR" baseline="0" dirty="0" smtClean="0"/>
              <a:t>: encourager le recours aux moyens de déplacements plus respectueux de l’environnement en facilitant l’accès au site d’accueil de l’événement en transport en commun, en vélo ou à pieds et en covoiturage.</a:t>
            </a:r>
          </a:p>
          <a:p>
            <a:pPr marL="171450" indent="-171450">
              <a:buFontTx/>
              <a:buChar char="-"/>
            </a:pPr>
            <a:r>
              <a:rPr lang="fr-FR" u="sng" baseline="0" dirty="0" smtClean="0"/>
              <a:t>les déchets </a:t>
            </a:r>
            <a:r>
              <a:rPr lang="fr-FR" baseline="0" dirty="0" smtClean="0"/>
              <a:t>: localisez les poubelles et assurez une veille sur le bon usage de celles-ci (plastiques, cartons, verres, déchets organiques, ordures ménagères,…).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26</a:t>
            </a:fld>
            <a:endParaRPr lang="fr-FR"/>
          </a:p>
        </p:txBody>
      </p:sp>
    </p:spTree>
    <p:extLst>
      <p:ext uri="{BB962C8B-B14F-4D97-AF65-F5344CB8AC3E}">
        <p14:creationId xmlns:p14="http://schemas.microsoft.com/office/powerpoint/2010/main" val="3961712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Commentaire général </a:t>
            </a:r>
            <a:r>
              <a:rPr lang="fr-FR" dirty="0" smtClean="0"/>
              <a:t>: « Pour combattre le gaspillage alimentaire, préférez</a:t>
            </a:r>
            <a:r>
              <a:rPr lang="fr-FR" baseline="0" dirty="0" smtClean="0"/>
              <a:t> servir des plus petites portions mais plusieurs fois pour les plus gourmands ».</a:t>
            </a:r>
          </a:p>
          <a:p>
            <a:endParaRPr lang="fr-FR" baseline="0" dirty="0" smtClean="0"/>
          </a:p>
          <a:p>
            <a:r>
              <a:rPr lang="fr-FR" baseline="0" dirty="0" smtClean="0"/>
              <a:t>Pour aller plus loin : https://www.ecologique-solidaire.gouv.fr/mieux-consommer-lutter-contre-gaspillages-alimentaires</a:t>
            </a:r>
          </a:p>
          <a:p>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27</a:t>
            </a:fld>
            <a:endParaRPr lang="fr-FR"/>
          </a:p>
        </p:txBody>
      </p:sp>
    </p:spTree>
    <p:extLst>
      <p:ext uri="{BB962C8B-B14F-4D97-AF65-F5344CB8AC3E}">
        <p14:creationId xmlns:p14="http://schemas.microsoft.com/office/powerpoint/2010/main" val="4076816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Commentaire</a:t>
            </a:r>
            <a:r>
              <a:rPr lang="fr-FR" dirty="0" smtClean="0"/>
              <a:t> : </a:t>
            </a:r>
            <a:r>
              <a:rPr lang="fr-FR" sz="1200" kern="1200" dirty="0" smtClean="0">
                <a:solidFill>
                  <a:schemeClr val="tx1"/>
                </a:solidFill>
                <a:effectLst/>
                <a:latin typeface="+mn-lt"/>
                <a:ea typeface="+mn-ea"/>
                <a:cs typeface="+mn-cs"/>
              </a:rPr>
              <a:t>même si leur utilisation induit du lavage, les gobelets réutilisables  sont plus écologiques que n'importe quel gobelet à usage unique y compris les gobelets </a:t>
            </a:r>
            <a:r>
              <a:rPr lang="fr-FR" sz="1200" kern="1200" dirty="0" err="1" smtClean="0">
                <a:solidFill>
                  <a:schemeClr val="tx1"/>
                </a:solidFill>
                <a:effectLst/>
                <a:latin typeface="+mn-lt"/>
                <a:ea typeface="+mn-ea"/>
                <a:cs typeface="+mn-cs"/>
              </a:rPr>
              <a:t>compostables</a:t>
            </a:r>
            <a:r>
              <a:rPr lang="fr-FR" sz="1200" kern="1200" dirty="0" smtClean="0">
                <a:solidFill>
                  <a:schemeClr val="tx1"/>
                </a:solidFill>
                <a:effectLst/>
                <a:latin typeface="+mn-lt"/>
                <a:ea typeface="+mn-ea"/>
                <a:cs typeface="+mn-cs"/>
              </a:rPr>
              <a:t> (s’ils sont réellement compostés)" </a:t>
            </a:r>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29</a:t>
            </a:fld>
            <a:endParaRPr lang="fr-FR"/>
          </a:p>
        </p:txBody>
      </p:sp>
    </p:spTree>
    <p:extLst>
      <p:ext uri="{BB962C8B-B14F-4D97-AF65-F5344CB8AC3E}">
        <p14:creationId xmlns:p14="http://schemas.microsoft.com/office/powerpoint/2010/main" val="204954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Commentaire général </a:t>
            </a:r>
            <a:r>
              <a:rPr lang="fr-FR" dirty="0" smtClean="0"/>
              <a:t>: Lien vers vidéo de présentation de la charte (</a:t>
            </a:r>
            <a:r>
              <a:rPr lang="fr-FR" i="1" dirty="0" smtClean="0"/>
              <a:t>durée 2:20</a:t>
            </a:r>
            <a:r>
              <a:rPr lang="fr-FR" i="1" baseline="0" dirty="0" smtClean="0"/>
              <a:t>min</a:t>
            </a:r>
            <a:r>
              <a:rPr lang="fr-FR" baseline="0" dirty="0" smtClean="0"/>
              <a:t>) </a:t>
            </a:r>
            <a:r>
              <a:rPr lang="fr-FR" dirty="0" smtClean="0"/>
              <a:t>qui vise à sensibiliser (</a:t>
            </a:r>
            <a:r>
              <a:rPr lang="fr-FR" i="1" dirty="0" smtClean="0"/>
              <a:t>très succinctement</a:t>
            </a:r>
            <a:r>
              <a:rPr lang="fr-FR" dirty="0" smtClean="0"/>
              <a:t>) les personnes participant à l’organisation d’un événement écoresponsable,</a:t>
            </a:r>
            <a:r>
              <a:rPr lang="fr-FR" baseline="0" dirty="0" smtClean="0"/>
              <a:t> qu’ils soient b</a:t>
            </a:r>
            <a:r>
              <a:rPr lang="fr-FR" dirty="0" smtClean="0"/>
              <a:t>énévoles/staff/partenaires/prest</a:t>
            </a:r>
            <a:r>
              <a:rPr lang="fr-FR" u="none" dirty="0" smtClean="0"/>
              <a:t>a</a:t>
            </a:r>
            <a:r>
              <a:rPr lang="fr-FR" dirty="0" smtClean="0"/>
              <a:t>taires</a:t>
            </a:r>
            <a:r>
              <a:rPr lang="fr-FR" baseline="0" dirty="0" smtClean="0"/>
              <a:t>, </a:t>
            </a:r>
            <a:r>
              <a:rPr lang="fr-FR" dirty="0" smtClean="0"/>
              <a:t>aux enjeux de la charte. </a:t>
            </a:r>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3</a:t>
            </a:fld>
            <a:endParaRPr lang="fr-FR"/>
          </a:p>
        </p:txBody>
      </p:sp>
    </p:spTree>
    <p:extLst>
      <p:ext uri="{BB962C8B-B14F-4D97-AF65-F5344CB8AC3E}">
        <p14:creationId xmlns:p14="http://schemas.microsoft.com/office/powerpoint/2010/main" val="3016218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Commentaire général </a:t>
            </a:r>
            <a:r>
              <a:rPr lang="fr-FR" dirty="0" smtClean="0"/>
              <a:t>: « Explicitez</a:t>
            </a:r>
            <a:r>
              <a:rPr lang="fr-FR" baseline="0" dirty="0" smtClean="0"/>
              <a:t> </a:t>
            </a:r>
            <a:r>
              <a:rPr lang="fr-FR" u="sng" dirty="0" smtClean="0"/>
              <a:t>l</a:t>
            </a:r>
            <a:r>
              <a:rPr lang="fr-FR" u="sng" baseline="0" dirty="0" smtClean="0"/>
              <a:t>a végétalisation des menus</a:t>
            </a:r>
            <a:r>
              <a:rPr lang="fr-FR" baseline="0" dirty="0" smtClean="0"/>
              <a:t> la part </a:t>
            </a:r>
            <a:r>
              <a:rPr lang="fr-FR" dirty="0" smtClean="0"/>
              <a:t>d’aliments bio ou locaux figurant dans le menu en expliquant quelques bénéfices importants pour l’environnement et</a:t>
            </a:r>
            <a:r>
              <a:rPr lang="fr-FR" baseline="0" dirty="0" smtClean="0"/>
              <a:t> la santé</a:t>
            </a:r>
            <a:r>
              <a:rPr lang="fr-FR" dirty="0" smtClean="0"/>
              <a:t>,</a:t>
            </a:r>
            <a:r>
              <a:rPr lang="fr-FR" baseline="0" dirty="0" smtClean="0"/>
              <a:t> comme par exemples : </a:t>
            </a:r>
          </a:p>
          <a:p>
            <a:pPr marL="171450" indent="-171450">
              <a:buFontTx/>
              <a:buChar char="-"/>
            </a:pPr>
            <a:r>
              <a:rPr lang="fr-FR" baseline="0" dirty="0" smtClean="0"/>
              <a:t>Diminue l’impact carbone</a:t>
            </a:r>
          </a:p>
          <a:p>
            <a:pPr marL="171450" indent="-171450">
              <a:buFontTx/>
              <a:buChar char="-"/>
            </a:pPr>
            <a:r>
              <a:rPr lang="fr-FR" baseline="0" dirty="0" smtClean="0"/>
              <a:t>Réduit l’exposition aux pesticides</a:t>
            </a:r>
          </a:p>
          <a:p>
            <a:pPr marL="171450" indent="-171450">
              <a:buFontTx/>
              <a:buChar char="-"/>
            </a:pPr>
            <a:r>
              <a:rPr lang="fr-FR" baseline="0" dirty="0" smtClean="0"/>
              <a:t>Meilleur pour la santé</a:t>
            </a:r>
          </a:p>
          <a:p>
            <a:pPr marL="171450" indent="-171450">
              <a:buFontTx/>
              <a:buChar char="-"/>
            </a:pPr>
            <a:r>
              <a:rPr lang="fr-FR" baseline="0" dirty="0" smtClean="0"/>
              <a:t>Valorise l’économie locale et diminue le transport de marchandises (donc diminue l’impact carbone et la pollution sur l’environnement)</a:t>
            </a:r>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30</a:t>
            </a:fld>
            <a:endParaRPr lang="fr-FR"/>
          </a:p>
        </p:txBody>
      </p:sp>
    </p:spTree>
    <p:extLst>
      <p:ext uri="{BB962C8B-B14F-4D97-AF65-F5344CB8AC3E}">
        <p14:creationId xmlns:p14="http://schemas.microsoft.com/office/powerpoint/2010/main" val="4245361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31</a:t>
            </a:fld>
            <a:endParaRPr lang="fr-FR"/>
          </a:p>
        </p:txBody>
      </p:sp>
    </p:spTree>
    <p:extLst>
      <p:ext uri="{BB962C8B-B14F-4D97-AF65-F5344CB8AC3E}">
        <p14:creationId xmlns:p14="http://schemas.microsoft.com/office/powerpoint/2010/main" val="2985674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Commentaire général </a:t>
            </a:r>
            <a:r>
              <a:rPr lang="fr-FR" dirty="0" smtClean="0"/>
              <a:t>: « Bannir</a:t>
            </a:r>
            <a:r>
              <a:rPr lang="fr-FR" baseline="0" dirty="0" smtClean="0"/>
              <a:t> les produits à usage unique et privilégier ce qui est réutilisable comme les gourdes et autres vaisselles que l’on peut laver ».</a:t>
            </a:r>
          </a:p>
          <a:p>
            <a:endParaRPr lang="fr-FR" baseline="0" dirty="0" smtClean="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34</a:t>
            </a:fld>
            <a:endParaRPr lang="fr-FR"/>
          </a:p>
        </p:txBody>
      </p:sp>
    </p:spTree>
    <p:extLst>
      <p:ext uri="{BB962C8B-B14F-4D97-AF65-F5344CB8AC3E}">
        <p14:creationId xmlns:p14="http://schemas.microsoft.com/office/powerpoint/2010/main" val="1787904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35</a:t>
            </a:fld>
            <a:endParaRPr lang="fr-FR"/>
          </a:p>
        </p:txBody>
      </p:sp>
    </p:spTree>
    <p:extLst>
      <p:ext uri="{BB962C8B-B14F-4D97-AF65-F5344CB8AC3E}">
        <p14:creationId xmlns:p14="http://schemas.microsoft.com/office/powerpoint/2010/main" val="581947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36</a:t>
            </a:fld>
            <a:endParaRPr lang="fr-FR"/>
          </a:p>
        </p:txBody>
      </p:sp>
    </p:spTree>
    <p:extLst>
      <p:ext uri="{BB962C8B-B14F-4D97-AF65-F5344CB8AC3E}">
        <p14:creationId xmlns:p14="http://schemas.microsoft.com/office/powerpoint/2010/main" val="2975094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40</a:t>
            </a:fld>
            <a:endParaRPr lang="fr-FR"/>
          </a:p>
        </p:txBody>
      </p:sp>
    </p:spTree>
    <p:extLst>
      <p:ext uri="{BB962C8B-B14F-4D97-AF65-F5344CB8AC3E}">
        <p14:creationId xmlns:p14="http://schemas.microsoft.com/office/powerpoint/2010/main" val="3543128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42</a:t>
            </a:fld>
            <a:endParaRPr lang="fr-FR"/>
          </a:p>
        </p:txBody>
      </p:sp>
    </p:spTree>
    <p:extLst>
      <p:ext uri="{BB962C8B-B14F-4D97-AF65-F5344CB8AC3E}">
        <p14:creationId xmlns:p14="http://schemas.microsoft.com/office/powerpoint/2010/main" val="1356454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Commentaire</a:t>
            </a:r>
            <a:r>
              <a:rPr lang="fr-FR" b="1" u="sng" baseline="0" dirty="0" smtClean="0"/>
              <a:t> général </a:t>
            </a:r>
            <a:r>
              <a:rPr lang="fr-FR" baseline="0" dirty="0" smtClean="0"/>
              <a:t>: «  Des gestes simples pour participer activement à préserver l’environnement »</a:t>
            </a:r>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43</a:t>
            </a:fld>
            <a:endParaRPr lang="fr-FR"/>
          </a:p>
        </p:txBody>
      </p:sp>
    </p:spTree>
    <p:extLst>
      <p:ext uri="{BB962C8B-B14F-4D97-AF65-F5344CB8AC3E}">
        <p14:creationId xmlns:p14="http://schemas.microsoft.com/office/powerpoint/2010/main" val="156215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Commentaire général</a:t>
            </a:r>
            <a:r>
              <a:rPr lang="fr-FR" b="1" u="none" dirty="0" smtClean="0"/>
              <a:t> </a:t>
            </a:r>
            <a:r>
              <a:rPr lang="fr-FR" b="0" u="none" baseline="0" dirty="0" smtClean="0"/>
              <a:t>/ Cette d</a:t>
            </a:r>
            <a:r>
              <a:rPr lang="fr-FR" dirty="0" smtClean="0"/>
              <a:t>iapositive ainsi que la suivante introduisent le/les</a:t>
            </a:r>
            <a:r>
              <a:rPr lang="fr-FR" baseline="0" dirty="0" smtClean="0"/>
              <a:t> modules (module A et/ou module B) </a:t>
            </a:r>
            <a:r>
              <a:rPr lang="fr-FR" dirty="0" smtClean="0"/>
              <a:t>que vous allez présenter.</a:t>
            </a:r>
          </a:p>
          <a:p>
            <a:endParaRPr lang="fr-FR" dirty="0" smtClean="0"/>
          </a:p>
          <a:p>
            <a:r>
              <a:rPr lang="fr-FR" dirty="0" smtClean="0"/>
              <a:t>L’idée est la suivante : « un bénévole a une place prépondérante dans l’organisation d’un événement écoresponsable</a:t>
            </a:r>
            <a:r>
              <a:rPr lang="fr-FR" baseline="0" dirty="0" smtClean="0"/>
              <a:t> aujourd’hui car il sera en contact direct avec les participants, spectateurs, partenaires de l’événement… d’où l’importance pour chaque bénévole de découvrir et s’approprier les enjeux de développement durable relatifs à l’événement. A travers ces moments de formation et d’échange, nous souhaitons que chaque bénévole soit acteur du changement, pour que le sport soit plus responsable face aux enjeux environnementaux et sociétaux. »</a:t>
            </a:r>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4</a:t>
            </a:fld>
            <a:endParaRPr lang="fr-FR"/>
          </a:p>
        </p:txBody>
      </p:sp>
    </p:spTree>
    <p:extLst>
      <p:ext uri="{BB962C8B-B14F-4D97-AF65-F5344CB8AC3E}">
        <p14:creationId xmlns:p14="http://schemas.microsoft.com/office/powerpoint/2010/main" val="184449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Commentaire général </a:t>
            </a:r>
            <a:r>
              <a:rPr lang="fr-FR" b="1" u="none" dirty="0" smtClean="0"/>
              <a:t>: </a:t>
            </a:r>
            <a:r>
              <a:rPr lang="fr-FR" dirty="0" smtClean="0"/>
              <a:t>« Chaque bénévole, en fonction de son poste, peut avoir un rôle de sensibilisation, </a:t>
            </a:r>
            <a:r>
              <a:rPr lang="fr-FR" u="sng" dirty="0" smtClean="0">
                <a:solidFill>
                  <a:srgbClr val="00B050"/>
                </a:solidFill>
              </a:rPr>
              <a:t>des participants, </a:t>
            </a:r>
            <a:r>
              <a:rPr lang="fr-FR" dirty="0" smtClean="0"/>
              <a:t>du public sur les enjeux de développement durable liés à l’événement. »</a:t>
            </a:r>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5</a:t>
            </a:fld>
            <a:endParaRPr lang="fr-FR"/>
          </a:p>
        </p:txBody>
      </p:sp>
    </p:spTree>
    <p:extLst>
      <p:ext uri="{BB962C8B-B14F-4D97-AF65-F5344CB8AC3E}">
        <p14:creationId xmlns:p14="http://schemas.microsoft.com/office/powerpoint/2010/main" val="2882292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smtClean="0">
                <a:solidFill>
                  <a:srgbClr val="4BC481"/>
                </a:solidFill>
                <a:latin typeface="Roboto Condensed" panose="02000000000000000000" pitchFamily="2" charset="0"/>
                <a:ea typeface="Roboto Condensed" panose="02000000000000000000" pitchFamily="2" charset="0"/>
              </a:rPr>
              <a:t>Le module A </a:t>
            </a:r>
            <a:r>
              <a:rPr lang="fr-FR" sz="1200" dirty="0" err="1" smtClean="0">
                <a:solidFill>
                  <a:schemeClr val="tx1">
                    <a:lumMod val="65000"/>
                    <a:lumOff val="35000"/>
                  </a:schemeClr>
                </a:solidFill>
                <a:latin typeface="Roboto Condensed light" panose="02000000000000000000" pitchFamily="2" charset="0"/>
                <a:ea typeface="Roboto Condensed" panose="02000000000000000000" pitchFamily="2" charset="0"/>
              </a:rPr>
              <a:t>a</a:t>
            </a:r>
            <a:r>
              <a:rPr lang="fr-FR" sz="1200" dirty="0" smtClean="0">
                <a:solidFill>
                  <a:schemeClr val="tx1">
                    <a:lumMod val="65000"/>
                    <a:lumOff val="35000"/>
                  </a:schemeClr>
                </a:solidFill>
                <a:latin typeface="Roboto Condensed light" panose="02000000000000000000" pitchFamily="2" charset="0"/>
                <a:ea typeface="Roboto Condensed" panose="02000000000000000000" pitchFamily="2" charset="0"/>
              </a:rPr>
              <a:t> pour objectif d’informer et de sensibiliser le bénévole au concept de développement durable et à son implication sur un évènement sportif. </a:t>
            </a:r>
            <a:br>
              <a:rPr lang="fr-FR" sz="1200" dirty="0" smtClean="0">
                <a:solidFill>
                  <a:schemeClr val="tx1">
                    <a:lumMod val="65000"/>
                    <a:lumOff val="35000"/>
                  </a:schemeClr>
                </a:solidFill>
                <a:latin typeface="Roboto Condensed light" panose="02000000000000000000" pitchFamily="2" charset="0"/>
                <a:ea typeface="Roboto Condensed" panose="02000000000000000000" pitchFamily="2" charset="0"/>
              </a:rPr>
            </a:br>
            <a:r>
              <a:rPr lang="fr-FR" sz="1200" dirty="0" smtClean="0">
                <a:solidFill>
                  <a:schemeClr val="tx1">
                    <a:lumMod val="65000"/>
                    <a:lumOff val="35000"/>
                  </a:schemeClr>
                </a:solidFill>
                <a:latin typeface="Roboto Condensed light" panose="02000000000000000000" pitchFamily="2" charset="0"/>
                <a:ea typeface="Roboto Condensed" panose="02000000000000000000" pitchFamily="2" charset="0"/>
              </a:rPr>
              <a:t>Ce module se veut ludique grâce à sa forme interactive (points d’information et jeu de questions-réponses).</a:t>
            </a:r>
          </a:p>
          <a:p>
            <a:endParaRPr lang="fr-FR"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6</a:t>
            </a:fld>
            <a:endParaRPr lang="fr-FR"/>
          </a:p>
        </p:txBody>
      </p:sp>
    </p:spTree>
    <p:extLst>
      <p:ext uri="{BB962C8B-B14F-4D97-AF65-F5344CB8AC3E}">
        <p14:creationId xmlns:p14="http://schemas.microsoft.com/office/powerpoint/2010/main" val="561864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Commentaire général </a:t>
            </a:r>
            <a:r>
              <a:rPr lang="fr-FR" dirty="0" smtClean="0"/>
              <a:t>: « Un</a:t>
            </a:r>
            <a:r>
              <a:rPr lang="fr-FR" baseline="0" dirty="0" smtClean="0"/>
              <a:t> événement écoresponsable doit faire attention à l’ensemble des impacts de son organisation : pour une consommation maîtrisée de l’eau et de l’énergie électrique, pour une gestion maîtrisée et optimisée des déchets, et pour la préservation des sites naturels (faune et flore), dans le but de minimiser l’impact carbone de l’événement, de permettre des économies financières, de moins gaspiller, de mieux consommer,… »</a:t>
            </a:r>
          </a:p>
          <a:p>
            <a:r>
              <a:rPr lang="fr-FR" u="sng" baseline="0" dirty="0" smtClean="0"/>
              <a:t>Une prise en compte bien en amont de l’évènement lors de sa phase de conception permet une meilleure efficacité. Une prise en compte partagée entre les différentes parties prenantes de l’organisation (partenaires, site d’accueil, prestataires, différentes commissions du comité d’organisation…) est gage de réussite de cette démarche</a:t>
            </a:r>
          </a:p>
          <a:p>
            <a:endParaRPr lang="fr-FR" u="sng" baseline="0" dirty="0" smtClean="0"/>
          </a:p>
          <a:p>
            <a:r>
              <a:rPr lang="fr-FR" u="sng" baseline="0" dirty="0" smtClean="0"/>
              <a:t>Organisateur: ne pas hésiter à donner des exemples et à contextualiser avec votre évènement </a:t>
            </a:r>
          </a:p>
          <a:p>
            <a:endParaRPr lang="fr-FR" u="sng" baseline="0" dirty="0" smtClean="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7</a:t>
            </a:fld>
            <a:endParaRPr lang="fr-FR"/>
          </a:p>
        </p:txBody>
      </p:sp>
    </p:spTree>
    <p:extLst>
      <p:ext uri="{BB962C8B-B14F-4D97-AF65-F5344CB8AC3E}">
        <p14:creationId xmlns:p14="http://schemas.microsoft.com/office/powerpoint/2010/main" val="163284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u="sng" dirty="0" smtClean="0">
                <a:solidFill>
                  <a:schemeClr val="tx1">
                    <a:lumMod val="95000"/>
                    <a:lumOff val="5000"/>
                  </a:schemeClr>
                </a:solidFill>
              </a:rPr>
              <a:t>Pour aller plus</a:t>
            </a:r>
            <a:r>
              <a:rPr lang="fr-FR" b="1" u="sng" baseline="0" dirty="0" smtClean="0">
                <a:solidFill>
                  <a:schemeClr val="tx1">
                    <a:lumMod val="95000"/>
                    <a:lumOff val="5000"/>
                  </a:schemeClr>
                </a:solidFill>
              </a:rPr>
              <a:t> loin</a:t>
            </a:r>
            <a:r>
              <a:rPr lang="fr-FR" b="1" u="none" baseline="0" dirty="0" smtClean="0">
                <a:solidFill>
                  <a:schemeClr val="tx1">
                    <a:lumMod val="95000"/>
                    <a:lumOff val="5000"/>
                  </a:schemeClr>
                </a:solidFill>
              </a:rPr>
              <a:t> : </a:t>
            </a:r>
            <a:r>
              <a:rPr lang="fr-FR" sz="1200" u="sng" kern="1200" dirty="0" smtClean="0">
                <a:solidFill>
                  <a:schemeClr val="tx1">
                    <a:lumMod val="95000"/>
                    <a:lumOff val="5000"/>
                  </a:schemeClr>
                </a:solidFill>
                <a:effectLst/>
                <a:latin typeface="+mn-lt"/>
                <a:ea typeface="+mn-ea"/>
                <a:cs typeface="+mn-cs"/>
                <a:hlinkClick r:id="rId3"/>
              </a:rPr>
              <a:t>http</a:t>
            </a:r>
            <a:r>
              <a:rPr lang="fr-FR" sz="1200" u="sng" kern="1200" dirty="0" smtClean="0">
                <a:solidFill>
                  <a:schemeClr val="tx1"/>
                </a:solidFill>
                <a:effectLst/>
                <a:latin typeface="+mn-lt"/>
                <a:ea typeface="+mn-ea"/>
                <a:cs typeface="+mn-cs"/>
                <a:hlinkClick r:id="rId3"/>
              </a:rPr>
              <a:t>://www.sports.gouv.fr/IMG/pdf/fichevenemsportifs-vdef-2.pdf</a:t>
            </a:r>
            <a:endParaRPr lang="fr-FR" sz="1200" u="sng"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u="sng"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rPr>
              <a:t>Soit</a:t>
            </a:r>
            <a:r>
              <a:rPr lang="fr-FR" sz="1200" u="sng" kern="1200" baseline="0" dirty="0" smtClean="0">
                <a:solidFill>
                  <a:schemeClr val="tx1"/>
                </a:solidFill>
                <a:effectLst/>
                <a:latin typeface="+mn-lt"/>
                <a:ea typeface="+mn-ea"/>
                <a:cs typeface="+mn-cs"/>
              </a:rPr>
              <a:t> plus de 6 500 manifestations par jour/ l’impact de l’évènementiel sportif n’est pas négligeable!</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9</a:t>
            </a:fld>
            <a:endParaRPr lang="fr-FR" dirty="0"/>
          </a:p>
        </p:txBody>
      </p:sp>
    </p:spTree>
    <p:extLst>
      <p:ext uri="{BB962C8B-B14F-4D97-AF65-F5344CB8AC3E}">
        <p14:creationId xmlns:p14="http://schemas.microsoft.com/office/powerpoint/2010/main" val="172659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Commentaire général </a:t>
            </a:r>
            <a:r>
              <a:rPr lang="fr-FR" b="1" dirty="0" smtClean="0"/>
              <a:t>: </a:t>
            </a:r>
            <a:r>
              <a:rPr lang="fr-FR" dirty="0" smtClean="0"/>
              <a:t>« Qu’ils soient </a:t>
            </a:r>
            <a:r>
              <a:rPr lang="fr-FR" u="sng" dirty="0" smtClean="0"/>
              <a:t>de grande ampleur,</a:t>
            </a:r>
            <a:r>
              <a:rPr lang="fr-FR" u="sng" baseline="0" dirty="0" smtClean="0"/>
              <a:t> </a:t>
            </a:r>
            <a:r>
              <a:rPr lang="fr-FR" u="sng" dirty="0" smtClean="0"/>
              <a:t>de masse, ou</a:t>
            </a:r>
            <a:r>
              <a:rPr lang="fr-FR" u="sng" baseline="0" dirty="0" smtClean="0"/>
              <a:t> plus local </a:t>
            </a:r>
            <a:r>
              <a:rPr lang="fr-FR" dirty="0" smtClean="0"/>
              <a:t>chacun des événements a un impact sur la société, sur son environnement ou sur son économie. Dès lors, comment faire en sorte d’optimiser l’accueil de ces événements sportifs</a:t>
            </a:r>
            <a:r>
              <a:rPr lang="fr-FR" baseline="0" dirty="0" smtClean="0"/>
              <a:t> sur notre territoire ? </a:t>
            </a:r>
            <a:r>
              <a:rPr lang="fr-FR" dirty="0" smtClean="0"/>
              <a:t>Laisser un héritage positif matériel et immatériel sur notre territoire grâce</a:t>
            </a:r>
            <a:r>
              <a:rPr lang="fr-FR" baseline="0" dirty="0" smtClean="0"/>
              <a:t> à un événement sportif nécessite d’anticiper ces questions pour que </a:t>
            </a:r>
            <a:r>
              <a:rPr lang="fr-FR" u="sng" baseline="0" dirty="0" smtClean="0"/>
              <a:t>les</a:t>
            </a:r>
            <a:r>
              <a:rPr lang="fr-FR" baseline="0" dirty="0" smtClean="0"/>
              <a:t> événements sportifs d’aujourd’hui favorisent la pratique du sport pour tous demain. »</a:t>
            </a:r>
          </a:p>
          <a:p>
            <a:r>
              <a:rPr lang="fr-FR" baseline="0" dirty="0" smtClean="0"/>
              <a:t> </a:t>
            </a:r>
          </a:p>
          <a:p>
            <a:pPr marL="171450" indent="-171450">
              <a:buFontTx/>
              <a:buChar char="-"/>
            </a:pPr>
            <a:r>
              <a:rPr lang="fr-FR" u="sng" baseline="0" dirty="0" smtClean="0"/>
              <a:t>Anticiper l’héritage matériel </a:t>
            </a:r>
            <a:r>
              <a:rPr lang="fr-FR" baseline="0" dirty="0" smtClean="0"/>
              <a:t>/ concerne par exemple des équipements sportifs créés/rénovés pour un événement sportif qui serviront ensuite aux associations sportives locales au quotidien.</a:t>
            </a:r>
          </a:p>
          <a:p>
            <a:pPr marL="0" indent="0">
              <a:buFontTx/>
              <a:buNone/>
            </a:pPr>
            <a:endParaRPr lang="fr-FR" baseline="0" dirty="0" smtClean="0"/>
          </a:p>
          <a:p>
            <a:pPr marL="171450" indent="-171450">
              <a:buFontTx/>
              <a:buChar char="-"/>
            </a:pPr>
            <a:r>
              <a:rPr lang="fr-FR" u="sng" baseline="0" dirty="0" smtClean="0"/>
              <a:t>Anticiper l’héritage immatériel </a:t>
            </a:r>
            <a:r>
              <a:rPr lang="fr-FR" baseline="0" dirty="0" smtClean="0"/>
              <a:t>/ </a:t>
            </a:r>
            <a:r>
              <a:rPr lang="fr-FR" dirty="0" smtClean="0"/>
              <a:t>concerne par exemple</a:t>
            </a:r>
            <a:r>
              <a:rPr lang="fr-FR" baseline="0" dirty="0" smtClean="0"/>
              <a:t> </a:t>
            </a:r>
            <a:r>
              <a:rPr lang="fr-FR" dirty="0" smtClean="0"/>
              <a:t>des ressources non palpables, intangibles. Les grandes compétitions sont considérées comme des leviers capables de structurer des changements de comportements</a:t>
            </a:r>
            <a:r>
              <a:rPr lang="fr-FR" baseline="0" dirty="0" smtClean="0"/>
              <a:t> grâce à l</a:t>
            </a:r>
            <a:r>
              <a:rPr lang="fr-FR" dirty="0" smtClean="0"/>
              <a:t>eur forte médiatisation (vecteurs de messages ambitieux). Les retombées économiques, les effets sur la santé, sur l’emploi, sur le sentiment d’appartenance à une même communauté, sur la cohésion sociale… sont autant d’effets positifs que peuvent susciter des compétitions sportives réussies.</a:t>
            </a:r>
            <a:r>
              <a:rPr lang="fr-FR" baseline="0" dirty="0" smtClean="0"/>
              <a:t> </a:t>
            </a:r>
          </a:p>
          <a:p>
            <a:pPr marL="0" indent="0">
              <a:buFontTx/>
              <a:buNone/>
            </a:pPr>
            <a:endParaRPr lang="fr-FR" dirty="0" smtClean="0"/>
          </a:p>
          <a:p>
            <a:pPr marL="0" indent="0">
              <a:buFontTx/>
              <a:buNone/>
            </a:pPr>
            <a:endParaRPr lang="fr-FR" dirty="0" smtClean="0"/>
          </a:p>
          <a:p>
            <a:pPr marL="0" indent="0">
              <a:buFontTx/>
              <a:buNone/>
            </a:pPr>
            <a:r>
              <a:rPr lang="fr-FR" u="sng" dirty="0" smtClean="0"/>
              <a:t>Contextualisation</a:t>
            </a:r>
            <a:r>
              <a:rPr lang="fr-FR" u="sng" baseline="0" dirty="0" smtClean="0"/>
              <a:t> de votre évènement</a:t>
            </a:r>
            <a:endParaRPr lang="fr-FR" u="sng"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10</a:t>
            </a:fld>
            <a:endParaRPr lang="fr-FR"/>
          </a:p>
        </p:txBody>
      </p:sp>
    </p:spTree>
    <p:extLst>
      <p:ext uri="{BB962C8B-B14F-4D97-AF65-F5344CB8AC3E}">
        <p14:creationId xmlns:p14="http://schemas.microsoft.com/office/powerpoint/2010/main" val="2560813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u="sng" dirty="0" smtClean="0"/>
              <a:t>Contextualisation</a:t>
            </a:r>
            <a:r>
              <a:rPr lang="fr-FR" u="sng" baseline="0" dirty="0" smtClean="0"/>
              <a:t> de votre évènement si des actions d’économie-gestion raisonnée de l’énergie et/ou des ressources naturelles sont menées</a:t>
            </a:r>
            <a:endParaRPr lang="fr-FR" u="sng" dirty="0"/>
          </a:p>
        </p:txBody>
      </p:sp>
      <p:sp>
        <p:nvSpPr>
          <p:cNvPr id="4" name="Espace réservé du numéro de diapositive 3"/>
          <p:cNvSpPr>
            <a:spLocks noGrp="1"/>
          </p:cNvSpPr>
          <p:nvPr>
            <p:ph type="sldNum" sz="quarter" idx="10"/>
          </p:nvPr>
        </p:nvSpPr>
        <p:spPr/>
        <p:txBody>
          <a:bodyPr/>
          <a:lstStyle/>
          <a:p>
            <a:fld id="{DBED157B-1B5F-3F45-B45D-18681D494054}" type="slidenum">
              <a:rPr lang="fr-FR" smtClean="0"/>
              <a:t>12</a:t>
            </a:fld>
            <a:endParaRPr lang="fr-FR"/>
          </a:p>
        </p:txBody>
      </p:sp>
    </p:spTree>
    <p:extLst>
      <p:ext uri="{BB962C8B-B14F-4D97-AF65-F5344CB8AC3E}">
        <p14:creationId xmlns:p14="http://schemas.microsoft.com/office/powerpoint/2010/main" val="317154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79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95300" y="1600201"/>
            <a:ext cx="89154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95300" y="6356351"/>
            <a:ext cx="2311400" cy="365125"/>
          </a:xfrm>
          <a:prstGeom prst="rect">
            <a:avLst/>
          </a:prstGeom>
        </p:spPr>
        <p:txBody>
          <a:bodyPr/>
          <a:lstStyle/>
          <a:p>
            <a:fld id="{7565F355-B8F9-B948-81FC-1F58B07B33E4}" type="datetimeFigureOut">
              <a:rPr lang="fr-FR" smtClean="0"/>
              <a:t>08/03/2019</a:t>
            </a:fld>
            <a:endParaRPr lang="fr-FR"/>
          </a:p>
        </p:txBody>
      </p:sp>
      <p:sp>
        <p:nvSpPr>
          <p:cNvPr id="5" name="Espace réservé du pied de page 4"/>
          <p:cNvSpPr>
            <a:spLocks noGrp="1"/>
          </p:cNvSpPr>
          <p:nvPr>
            <p:ph type="ftr" sz="quarter" idx="11"/>
          </p:nvPr>
        </p:nvSpPr>
        <p:spPr>
          <a:xfrm>
            <a:off x="3384550" y="6356351"/>
            <a:ext cx="31369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99300" y="6356351"/>
            <a:ext cx="2311400" cy="365125"/>
          </a:xfrm>
          <a:prstGeom prst="rect">
            <a:avLst/>
          </a:prstGeom>
        </p:spPr>
        <p:txBody>
          <a:bodyPr/>
          <a:lstStyle/>
          <a:p>
            <a:fld id="{6EA8C24E-E997-7D49-82F8-555FABE170EE}" type="slidenum">
              <a:rPr lang="fr-FR" smtClean="0"/>
              <a:t>‹N°›</a:t>
            </a:fld>
            <a:endParaRPr lang="fr-FR"/>
          </a:p>
        </p:txBody>
      </p:sp>
    </p:spTree>
    <p:extLst>
      <p:ext uri="{BB962C8B-B14F-4D97-AF65-F5344CB8AC3E}">
        <p14:creationId xmlns:p14="http://schemas.microsoft.com/office/powerpoint/2010/main" val="95725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9"/>
            <a:ext cx="222885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95300" y="274639"/>
            <a:ext cx="652145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95300" y="6356351"/>
            <a:ext cx="2311400" cy="365125"/>
          </a:xfrm>
          <a:prstGeom prst="rect">
            <a:avLst/>
          </a:prstGeom>
        </p:spPr>
        <p:txBody>
          <a:bodyPr/>
          <a:lstStyle/>
          <a:p>
            <a:fld id="{7565F355-B8F9-B948-81FC-1F58B07B33E4}" type="datetimeFigureOut">
              <a:rPr lang="fr-FR" smtClean="0"/>
              <a:t>08/03/2019</a:t>
            </a:fld>
            <a:endParaRPr lang="fr-FR"/>
          </a:p>
        </p:txBody>
      </p:sp>
      <p:sp>
        <p:nvSpPr>
          <p:cNvPr id="5" name="Espace réservé du pied de page 4"/>
          <p:cNvSpPr>
            <a:spLocks noGrp="1"/>
          </p:cNvSpPr>
          <p:nvPr>
            <p:ph type="ftr" sz="quarter" idx="11"/>
          </p:nvPr>
        </p:nvSpPr>
        <p:spPr>
          <a:xfrm>
            <a:off x="3384550" y="6356351"/>
            <a:ext cx="31369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99300" y="6356351"/>
            <a:ext cx="2311400" cy="365125"/>
          </a:xfrm>
          <a:prstGeom prst="rect">
            <a:avLst/>
          </a:prstGeom>
        </p:spPr>
        <p:txBody>
          <a:bodyPr/>
          <a:lstStyle/>
          <a:p>
            <a:fld id="{6EA8C24E-E997-7D49-82F8-555FABE170EE}" type="slidenum">
              <a:rPr lang="fr-FR" smtClean="0"/>
              <a:t>‹N°›</a:t>
            </a:fld>
            <a:endParaRPr lang="fr-FR"/>
          </a:p>
        </p:txBody>
      </p:sp>
    </p:spTree>
    <p:extLst>
      <p:ext uri="{BB962C8B-B14F-4D97-AF65-F5344CB8AC3E}">
        <p14:creationId xmlns:p14="http://schemas.microsoft.com/office/powerpoint/2010/main" val="20830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95300" y="1600201"/>
            <a:ext cx="89154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95300" y="6356351"/>
            <a:ext cx="2311400" cy="365125"/>
          </a:xfrm>
          <a:prstGeom prst="rect">
            <a:avLst/>
          </a:prstGeom>
        </p:spPr>
        <p:txBody>
          <a:bodyPr/>
          <a:lstStyle/>
          <a:p>
            <a:fld id="{7565F355-B8F9-B948-81FC-1F58B07B33E4}" type="datetimeFigureOut">
              <a:rPr lang="fr-FR" smtClean="0"/>
              <a:t>08/03/2019</a:t>
            </a:fld>
            <a:endParaRPr lang="fr-FR"/>
          </a:p>
        </p:txBody>
      </p:sp>
      <p:sp>
        <p:nvSpPr>
          <p:cNvPr id="5" name="Espace réservé du pied de page 4"/>
          <p:cNvSpPr>
            <a:spLocks noGrp="1"/>
          </p:cNvSpPr>
          <p:nvPr>
            <p:ph type="ftr" sz="quarter" idx="11"/>
          </p:nvPr>
        </p:nvSpPr>
        <p:spPr>
          <a:xfrm>
            <a:off x="3384550" y="6356351"/>
            <a:ext cx="31369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99300" y="6356351"/>
            <a:ext cx="2311400" cy="365125"/>
          </a:xfrm>
          <a:prstGeom prst="rect">
            <a:avLst/>
          </a:prstGeom>
        </p:spPr>
        <p:txBody>
          <a:bodyPr/>
          <a:lstStyle/>
          <a:p>
            <a:fld id="{6EA8C24E-E997-7D49-82F8-555FABE170EE}" type="slidenum">
              <a:rPr lang="fr-FR" smtClean="0"/>
              <a:t>‹N°›</a:t>
            </a:fld>
            <a:endParaRPr lang="fr-FR"/>
          </a:p>
        </p:txBody>
      </p:sp>
    </p:spTree>
    <p:extLst>
      <p:ext uri="{BB962C8B-B14F-4D97-AF65-F5344CB8AC3E}">
        <p14:creationId xmlns:p14="http://schemas.microsoft.com/office/powerpoint/2010/main" val="319558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a:prstGeom prst="rect">
            <a:avLst/>
          </a:prstGeom>
        </p:spPr>
        <p:txBody>
          <a:bodyPr anchor="t"/>
          <a:lstStyle>
            <a:lvl1pPr algn="l">
              <a:defRPr sz="4333"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506" y="2906713"/>
            <a:ext cx="8420100" cy="1500187"/>
          </a:xfrm>
          <a:prstGeom prst="rect">
            <a:avLst/>
          </a:prstGeo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95300" y="6356351"/>
            <a:ext cx="2311400" cy="365125"/>
          </a:xfrm>
          <a:prstGeom prst="rect">
            <a:avLst/>
          </a:prstGeom>
        </p:spPr>
        <p:txBody>
          <a:bodyPr/>
          <a:lstStyle/>
          <a:p>
            <a:fld id="{7565F355-B8F9-B948-81FC-1F58B07B33E4}" type="datetimeFigureOut">
              <a:rPr lang="fr-FR" smtClean="0"/>
              <a:t>08/03/2019</a:t>
            </a:fld>
            <a:endParaRPr lang="fr-FR"/>
          </a:p>
        </p:txBody>
      </p:sp>
      <p:sp>
        <p:nvSpPr>
          <p:cNvPr id="5" name="Espace réservé du pied de page 4"/>
          <p:cNvSpPr>
            <a:spLocks noGrp="1"/>
          </p:cNvSpPr>
          <p:nvPr>
            <p:ph type="ftr" sz="quarter" idx="11"/>
          </p:nvPr>
        </p:nvSpPr>
        <p:spPr>
          <a:xfrm>
            <a:off x="3384550" y="6356351"/>
            <a:ext cx="31369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99300" y="6356351"/>
            <a:ext cx="2311400" cy="365125"/>
          </a:xfrm>
          <a:prstGeom prst="rect">
            <a:avLst/>
          </a:prstGeom>
        </p:spPr>
        <p:txBody>
          <a:bodyPr/>
          <a:lstStyle/>
          <a:p>
            <a:fld id="{6EA8C24E-E997-7D49-82F8-555FABE170EE}" type="slidenum">
              <a:rPr lang="fr-FR" smtClean="0"/>
              <a:t>‹N°›</a:t>
            </a:fld>
            <a:endParaRPr lang="fr-FR"/>
          </a:p>
        </p:txBody>
      </p:sp>
    </p:spTree>
    <p:extLst>
      <p:ext uri="{BB962C8B-B14F-4D97-AF65-F5344CB8AC3E}">
        <p14:creationId xmlns:p14="http://schemas.microsoft.com/office/powerpoint/2010/main" val="271593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95300" y="1600201"/>
            <a:ext cx="4375150" cy="4525963"/>
          </a:xfrm>
          <a:prstGeom prst="rect">
            <a:avLst/>
          </a:prstGeo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35550" y="1600201"/>
            <a:ext cx="4375150" cy="4525963"/>
          </a:xfrm>
          <a:prstGeom prst="rect">
            <a:avLst/>
          </a:prstGeo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95300" y="6356351"/>
            <a:ext cx="2311400" cy="365125"/>
          </a:xfrm>
          <a:prstGeom prst="rect">
            <a:avLst/>
          </a:prstGeom>
        </p:spPr>
        <p:txBody>
          <a:bodyPr/>
          <a:lstStyle/>
          <a:p>
            <a:fld id="{7565F355-B8F9-B948-81FC-1F58B07B33E4}" type="datetimeFigureOut">
              <a:rPr lang="fr-FR" smtClean="0"/>
              <a:t>08/03/2019</a:t>
            </a:fld>
            <a:endParaRPr lang="fr-FR"/>
          </a:p>
        </p:txBody>
      </p:sp>
      <p:sp>
        <p:nvSpPr>
          <p:cNvPr id="6" name="Espace réservé du pied de page 5"/>
          <p:cNvSpPr>
            <a:spLocks noGrp="1"/>
          </p:cNvSpPr>
          <p:nvPr>
            <p:ph type="ftr" sz="quarter" idx="11"/>
          </p:nvPr>
        </p:nvSpPr>
        <p:spPr>
          <a:xfrm>
            <a:off x="3384550" y="6356351"/>
            <a:ext cx="31369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7099300" y="6356351"/>
            <a:ext cx="2311400" cy="365125"/>
          </a:xfrm>
          <a:prstGeom prst="rect">
            <a:avLst/>
          </a:prstGeom>
        </p:spPr>
        <p:txBody>
          <a:bodyPr/>
          <a:lstStyle/>
          <a:p>
            <a:fld id="{6EA8C24E-E997-7D49-82F8-555FABE170EE}" type="slidenum">
              <a:rPr lang="fr-FR" smtClean="0"/>
              <a:t>‹N°›</a:t>
            </a:fld>
            <a:endParaRPr lang="fr-FR"/>
          </a:p>
        </p:txBody>
      </p:sp>
    </p:spTree>
    <p:extLst>
      <p:ext uri="{BB962C8B-B14F-4D97-AF65-F5344CB8AC3E}">
        <p14:creationId xmlns:p14="http://schemas.microsoft.com/office/powerpoint/2010/main" val="127889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870" cy="639762"/>
          </a:xfrm>
          <a:prstGeom prst="rect">
            <a:avLst/>
          </a:prstGeo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870" cy="3951288"/>
          </a:xfrm>
          <a:prstGeom prst="rect">
            <a:avLst/>
          </a:prstGeo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1" y="1535113"/>
            <a:ext cx="4378590" cy="639762"/>
          </a:xfrm>
          <a:prstGeom prst="rect">
            <a:avLst/>
          </a:prstGeo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111" y="2174875"/>
            <a:ext cx="4378590" cy="3951288"/>
          </a:xfrm>
          <a:prstGeom prst="rect">
            <a:avLst/>
          </a:prstGeo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95300" y="6356351"/>
            <a:ext cx="2311400" cy="365125"/>
          </a:xfrm>
          <a:prstGeom prst="rect">
            <a:avLst/>
          </a:prstGeom>
        </p:spPr>
        <p:txBody>
          <a:bodyPr/>
          <a:lstStyle/>
          <a:p>
            <a:fld id="{7565F355-B8F9-B948-81FC-1F58B07B33E4}" type="datetimeFigureOut">
              <a:rPr lang="fr-FR" smtClean="0"/>
              <a:t>08/03/2019</a:t>
            </a:fld>
            <a:endParaRPr lang="fr-FR"/>
          </a:p>
        </p:txBody>
      </p:sp>
      <p:sp>
        <p:nvSpPr>
          <p:cNvPr id="8" name="Espace réservé du pied de page 7"/>
          <p:cNvSpPr>
            <a:spLocks noGrp="1"/>
          </p:cNvSpPr>
          <p:nvPr>
            <p:ph type="ftr" sz="quarter" idx="11"/>
          </p:nvPr>
        </p:nvSpPr>
        <p:spPr>
          <a:xfrm>
            <a:off x="3384550" y="6356351"/>
            <a:ext cx="31369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7099300" y="6356351"/>
            <a:ext cx="2311400" cy="365125"/>
          </a:xfrm>
          <a:prstGeom prst="rect">
            <a:avLst/>
          </a:prstGeom>
        </p:spPr>
        <p:txBody>
          <a:bodyPr/>
          <a:lstStyle/>
          <a:p>
            <a:fld id="{6EA8C24E-E997-7D49-82F8-555FABE170EE}" type="slidenum">
              <a:rPr lang="fr-FR" smtClean="0"/>
              <a:t>‹N°›</a:t>
            </a:fld>
            <a:endParaRPr lang="fr-FR"/>
          </a:p>
        </p:txBody>
      </p:sp>
    </p:spTree>
    <p:extLst>
      <p:ext uri="{BB962C8B-B14F-4D97-AF65-F5344CB8AC3E}">
        <p14:creationId xmlns:p14="http://schemas.microsoft.com/office/powerpoint/2010/main" val="64408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95300" y="6356351"/>
            <a:ext cx="2311400" cy="365125"/>
          </a:xfrm>
          <a:prstGeom prst="rect">
            <a:avLst/>
          </a:prstGeom>
        </p:spPr>
        <p:txBody>
          <a:bodyPr/>
          <a:lstStyle/>
          <a:p>
            <a:fld id="{7565F355-B8F9-B948-81FC-1F58B07B33E4}" type="datetimeFigureOut">
              <a:rPr lang="fr-FR" smtClean="0"/>
              <a:t>08/03/2019</a:t>
            </a:fld>
            <a:endParaRPr lang="fr-FR"/>
          </a:p>
        </p:txBody>
      </p:sp>
      <p:sp>
        <p:nvSpPr>
          <p:cNvPr id="4" name="Espace réservé du pied de page 3"/>
          <p:cNvSpPr>
            <a:spLocks noGrp="1"/>
          </p:cNvSpPr>
          <p:nvPr>
            <p:ph type="ftr" sz="quarter" idx="11"/>
          </p:nvPr>
        </p:nvSpPr>
        <p:spPr>
          <a:xfrm>
            <a:off x="3384550" y="6356351"/>
            <a:ext cx="31369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7099300" y="6356351"/>
            <a:ext cx="2311400" cy="365125"/>
          </a:xfrm>
          <a:prstGeom prst="rect">
            <a:avLst/>
          </a:prstGeom>
        </p:spPr>
        <p:txBody>
          <a:bodyPr/>
          <a:lstStyle/>
          <a:p>
            <a:fld id="{6EA8C24E-E997-7D49-82F8-555FABE170EE}" type="slidenum">
              <a:rPr lang="fr-FR" smtClean="0"/>
              <a:t>‹N°›</a:t>
            </a:fld>
            <a:endParaRPr lang="fr-FR"/>
          </a:p>
        </p:txBody>
      </p:sp>
    </p:spTree>
    <p:extLst>
      <p:ext uri="{BB962C8B-B14F-4D97-AF65-F5344CB8AC3E}">
        <p14:creationId xmlns:p14="http://schemas.microsoft.com/office/powerpoint/2010/main" val="329558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95300" y="6356351"/>
            <a:ext cx="2311400" cy="365125"/>
          </a:xfrm>
          <a:prstGeom prst="rect">
            <a:avLst/>
          </a:prstGeom>
        </p:spPr>
        <p:txBody>
          <a:bodyPr/>
          <a:lstStyle/>
          <a:p>
            <a:fld id="{7565F355-B8F9-B948-81FC-1F58B07B33E4}" type="datetimeFigureOut">
              <a:rPr lang="fr-FR" smtClean="0"/>
              <a:t>08/03/2019</a:t>
            </a:fld>
            <a:endParaRPr lang="fr-FR"/>
          </a:p>
        </p:txBody>
      </p:sp>
      <p:sp>
        <p:nvSpPr>
          <p:cNvPr id="3" name="Espace réservé du pied de page 2"/>
          <p:cNvSpPr>
            <a:spLocks noGrp="1"/>
          </p:cNvSpPr>
          <p:nvPr>
            <p:ph type="ftr" sz="quarter" idx="11"/>
          </p:nvPr>
        </p:nvSpPr>
        <p:spPr>
          <a:xfrm>
            <a:off x="3384550" y="6356351"/>
            <a:ext cx="31369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7099300" y="6356351"/>
            <a:ext cx="2311400" cy="365125"/>
          </a:xfrm>
          <a:prstGeom prst="rect">
            <a:avLst/>
          </a:prstGeom>
        </p:spPr>
        <p:txBody>
          <a:bodyPr/>
          <a:lstStyle/>
          <a:p>
            <a:fld id="{6EA8C24E-E997-7D49-82F8-555FABE170EE}" type="slidenum">
              <a:rPr lang="fr-FR" smtClean="0"/>
              <a:t>‹N°›</a:t>
            </a:fld>
            <a:endParaRPr lang="fr-FR"/>
          </a:p>
        </p:txBody>
      </p:sp>
    </p:spTree>
    <p:extLst>
      <p:ext uri="{BB962C8B-B14F-4D97-AF65-F5344CB8AC3E}">
        <p14:creationId xmlns:p14="http://schemas.microsoft.com/office/powerpoint/2010/main" val="306109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a:prstGeom prst="rect">
            <a:avLst/>
          </a:prstGeom>
        </p:spPr>
        <p:txBody>
          <a:bodyPr anchor="b"/>
          <a:lstStyle>
            <a:lvl1pPr algn="l">
              <a:defRPr sz="2167" b="1"/>
            </a:lvl1pPr>
          </a:lstStyle>
          <a:p>
            <a:r>
              <a:rPr lang="fr-FR" smtClean="0"/>
              <a:t>Cliquez et modifiez le titre</a:t>
            </a:r>
            <a:endParaRPr lang="fr-FR"/>
          </a:p>
        </p:txBody>
      </p:sp>
      <p:sp>
        <p:nvSpPr>
          <p:cNvPr id="3" name="Espace réservé du contenu 2"/>
          <p:cNvSpPr>
            <a:spLocks noGrp="1"/>
          </p:cNvSpPr>
          <p:nvPr>
            <p:ph idx="1"/>
          </p:nvPr>
        </p:nvSpPr>
        <p:spPr>
          <a:xfrm>
            <a:off x="3872971" y="273051"/>
            <a:ext cx="5537729" cy="5853113"/>
          </a:xfrm>
          <a:prstGeom prst="rect">
            <a:avLst/>
          </a:prstGeo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1"/>
            <a:ext cx="3259006" cy="4691063"/>
          </a:xfrm>
          <a:prstGeom prst="rect">
            <a:avLst/>
          </a:prstGeo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95300" y="6356351"/>
            <a:ext cx="2311400" cy="365125"/>
          </a:xfrm>
          <a:prstGeom prst="rect">
            <a:avLst/>
          </a:prstGeom>
        </p:spPr>
        <p:txBody>
          <a:bodyPr/>
          <a:lstStyle/>
          <a:p>
            <a:fld id="{7565F355-B8F9-B948-81FC-1F58B07B33E4}" type="datetimeFigureOut">
              <a:rPr lang="fr-FR" smtClean="0"/>
              <a:t>08/03/2019</a:t>
            </a:fld>
            <a:endParaRPr lang="fr-FR"/>
          </a:p>
        </p:txBody>
      </p:sp>
      <p:sp>
        <p:nvSpPr>
          <p:cNvPr id="6" name="Espace réservé du pied de page 5"/>
          <p:cNvSpPr>
            <a:spLocks noGrp="1"/>
          </p:cNvSpPr>
          <p:nvPr>
            <p:ph type="ftr" sz="quarter" idx="11"/>
          </p:nvPr>
        </p:nvSpPr>
        <p:spPr>
          <a:xfrm>
            <a:off x="3384550" y="6356351"/>
            <a:ext cx="31369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7099300" y="6356351"/>
            <a:ext cx="2311400" cy="365125"/>
          </a:xfrm>
          <a:prstGeom prst="rect">
            <a:avLst/>
          </a:prstGeom>
        </p:spPr>
        <p:txBody>
          <a:bodyPr/>
          <a:lstStyle/>
          <a:p>
            <a:fld id="{6EA8C24E-E997-7D49-82F8-555FABE170EE}" type="slidenum">
              <a:rPr lang="fr-FR" smtClean="0"/>
              <a:t>‹N°›</a:t>
            </a:fld>
            <a:endParaRPr lang="fr-FR"/>
          </a:p>
        </p:txBody>
      </p:sp>
    </p:spTree>
    <p:extLst>
      <p:ext uri="{BB962C8B-B14F-4D97-AF65-F5344CB8AC3E}">
        <p14:creationId xmlns:p14="http://schemas.microsoft.com/office/powerpoint/2010/main" val="104457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a:prstGeom prst="rect">
            <a:avLst/>
          </a:prstGeom>
        </p:spPr>
        <p:txBody>
          <a:bodyPr anchor="b"/>
          <a:lstStyle>
            <a:lvl1pPr algn="l">
              <a:defRPr sz="2167" b="1"/>
            </a:lvl1pPr>
          </a:lstStyle>
          <a:p>
            <a:r>
              <a:rPr lang="fr-FR" smtClean="0"/>
              <a:t>Cliquez et modifiez le titre</a:t>
            </a:r>
            <a:endParaRPr lang="fr-FR"/>
          </a:p>
        </p:txBody>
      </p:sp>
      <p:sp>
        <p:nvSpPr>
          <p:cNvPr id="3" name="Espace réservé pour une image  2"/>
          <p:cNvSpPr>
            <a:spLocks noGrp="1"/>
          </p:cNvSpPr>
          <p:nvPr>
            <p:ph type="pic" idx="1"/>
          </p:nvPr>
        </p:nvSpPr>
        <p:spPr>
          <a:xfrm>
            <a:off x="1941645" y="612775"/>
            <a:ext cx="5943600" cy="4114800"/>
          </a:xfrm>
          <a:prstGeom prst="rect">
            <a:avLst/>
          </a:prstGeo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lang="fr-FR"/>
          </a:p>
        </p:txBody>
      </p:sp>
      <p:sp>
        <p:nvSpPr>
          <p:cNvPr id="4" name="Espace réservé du texte 3"/>
          <p:cNvSpPr>
            <a:spLocks noGrp="1"/>
          </p:cNvSpPr>
          <p:nvPr>
            <p:ph type="body" sz="half" idx="2"/>
          </p:nvPr>
        </p:nvSpPr>
        <p:spPr>
          <a:xfrm>
            <a:off x="1941645" y="5367338"/>
            <a:ext cx="5943600" cy="804862"/>
          </a:xfrm>
          <a:prstGeom prst="rect">
            <a:avLst/>
          </a:prstGeo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95300" y="6356351"/>
            <a:ext cx="2311400" cy="365125"/>
          </a:xfrm>
          <a:prstGeom prst="rect">
            <a:avLst/>
          </a:prstGeom>
        </p:spPr>
        <p:txBody>
          <a:bodyPr/>
          <a:lstStyle/>
          <a:p>
            <a:fld id="{7565F355-B8F9-B948-81FC-1F58B07B33E4}" type="datetimeFigureOut">
              <a:rPr lang="fr-FR" smtClean="0"/>
              <a:t>08/03/2019</a:t>
            </a:fld>
            <a:endParaRPr lang="fr-FR"/>
          </a:p>
        </p:txBody>
      </p:sp>
      <p:sp>
        <p:nvSpPr>
          <p:cNvPr id="6" name="Espace réservé du pied de page 5"/>
          <p:cNvSpPr>
            <a:spLocks noGrp="1"/>
          </p:cNvSpPr>
          <p:nvPr>
            <p:ph type="ftr" sz="quarter" idx="11"/>
          </p:nvPr>
        </p:nvSpPr>
        <p:spPr>
          <a:xfrm>
            <a:off x="3384550" y="6356351"/>
            <a:ext cx="31369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7099300" y="6356351"/>
            <a:ext cx="2311400" cy="365125"/>
          </a:xfrm>
          <a:prstGeom prst="rect">
            <a:avLst/>
          </a:prstGeom>
        </p:spPr>
        <p:txBody>
          <a:bodyPr/>
          <a:lstStyle/>
          <a:p>
            <a:fld id="{6EA8C24E-E997-7D49-82F8-555FABE170EE}" type="slidenum">
              <a:rPr lang="fr-FR" smtClean="0"/>
              <a:t>‹N°›</a:t>
            </a:fld>
            <a:endParaRPr lang="fr-FR"/>
          </a:p>
        </p:txBody>
      </p:sp>
    </p:spTree>
    <p:extLst>
      <p:ext uri="{BB962C8B-B14F-4D97-AF65-F5344CB8AC3E}">
        <p14:creationId xmlns:p14="http://schemas.microsoft.com/office/powerpoint/2010/main" val="100004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57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5285" rtl="0" eaLnBrk="1" latinLnBrk="0" hangingPunct="1">
        <a:spcBef>
          <a:spcPct val="0"/>
        </a:spcBef>
        <a:buNone/>
        <a:defRPr sz="4767" kern="1200">
          <a:solidFill>
            <a:schemeClr val="tx1"/>
          </a:solidFill>
          <a:latin typeface="+mj-lt"/>
          <a:ea typeface="+mj-ea"/>
          <a:cs typeface="+mj-cs"/>
        </a:defRPr>
      </a:lvl1pPr>
    </p:titleStyle>
    <p:bodyStyle>
      <a:lvl1pPr marL="371464" indent="-371464" algn="l" defTabSz="495285" rtl="0" eaLnBrk="1" latinLnBrk="0" hangingPunct="1">
        <a:spcBef>
          <a:spcPct val="20000"/>
        </a:spcBef>
        <a:buFont typeface="Arial"/>
        <a:buChar char="•"/>
        <a:defRPr sz="3467" kern="1200">
          <a:solidFill>
            <a:schemeClr val="tx1"/>
          </a:solidFill>
          <a:latin typeface="+mn-lt"/>
          <a:ea typeface="+mn-ea"/>
          <a:cs typeface="+mn-cs"/>
        </a:defRPr>
      </a:lvl1pPr>
      <a:lvl2pPr marL="804838" indent="-309553" algn="l" defTabSz="495285" rtl="0" eaLnBrk="1" latinLnBrk="0" hangingPunct="1">
        <a:spcBef>
          <a:spcPct val="20000"/>
        </a:spcBef>
        <a:buFont typeface="Arial"/>
        <a:buChar char="–"/>
        <a:defRPr sz="3033" kern="1200">
          <a:solidFill>
            <a:schemeClr val="tx1"/>
          </a:solidFill>
          <a:latin typeface="+mn-lt"/>
          <a:ea typeface="+mn-ea"/>
          <a:cs typeface="+mn-cs"/>
        </a:defRPr>
      </a:lvl2pPr>
      <a:lvl3pPr marL="1238212" indent="-247642" algn="l" defTabSz="495285" rtl="0" eaLnBrk="1" latinLnBrk="0" hangingPunct="1">
        <a:spcBef>
          <a:spcPct val="20000"/>
        </a:spcBef>
        <a:buFont typeface="Arial"/>
        <a:buChar char="•"/>
        <a:defRPr sz="2600" kern="1200">
          <a:solidFill>
            <a:schemeClr val="tx1"/>
          </a:solidFill>
          <a:latin typeface="+mn-lt"/>
          <a:ea typeface="+mn-ea"/>
          <a:cs typeface="+mn-cs"/>
        </a:defRPr>
      </a:lvl3pPr>
      <a:lvl4pPr marL="1733497" indent="-247642" algn="l" defTabSz="495285" rtl="0" eaLnBrk="1" latinLnBrk="0" hangingPunct="1">
        <a:spcBef>
          <a:spcPct val="20000"/>
        </a:spcBef>
        <a:buFont typeface="Arial"/>
        <a:buChar char="–"/>
        <a:defRPr sz="2167" kern="1200">
          <a:solidFill>
            <a:schemeClr val="tx1"/>
          </a:solidFill>
          <a:latin typeface="+mn-lt"/>
          <a:ea typeface="+mn-ea"/>
          <a:cs typeface="+mn-cs"/>
        </a:defRPr>
      </a:lvl4pPr>
      <a:lvl5pPr marL="2228781" indent="-247642" algn="l" defTabSz="495285" rtl="0" eaLnBrk="1" latinLnBrk="0" hangingPunct="1">
        <a:spcBef>
          <a:spcPct val="20000"/>
        </a:spcBef>
        <a:buFont typeface="Arial"/>
        <a:buChar char="»"/>
        <a:defRPr sz="2167" kern="1200">
          <a:solidFill>
            <a:schemeClr val="tx1"/>
          </a:solidFill>
          <a:latin typeface="+mn-lt"/>
          <a:ea typeface="+mn-ea"/>
          <a:cs typeface="+mn-cs"/>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p:bodyStyle>
    <p:otherStyle>
      <a:defPPr>
        <a:defRPr lang="fr-FR"/>
      </a:defPPr>
      <a:lvl1pPr marL="0" algn="l" defTabSz="495285" rtl="0" eaLnBrk="1" latinLnBrk="0" hangingPunct="1">
        <a:defRPr sz="1950" kern="1200">
          <a:solidFill>
            <a:schemeClr val="tx1"/>
          </a:solidFill>
          <a:latin typeface="+mn-lt"/>
          <a:ea typeface="+mn-ea"/>
          <a:cs typeface="+mn-cs"/>
        </a:defRPr>
      </a:lvl1pPr>
      <a:lvl2pPr marL="495285" algn="l" defTabSz="495285" rtl="0" eaLnBrk="1" latinLnBrk="0" hangingPunct="1">
        <a:defRPr sz="1950" kern="1200">
          <a:solidFill>
            <a:schemeClr val="tx1"/>
          </a:solidFill>
          <a:latin typeface="+mn-lt"/>
          <a:ea typeface="+mn-ea"/>
          <a:cs typeface="+mn-cs"/>
        </a:defRPr>
      </a:lvl2pPr>
      <a:lvl3pPr marL="990570" algn="l" defTabSz="495285" rtl="0" eaLnBrk="1" latinLnBrk="0" hangingPunct="1">
        <a:defRPr sz="1950" kern="1200">
          <a:solidFill>
            <a:schemeClr val="tx1"/>
          </a:solidFill>
          <a:latin typeface="+mn-lt"/>
          <a:ea typeface="+mn-ea"/>
          <a:cs typeface="+mn-cs"/>
        </a:defRPr>
      </a:lvl3pPr>
      <a:lvl4pPr marL="1485854" algn="l" defTabSz="495285" rtl="0" eaLnBrk="1" latinLnBrk="0" hangingPunct="1">
        <a:defRPr sz="1950" kern="1200">
          <a:solidFill>
            <a:schemeClr val="tx1"/>
          </a:solidFill>
          <a:latin typeface="+mn-lt"/>
          <a:ea typeface="+mn-ea"/>
          <a:cs typeface="+mn-cs"/>
        </a:defRPr>
      </a:lvl4pPr>
      <a:lvl5pPr marL="1981139" algn="l" defTabSz="495285" rtl="0" eaLnBrk="1" latinLnBrk="0" hangingPunct="1">
        <a:defRPr sz="1950" kern="1200">
          <a:solidFill>
            <a:schemeClr val="tx1"/>
          </a:solidFill>
          <a:latin typeface="+mn-lt"/>
          <a:ea typeface="+mn-ea"/>
          <a:cs typeface="+mn-cs"/>
        </a:defRPr>
      </a:lvl5pPr>
      <a:lvl6pPr marL="2476424" algn="l" defTabSz="495285" rtl="0" eaLnBrk="1" latinLnBrk="0" hangingPunct="1">
        <a:defRPr sz="1950" kern="1200">
          <a:solidFill>
            <a:schemeClr val="tx1"/>
          </a:solidFill>
          <a:latin typeface="+mn-lt"/>
          <a:ea typeface="+mn-ea"/>
          <a:cs typeface="+mn-cs"/>
        </a:defRPr>
      </a:lvl6pPr>
      <a:lvl7pPr marL="2971709" algn="l" defTabSz="495285" rtl="0" eaLnBrk="1" latinLnBrk="0" hangingPunct="1">
        <a:defRPr sz="1950" kern="1200">
          <a:solidFill>
            <a:schemeClr val="tx1"/>
          </a:solidFill>
          <a:latin typeface="+mn-lt"/>
          <a:ea typeface="+mn-ea"/>
          <a:cs typeface="+mn-cs"/>
        </a:defRPr>
      </a:lvl7pPr>
      <a:lvl8pPr marL="3466993" algn="l" defTabSz="495285" rtl="0" eaLnBrk="1" latinLnBrk="0" hangingPunct="1">
        <a:defRPr sz="1950" kern="1200">
          <a:solidFill>
            <a:schemeClr val="tx1"/>
          </a:solidFill>
          <a:latin typeface="+mn-lt"/>
          <a:ea typeface="+mn-ea"/>
          <a:cs typeface="+mn-cs"/>
        </a:defRPr>
      </a:lvl8pPr>
      <a:lvl9pPr marL="3962278" algn="l" defTabSz="495285"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emf"/></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hyperlink" Target="http://developpement-durable.sports.gouv.fr/ressources/actualites/article/video-sensibilisation-aux-1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novethic.fr/actualite/environnement/pollution/isr-rse/le-chiffre-un-seul-megot-pollue-jusqu-a-500-litres-d-eau-145535.html"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francetvinfo.fr/monde/environnement/chaque-francais-consomme-l-equivalent-de-352-metres-carres-de-foret-par-an-selon-le-premier-calcul-de-l-empreinte-foret_3023135.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emf"/><Relationship Id="rId4" Type="http://schemas.openxmlformats.org/officeDocument/2006/relationships/image" Target="../media/image8.png"/><Relationship Id="rId9"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0" y="2770093"/>
            <a:ext cx="9906000" cy="968188"/>
          </a:xfrm>
          <a:prstGeom prst="rect">
            <a:avLst/>
          </a:prstGeom>
          <a:solidFill>
            <a:srgbClr val="4EB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idx="4294967295"/>
          </p:nvPr>
        </p:nvSpPr>
        <p:spPr>
          <a:xfrm>
            <a:off x="273049" y="791589"/>
            <a:ext cx="9359901" cy="2694561"/>
          </a:xfrm>
          <a:prstGeom prst="rect">
            <a:avLst/>
          </a:prstGeom>
        </p:spPr>
        <p:txBody>
          <a:bodyPr>
            <a:noAutofit/>
          </a:bodyPr>
          <a:lstStyle/>
          <a:p>
            <a:r>
              <a:rPr lang="fr-FR" sz="3500" b="1" dirty="0" smtClean="0">
                <a:solidFill>
                  <a:schemeClr val="tx1">
                    <a:lumMod val="65000"/>
                    <a:lumOff val="35000"/>
                  </a:schemeClr>
                </a:solidFill>
                <a:latin typeface="Roboto Slab" pitchFamily="2" charset="0"/>
                <a:ea typeface="Roboto Slab" pitchFamily="2" charset="0"/>
              </a:rPr>
              <a:t>Module charte </a:t>
            </a:r>
            <a:br>
              <a:rPr lang="fr-FR" sz="3500" b="1" dirty="0" smtClean="0">
                <a:solidFill>
                  <a:schemeClr val="tx1">
                    <a:lumMod val="65000"/>
                    <a:lumOff val="35000"/>
                  </a:schemeClr>
                </a:solidFill>
                <a:latin typeface="Roboto Slab" pitchFamily="2" charset="0"/>
                <a:ea typeface="Roboto Slab" pitchFamily="2" charset="0"/>
              </a:rPr>
            </a:br>
            <a:r>
              <a:rPr lang="fr-FR" sz="3500" b="1" dirty="0" smtClean="0">
                <a:solidFill>
                  <a:schemeClr val="tx1">
                    <a:lumMod val="65000"/>
                    <a:lumOff val="35000"/>
                  </a:schemeClr>
                </a:solidFill>
                <a:latin typeface="Roboto Slab" pitchFamily="2" charset="0"/>
                <a:ea typeface="Roboto Slab" pitchFamily="2" charset="0"/>
              </a:rPr>
              <a:t>des 15 engagements écoresponsables </a:t>
            </a:r>
            <a:br>
              <a:rPr lang="fr-FR" sz="3500" b="1" dirty="0" smtClean="0">
                <a:solidFill>
                  <a:schemeClr val="tx1">
                    <a:lumMod val="65000"/>
                    <a:lumOff val="35000"/>
                  </a:schemeClr>
                </a:solidFill>
                <a:latin typeface="Roboto Slab" pitchFamily="2" charset="0"/>
                <a:ea typeface="Roboto Slab" pitchFamily="2" charset="0"/>
              </a:rPr>
            </a:br>
            <a:r>
              <a:rPr lang="fr-FR" sz="3500" b="1" dirty="0" smtClean="0">
                <a:solidFill>
                  <a:schemeClr val="tx1">
                    <a:lumMod val="65000"/>
                    <a:lumOff val="35000"/>
                  </a:schemeClr>
                </a:solidFill>
                <a:latin typeface="Roboto Slab" pitchFamily="2" charset="0"/>
                <a:ea typeface="Roboto Slab" pitchFamily="2" charset="0"/>
              </a:rPr>
              <a:t>des organisateurs d’évènements</a:t>
            </a:r>
            <a:br>
              <a:rPr lang="fr-FR" sz="3500" b="1" dirty="0" smtClean="0">
                <a:solidFill>
                  <a:schemeClr val="tx1">
                    <a:lumMod val="65000"/>
                    <a:lumOff val="35000"/>
                  </a:schemeClr>
                </a:solidFill>
                <a:latin typeface="Roboto Slab" pitchFamily="2" charset="0"/>
                <a:ea typeface="Roboto Slab" pitchFamily="2" charset="0"/>
              </a:rPr>
            </a:br>
            <a:r>
              <a:rPr lang="fr-FR" sz="3500" b="1" dirty="0">
                <a:solidFill>
                  <a:schemeClr val="tx1">
                    <a:lumMod val="65000"/>
                    <a:lumOff val="35000"/>
                  </a:schemeClr>
                </a:solidFill>
                <a:latin typeface="Roboto Slab" pitchFamily="2" charset="0"/>
                <a:ea typeface="Roboto Slab" pitchFamily="2" charset="0"/>
              </a:rPr>
              <a:t/>
            </a:r>
            <a:br>
              <a:rPr lang="fr-FR" sz="3500" b="1" dirty="0">
                <a:solidFill>
                  <a:schemeClr val="tx1">
                    <a:lumMod val="65000"/>
                    <a:lumOff val="35000"/>
                  </a:schemeClr>
                </a:solidFill>
                <a:latin typeface="Roboto Slab" pitchFamily="2" charset="0"/>
                <a:ea typeface="Roboto Slab" pitchFamily="2" charset="0"/>
              </a:rPr>
            </a:br>
            <a:r>
              <a:rPr lang="fr-FR" sz="3500" b="1" dirty="0" smtClean="0">
                <a:solidFill>
                  <a:schemeClr val="bg1"/>
                </a:solidFill>
                <a:latin typeface="Roboto Slab" pitchFamily="2" charset="0"/>
                <a:ea typeface="Roboto Slab" pitchFamily="2" charset="0"/>
              </a:rPr>
              <a:t>Introduction</a:t>
            </a:r>
            <a:endParaRPr lang="fr-FR" sz="3500" b="1" dirty="0">
              <a:solidFill>
                <a:schemeClr val="bg1"/>
              </a:solidFill>
              <a:latin typeface="Roboto Slab" pitchFamily="2" charset="0"/>
              <a:ea typeface="Roboto Slab" pitchFamily="2"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353" y="3980839"/>
            <a:ext cx="1898441" cy="1769002"/>
          </a:xfrm>
          <a:prstGeom prst="rect">
            <a:avLst/>
          </a:prstGeom>
        </p:spPr>
      </p:pic>
    </p:spTree>
    <p:extLst>
      <p:ext uri="{BB962C8B-B14F-4D97-AF65-F5344CB8AC3E}">
        <p14:creationId xmlns:p14="http://schemas.microsoft.com/office/powerpoint/2010/main" val="3621325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4EBC7F"/>
                </a:solidFill>
                <a:latin typeface="Roboto Slab" pitchFamily="2" charset="0"/>
                <a:ea typeface="Roboto Slab" pitchFamily="2" charset="0"/>
              </a:rPr>
              <a:t>Quels sont les enjeux </a:t>
            </a:r>
            <a:r>
              <a:rPr lang="fr-FR" sz="2000" b="1" dirty="0" smtClean="0">
                <a:solidFill>
                  <a:srgbClr val="4EBC7F"/>
                </a:solidFill>
                <a:latin typeface="Roboto Slab" pitchFamily="2" charset="0"/>
                <a:ea typeface="Roboto Slab" pitchFamily="2" charset="0"/>
              </a:rPr>
              <a:t>globaux d’un événement au XXI</a:t>
            </a:r>
            <a:r>
              <a:rPr lang="fr-FR" sz="2000" b="1" baseline="30000" dirty="0" smtClean="0">
                <a:solidFill>
                  <a:srgbClr val="4EBC7F"/>
                </a:solidFill>
                <a:latin typeface="Roboto Slab" pitchFamily="2" charset="0"/>
                <a:ea typeface="Roboto Slab" pitchFamily="2" charset="0"/>
              </a:rPr>
              <a:t>e</a:t>
            </a:r>
            <a:r>
              <a:rPr lang="fr-FR" sz="2000" b="1" dirty="0" smtClean="0">
                <a:solidFill>
                  <a:srgbClr val="4EBC7F"/>
                </a:solidFill>
                <a:latin typeface="Roboto Slab" pitchFamily="2" charset="0"/>
                <a:ea typeface="Roboto Slab" pitchFamily="2" charset="0"/>
              </a:rPr>
              <a:t> </a:t>
            </a:r>
            <a:r>
              <a:rPr lang="fr-FR" sz="2000" b="1" dirty="0">
                <a:solidFill>
                  <a:srgbClr val="4EBC7F"/>
                </a:solidFill>
                <a:latin typeface="Roboto Slab" pitchFamily="2" charset="0"/>
                <a:ea typeface="Roboto Slab" pitchFamily="2" charset="0"/>
              </a:rPr>
              <a:t>siècle ?</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dirty="0"/>
          </a:p>
        </p:txBody>
      </p:sp>
      <p:sp>
        <p:nvSpPr>
          <p:cNvPr id="17" name="ZoneTexte 16"/>
          <p:cNvSpPr txBox="1"/>
          <p:nvPr/>
        </p:nvSpPr>
        <p:spPr>
          <a:xfrm>
            <a:off x="532782" y="3708741"/>
            <a:ext cx="2228348" cy="523220"/>
          </a:xfrm>
          <a:prstGeom prst="rect">
            <a:avLst/>
          </a:prstGeom>
          <a:noFill/>
        </p:spPr>
        <p:txBody>
          <a:bodyPr wrap="square" rtlCol="0">
            <a:spAutoFit/>
          </a:bodyPr>
          <a:lstStyle/>
          <a:p>
            <a:pPr algn="ctr"/>
            <a:r>
              <a:rPr lang="fr-FR" sz="1400" b="1" dirty="0" smtClean="0">
                <a:solidFill>
                  <a:srgbClr val="595959"/>
                </a:solidFill>
                <a:latin typeface="Roboto Slab" pitchFamily="2" charset="0"/>
                <a:ea typeface="Roboto Slab" pitchFamily="2" charset="0"/>
              </a:rPr>
              <a:t>Préserver l’attractivité </a:t>
            </a:r>
          </a:p>
          <a:p>
            <a:pPr algn="ctr"/>
            <a:r>
              <a:rPr lang="fr-FR" sz="1400" dirty="0" smtClean="0">
                <a:solidFill>
                  <a:srgbClr val="595959"/>
                </a:solidFill>
                <a:latin typeface="Roboto Slab" pitchFamily="2" charset="0"/>
                <a:ea typeface="Roboto Slab" pitchFamily="2" charset="0"/>
              </a:rPr>
              <a:t>de l’évènement</a:t>
            </a:r>
            <a:endParaRPr lang="fr-FR" sz="1400" dirty="0">
              <a:solidFill>
                <a:srgbClr val="595959"/>
              </a:solidFill>
              <a:latin typeface="Roboto Slab" pitchFamily="2" charset="0"/>
              <a:ea typeface="Roboto Slab" pitchFamily="2" charset="0"/>
            </a:endParaRPr>
          </a:p>
        </p:txBody>
      </p:sp>
      <p:sp>
        <p:nvSpPr>
          <p:cNvPr id="18" name="ZoneTexte 17"/>
          <p:cNvSpPr txBox="1"/>
          <p:nvPr/>
        </p:nvSpPr>
        <p:spPr>
          <a:xfrm>
            <a:off x="6818348" y="3708741"/>
            <a:ext cx="2706868" cy="954107"/>
          </a:xfrm>
          <a:prstGeom prst="rect">
            <a:avLst/>
          </a:prstGeom>
          <a:noFill/>
        </p:spPr>
        <p:txBody>
          <a:bodyPr wrap="square" rtlCol="0">
            <a:spAutoFit/>
          </a:bodyPr>
          <a:lstStyle/>
          <a:p>
            <a:pPr algn="ctr"/>
            <a:r>
              <a:rPr lang="fr-FR" sz="1400" b="1" dirty="0" smtClean="0">
                <a:solidFill>
                  <a:srgbClr val="595959"/>
                </a:solidFill>
                <a:latin typeface="Roboto Slab" pitchFamily="2" charset="0"/>
                <a:ea typeface="Roboto Slab" pitchFamily="2" charset="0"/>
              </a:rPr>
              <a:t>Garantir l’adaptation </a:t>
            </a:r>
          </a:p>
          <a:p>
            <a:pPr algn="ctr"/>
            <a:r>
              <a:rPr lang="fr-FR" sz="1400" dirty="0" smtClean="0">
                <a:solidFill>
                  <a:srgbClr val="595959"/>
                </a:solidFill>
                <a:latin typeface="Roboto Slab" pitchFamily="2" charset="0"/>
                <a:ea typeface="Roboto Slab" pitchFamily="2" charset="0"/>
              </a:rPr>
              <a:t>de cet événement aux changements climatiques</a:t>
            </a:r>
            <a:r>
              <a:rPr lang="fr-FR" sz="1400" b="1" dirty="0" smtClean="0">
                <a:solidFill>
                  <a:srgbClr val="595959"/>
                </a:solidFill>
                <a:latin typeface="Roboto Slab" pitchFamily="2" charset="0"/>
                <a:ea typeface="Roboto Slab" pitchFamily="2" charset="0"/>
              </a:rPr>
              <a:t/>
            </a:r>
            <a:br>
              <a:rPr lang="fr-FR" sz="1400" b="1" dirty="0" smtClean="0">
                <a:solidFill>
                  <a:srgbClr val="595959"/>
                </a:solidFill>
                <a:latin typeface="Roboto Slab" pitchFamily="2" charset="0"/>
                <a:ea typeface="Roboto Slab" pitchFamily="2" charset="0"/>
              </a:rPr>
            </a:br>
            <a:endParaRPr lang="fr-FR" sz="1400" b="1" dirty="0">
              <a:solidFill>
                <a:srgbClr val="595959"/>
              </a:solidFill>
              <a:latin typeface="Roboto Slab" pitchFamily="2" charset="0"/>
              <a:ea typeface="Roboto Slab" pitchFamily="2"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20" y="1464495"/>
            <a:ext cx="2624713" cy="2624713"/>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1680" y="1551815"/>
            <a:ext cx="2480091" cy="2480091"/>
          </a:xfrm>
          <a:prstGeom prst="rect">
            <a:avLst/>
          </a:prstGeom>
        </p:spPr>
      </p:pic>
      <p:sp>
        <p:nvSpPr>
          <p:cNvPr id="13" name="ZoneTexte 12"/>
          <p:cNvSpPr txBox="1"/>
          <p:nvPr/>
        </p:nvSpPr>
        <p:spPr>
          <a:xfrm>
            <a:off x="2457077" y="4934607"/>
            <a:ext cx="4934241" cy="855958"/>
          </a:xfrm>
          <a:prstGeom prst="rect">
            <a:avLst/>
          </a:prstGeom>
          <a:solidFill>
            <a:srgbClr val="4BC481"/>
          </a:solidFill>
        </p:spPr>
        <p:txBody>
          <a:bodyPr wrap="square" lIns="180000" tIns="180000" rIns="180000" bIns="180000" rtlCol="0">
            <a:spAutoFit/>
          </a:bodyPr>
          <a:lstStyle/>
          <a:p>
            <a:pPr algn="ctr"/>
            <a:r>
              <a:rPr lang="fr-FR" sz="1600" b="1" dirty="0">
                <a:solidFill>
                  <a:schemeClr val="bg1"/>
                </a:solidFill>
                <a:latin typeface="Roboto Slab" pitchFamily="2" charset="0"/>
                <a:ea typeface="Roboto Slab" pitchFamily="2" charset="0"/>
              </a:rPr>
              <a:t>Laisser un héritage positif </a:t>
            </a:r>
            <a:r>
              <a:rPr lang="fr-FR" sz="1600" dirty="0">
                <a:solidFill>
                  <a:schemeClr val="bg1"/>
                </a:solidFill>
                <a:latin typeface="Roboto Slab" pitchFamily="2" charset="0"/>
                <a:ea typeface="Roboto Slab" pitchFamily="2" charset="0"/>
              </a:rPr>
              <a:t>aussi bien matériel qu’immatériel sur notre territoire </a:t>
            </a:r>
            <a:endParaRPr lang="fr-FR" sz="1200" dirty="0">
              <a:solidFill>
                <a:schemeClr val="bg1"/>
              </a:solidFill>
              <a:latin typeface="Roboto Slab" pitchFamily="2" charset="0"/>
              <a:ea typeface="Roboto Slab" pitchFamily="2" charset="0"/>
            </a:endParaRPr>
          </a:p>
        </p:txBody>
      </p:sp>
      <p:sp>
        <p:nvSpPr>
          <p:cNvPr id="9" name="ZoneTexte 8"/>
          <p:cNvSpPr txBox="1"/>
          <p:nvPr/>
        </p:nvSpPr>
        <p:spPr>
          <a:xfrm>
            <a:off x="3272007" y="3708741"/>
            <a:ext cx="3254299" cy="738664"/>
          </a:xfrm>
          <a:prstGeom prst="rect">
            <a:avLst/>
          </a:prstGeom>
          <a:noFill/>
        </p:spPr>
        <p:txBody>
          <a:bodyPr wrap="square" rtlCol="0">
            <a:spAutoFit/>
          </a:bodyPr>
          <a:lstStyle/>
          <a:p>
            <a:pPr algn="ctr"/>
            <a:r>
              <a:rPr lang="fr-FR" sz="1400" b="1" dirty="0">
                <a:solidFill>
                  <a:srgbClr val="595959"/>
                </a:solidFill>
                <a:latin typeface="Roboto Slab" pitchFamily="2" charset="0"/>
                <a:ea typeface="Roboto Slab" pitchFamily="2" charset="0"/>
              </a:rPr>
              <a:t>Favoriser le développement de sites multisports </a:t>
            </a:r>
            <a:r>
              <a:rPr lang="fr-FR" sz="1400" dirty="0" smtClean="0">
                <a:solidFill>
                  <a:srgbClr val="595959"/>
                </a:solidFill>
                <a:latin typeface="Roboto Slab" pitchFamily="2" charset="0"/>
                <a:ea typeface="Roboto Slab" pitchFamily="2" charset="0"/>
              </a:rPr>
              <a:t>adaptés </a:t>
            </a:r>
            <a:r>
              <a:rPr lang="fr-FR" sz="1400" dirty="0">
                <a:solidFill>
                  <a:srgbClr val="595959"/>
                </a:solidFill>
                <a:latin typeface="Roboto Slab" pitchFamily="2" charset="0"/>
                <a:ea typeface="Roboto Slab" pitchFamily="2" charset="0"/>
              </a:rPr>
              <a:t>aux sportifs aguerris comme aux débutants.</a:t>
            </a: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8435" y="884036"/>
            <a:ext cx="3147871" cy="3147871"/>
          </a:xfrm>
          <a:prstGeom prst="rect">
            <a:avLst/>
          </a:prstGeom>
        </p:spPr>
      </p:pic>
    </p:spTree>
    <p:extLst>
      <p:ext uri="{BB962C8B-B14F-4D97-AF65-F5344CB8AC3E}">
        <p14:creationId xmlns:p14="http://schemas.microsoft.com/office/powerpoint/2010/main" val="3029655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0" y="1190764"/>
            <a:ext cx="9359899" cy="646331"/>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Quel</a:t>
            </a:r>
            <a:r>
              <a:rPr lang="fr-FR" dirty="0" smtClean="0">
                <a:solidFill>
                  <a:schemeClr val="tx1">
                    <a:lumMod val="65000"/>
                    <a:lumOff val="35000"/>
                  </a:schemeClr>
                </a:solidFill>
                <a:latin typeface="Roboto Condensed" panose="02000000000000000000" pitchFamily="2" charset="0"/>
                <a:ea typeface="Roboto Condensed" panose="02000000000000000000" pitchFamily="2" charset="0"/>
              </a:rPr>
              <a:t> </a:t>
            </a:r>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volume d’eau est économisé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grâce à l’utilisation de toilettes sèches par l’</a:t>
            </a:r>
            <a:r>
              <a:rPr lang="fr-FR" dirty="0" err="1">
                <a:solidFill>
                  <a:schemeClr val="tx1">
                    <a:lumMod val="65000"/>
                    <a:lumOff val="35000"/>
                  </a:schemeClr>
                </a:solidFill>
                <a:latin typeface="Roboto Condensed light" panose="02000000000000000000" pitchFamily="2" charset="0"/>
                <a:ea typeface="Roboto Condensed" panose="02000000000000000000" pitchFamily="2" charset="0"/>
              </a:rPr>
              <a:t>EcoTrail</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 Paris</a:t>
            </a:r>
            <a:r>
              <a:rPr lang="fr-FR" baseline="30000" dirty="0">
                <a:solidFill>
                  <a:schemeClr val="tx1">
                    <a:lumMod val="65000"/>
                    <a:lumOff val="35000"/>
                  </a:schemeClr>
                </a:solidFill>
                <a:latin typeface="Roboto Condensed light" panose="02000000000000000000" pitchFamily="2" charset="0"/>
                <a:ea typeface="Roboto Condensed" panose="02000000000000000000" pitchFamily="2" charset="0"/>
              </a:rPr>
              <a:t>®</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 en 2018 pour ses 10 000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participants ?</a:t>
            </a:r>
            <a:endParaRPr lang="fr-FR" dirty="0">
              <a:solidFill>
                <a:schemeClr val="tx1">
                  <a:lumMod val="65000"/>
                  <a:lumOff val="35000"/>
                </a:schemeClr>
              </a:solidFill>
              <a:latin typeface="Roboto Condensed light" panose="02000000000000000000" pitchFamily="2" charset="0"/>
              <a:ea typeface="Roboto Condensed" panose="02000000000000000000" pitchFamily="2" charset="0"/>
            </a:endParaRPr>
          </a:p>
        </p:txBody>
      </p:sp>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Quizz &gt; eau</a:t>
            </a:r>
            <a:endParaRPr lang="fr-FR" sz="2000" b="1" dirty="0">
              <a:solidFill>
                <a:srgbClr val="4EBC7F"/>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360" y="1797776"/>
            <a:ext cx="4791281" cy="4791281"/>
          </a:xfrm>
          <a:prstGeom prst="rect">
            <a:avLst/>
          </a:prstGeom>
        </p:spPr>
      </p:pic>
      <p:sp>
        <p:nvSpPr>
          <p:cNvPr id="9" name="Rectangle 8"/>
          <p:cNvSpPr/>
          <p:nvPr/>
        </p:nvSpPr>
        <p:spPr>
          <a:xfrm>
            <a:off x="1979650" y="2231318"/>
            <a:ext cx="2225289" cy="523220"/>
          </a:xfrm>
          <a:prstGeom prst="rect">
            <a:avLst/>
          </a:prstGeom>
        </p:spPr>
        <p:txBody>
          <a:bodyPr wrap="none">
            <a:spAutoFit/>
          </a:bodyPr>
          <a:lstStyle/>
          <a:p>
            <a:pPr lvl="0"/>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10 000 </a:t>
            </a:r>
            <a:r>
              <a:rPr lang="fr-FR" dirty="0" smtClean="0">
                <a:solidFill>
                  <a:schemeClr val="tx1">
                    <a:lumMod val="65000"/>
                    <a:lumOff val="35000"/>
                  </a:schemeClr>
                </a:solidFill>
                <a:latin typeface="Roboto Condensed" panose="02000000000000000000" pitchFamily="2" charset="0"/>
                <a:ea typeface="Roboto Condensed" panose="02000000000000000000" pitchFamily="2" charset="0"/>
              </a:rPr>
              <a:t>litres d’eau</a:t>
            </a:r>
            <a:endParaRPr lang="fr-FR"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15" name="Rectangle 14"/>
          <p:cNvSpPr/>
          <p:nvPr/>
        </p:nvSpPr>
        <p:spPr>
          <a:xfrm>
            <a:off x="5789651" y="2244886"/>
            <a:ext cx="2225289" cy="523220"/>
          </a:xfrm>
          <a:prstGeom prst="rect">
            <a:avLst/>
          </a:prstGeom>
        </p:spPr>
        <p:txBody>
          <a:bodyPr wrap="none">
            <a:spAutoFit/>
          </a:bodyPr>
          <a:lstStyle/>
          <a:p>
            <a:pPr lvl="0"/>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50 000 </a:t>
            </a:r>
            <a:r>
              <a:rPr lang="fr-FR" dirty="0" smtClean="0">
                <a:solidFill>
                  <a:schemeClr val="tx1">
                    <a:lumMod val="65000"/>
                    <a:lumOff val="35000"/>
                  </a:schemeClr>
                </a:solidFill>
                <a:latin typeface="Roboto Condensed" panose="02000000000000000000" pitchFamily="2" charset="0"/>
                <a:ea typeface="Roboto Condensed" panose="02000000000000000000" pitchFamily="2" charset="0"/>
              </a:rPr>
              <a:t>litres d’eau</a:t>
            </a:r>
            <a:endParaRPr lang="fr-FR"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16" name="Rectangle 15"/>
          <p:cNvSpPr/>
          <p:nvPr/>
        </p:nvSpPr>
        <p:spPr>
          <a:xfrm>
            <a:off x="3847852" y="2824628"/>
            <a:ext cx="2225289" cy="523220"/>
          </a:xfrm>
          <a:prstGeom prst="rect">
            <a:avLst/>
          </a:prstGeom>
        </p:spPr>
        <p:txBody>
          <a:bodyPr wrap="none">
            <a:spAutoFit/>
          </a:bodyPr>
          <a:lstStyle/>
          <a:p>
            <a:pPr lvl="0"/>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30 000 </a:t>
            </a:r>
            <a:r>
              <a:rPr lang="fr-FR" dirty="0" smtClean="0">
                <a:solidFill>
                  <a:schemeClr val="tx1">
                    <a:lumMod val="65000"/>
                    <a:lumOff val="35000"/>
                  </a:schemeClr>
                </a:solidFill>
                <a:latin typeface="Roboto Condensed" panose="02000000000000000000" pitchFamily="2" charset="0"/>
                <a:ea typeface="Roboto Condensed" panose="02000000000000000000" pitchFamily="2" charset="0"/>
              </a:rPr>
              <a:t>litres d’eau</a:t>
            </a:r>
            <a:endParaRPr lang="fr-FR"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365183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0" y="5859930"/>
            <a:ext cx="9359899" cy="579710"/>
          </a:xfrm>
          <a:prstGeom prst="rect">
            <a:avLst/>
          </a:prstGeom>
          <a:noFill/>
        </p:spPr>
        <p:txBody>
          <a:bodyPr wrap="square" rtlCol="0">
            <a:spAutoFit/>
          </a:bodyPr>
          <a:lstStyle/>
          <a:p>
            <a:r>
              <a:rPr lang="fr-FR" sz="1000" dirty="0" smtClean="0">
                <a:solidFill>
                  <a:schemeClr val="tx1">
                    <a:lumMod val="65000"/>
                    <a:lumOff val="35000"/>
                  </a:schemeClr>
                </a:solidFill>
                <a:latin typeface="Roboto Condensed" panose="02000000000000000000" pitchFamily="2" charset="0"/>
                <a:ea typeface="Roboto Condensed" panose="02000000000000000000" pitchFamily="2" charset="0"/>
              </a:rPr>
              <a:t>Source : Ministère des Sports, </a:t>
            </a:r>
            <a:r>
              <a:rPr lang="fr-FR" sz="1000" dirty="0" err="1" smtClean="0">
                <a:solidFill>
                  <a:schemeClr val="tx1">
                    <a:lumMod val="65000"/>
                    <a:lumOff val="35000"/>
                  </a:schemeClr>
                </a:solidFill>
                <a:latin typeface="Roboto Condensed" panose="02000000000000000000" pitchFamily="2" charset="0"/>
                <a:ea typeface="Roboto Condensed" panose="02000000000000000000" pitchFamily="2" charset="0"/>
              </a:rPr>
              <a:t>EcoTrail</a:t>
            </a:r>
            <a:r>
              <a:rPr lang="fr-FR" sz="1000" dirty="0" smtClean="0">
                <a:solidFill>
                  <a:schemeClr val="tx1">
                    <a:lumMod val="65000"/>
                    <a:lumOff val="35000"/>
                  </a:schemeClr>
                </a:solidFill>
                <a:latin typeface="Roboto Condensed" panose="02000000000000000000" pitchFamily="2" charset="0"/>
                <a:ea typeface="Roboto Condensed" panose="02000000000000000000" pitchFamily="2" charset="0"/>
              </a:rPr>
              <a:t> Paris</a:t>
            </a:r>
            <a:r>
              <a:rPr lang="fr-FR" sz="1000" baseline="30000" dirty="0" smtClean="0">
                <a:solidFill>
                  <a:schemeClr val="tx1">
                    <a:lumMod val="65000"/>
                    <a:lumOff val="35000"/>
                  </a:schemeClr>
                </a:solidFill>
                <a:latin typeface="Roboto Condensed light" panose="02000000000000000000" pitchFamily="2" charset="0"/>
                <a:ea typeface="Roboto Condensed" panose="02000000000000000000" pitchFamily="2" charset="0"/>
              </a:rPr>
              <a:t>®</a:t>
            </a:r>
            <a:r>
              <a:rPr lang="fr-FR" sz="1000" dirty="0" smtClean="0">
                <a:solidFill>
                  <a:schemeClr val="tx1">
                    <a:lumMod val="65000"/>
                    <a:lumOff val="35000"/>
                  </a:schemeClr>
                </a:solidFill>
                <a:latin typeface="Roboto Condensed" panose="02000000000000000000" pitchFamily="2" charset="0"/>
                <a:ea typeface="Roboto Condensed" panose="02000000000000000000" pitchFamily="2" charset="0"/>
              </a:rPr>
              <a:t> </a:t>
            </a:r>
          </a:p>
          <a:p>
            <a:endParaRPr lang="fr-FR" sz="2167" b="1" dirty="0"/>
          </a:p>
        </p:txBody>
      </p:sp>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Quizz &gt; réponse</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360" y="1358504"/>
            <a:ext cx="4791281" cy="4791281"/>
          </a:xfrm>
          <a:prstGeom prst="rect">
            <a:avLst/>
          </a:prstGeom>
        </p:spPr>
      </p:pic>
      <p:sp>
        <p:nvSpPr>
          <p:cNvPr id="8" name="Rectangle 7"/>
          <p:cNvSpPr/>
          <p:nvPr/>
        </p:nvSpPr>
        <p:spPr>
          <a:xfrm>
            <a:off x="3426760" y="2399473"/>
            <a:ext cx="3054723" cy="523220"/>
          </a:xfrm>
          <a:prstGeom prst="rect">
            <a:avLst/>
          </a:prstGeom>
        </p:spPr>
        <p:txBody>
          <a:bodyPr wrap="square">
            <a:spAutoFit/>
          </a:bodyPr>
          <a:lstStyle/>
          <a:p>
            <a:pPr algn="ctr"/>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30 000 litres d’eau</a:t>
            </a:r>
            <a:endParaRPr lang="fr-FR" sz="2800"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3" name="Rectangle 2"/>
          <p:cNvSpPr/>
          <p:nvPr/>
        </p:nvSpPr>
        <p:spPr>
          <a:xfrm>
            <a:off x="2476499" y="5090209"/>
            <a:ext cx="4953000" cy="584775"/>
          </a:xfrm>
          <a:prstGeom prst="rect">
            <a:avLst/>
          </a:prstGeom>
        </p:spPr>
        <p:txBody>
          <a:bodyPr>
            <a:spAutoFit/>
          </a:bodyPr>
          <a:lstStyle/>
          <a:p>
            <a:pPr algn="ct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30 000 litres d’eau sont économisés </a:t>
            </a:r>
            <a:b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b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grâce aux toilettes sèches mises en place.</a:t>
            </a:r>
          </a:p>
        </p:txBody>
      </p:sp>
      <p:sp>
        <p:nvSpPr>
          <p:cNvPr id="10" name="ZoneTexte 9"/>
          <p:cNvSpPr txBox="1"/>
          <p:nvPr/>
        </p:nvSpPr>
        <p:spPr>
          <a:xfrm>
            <a:off x="273050" y="1190764"/>
            <a:ext cx="9359899" cy="646331"/>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Quel</a:t>
            </a:r>
            <a:r>
              <a:rPr lang="fr-FR" dirty="0" smtClean="0">
                <a:solidFill>
                  <a:schemeClr val="tx1">
                    <a:lumMod val="65000"/>
                    <a:lumOff val="35000"/>
                  </a:schemeClr>
                </a:solidFill>
                <a:latin typeface="Roboto Condensed" panose="02000000000000000000" pitchFamily="2" charset="0"/>
                <a:ea typeface="Roboto Condensed" panose="02000000000000000000" pitchFamily="2" charset="0"/>
              </a:rPr>
              <a:t> </a:t>
            </a:r>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volume d’eau est économisé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grâce à l’utilisation de toilettes sèches par l’</a:t>
            </a:r>
            <a:r>
              <a:rPr lang="fr-FR" dirty="0" err="1">
                <a:solidFill>
                  <a:schemeClr val="tx1">
                    <a:lumMod val="65000"/>
                    <a:lumOff val="35000"/>
                  </a:schemeClr>
                </a:solidFill>
                <a:latin typeface="Roboto Condensed light" panose="02000000000000000000" pitchFamily="2" charset="0"/>
                <a:ea typeface="Roboto Condensed" panose="02000000000000000000" pitchFamily="2" charset="0"/>
              </a:rPr>
              <a:t>EcoTrail</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 Paris</a:t>
            </a:r>
            <a:r>
              <a:rPr lang="fr-FR" baseline="30000" dirty="0">
                <a:solidFill>
                  <a:schemeClr val="tx1">
                    <a:lumMod val="65000"/>
                    <a:lumOff val="35000"/>
                  </a:schemeClr>
                </a:solidFill>
                <a:latin typeface="Roboto Condensed light" panose="02000000000000000000" pitchFamily="2" charset="0"/>
                <a:ea typeface="Roboto Condensed" panose="02000000000000000000" pitchFamily="2" charset="0"/>
              </a:rPr>
              <a:t>®</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 en 2018 pour ses 10 000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participants ?</a:t>
            </a:r>
            <a:endParaRPr lang="fr-FR" dirty="0">
              <a:solidFill>
                <a:schemeClr val="tx1">
                  <a:lumMod val="65000"/>
                  <a:lumOff val="35000"/>
                </a:schemeClr>
              </a:solidFill>
              <a:latin typeface="Roboto Condensed light"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371651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642" y="1772273"/>
            <a:ext cx="3118633" cy="3118633"/>
          </a:xfrm>
          <a:prstGeom prst="rect">
            <a:avLst/>
          </a:prstGeom>
        </p:spPr>
      </p:pic>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4EBC7F"/>
                </a:solidFill>
                <a:latin typeface="Roboto Slab" pitchFamily="2" charset="0"/>
                <a:ea typeface="Roboto Slab" pitchFamily="2" charset="0"/>
              </a:rPr>
              <a:t>Quels sont les enjeux environnementaux d’un </a:t>
            </a:r>
            <a:r>
              <a:rPr lang="fr-FR" sz="2000" b="1" dirty="0" smtClean="0">
                <a:solidFill>
                  <a:srgbClr val="4EBC7F"/>
                </a:solidFill>
                <a:latin typeface="Roboto Slab" pitchFamily="2" charset="0"/>
                <a:ea typeface="Roboto Slab" pitchFamily="2" charset="0"/>
              </a:rPr>
              <a:t>événement au XXI</a:t>
            </a:r>
            <a:r>
              <a:rPr lang="fr-FR" sz="2000" b="1" baseline="30000" dirty="0" smtClean="0">
                <a:solidFill>
                  <a:srgbClr val="4EBC7F"/>
                </a:solidFill>
                <a:latin typeface="Roboto Slab" pitchFamily="2" charset="0"/>
                <a:ea typeface="Roboto Slab" pitchFamily="2" charset="0"/>
              </a:rPr>
              <a:t>e </a:t>
            </a:r>
            <a:r>
              <a:rPr lang="fr-FR" sz="2000" b="1" dirty="0">
                <a:solidFill>
                  <a:srgbClr val="4EBC7F"/>
                </a:solidFill>
                <a:latin typeface="Roboto Slab" pitchFamily="2" charset="0"/>
                <a:ea typeface="Roboto Slab" pitchFamily="2" charset="0"/>
              </a:rPr>
              <a:t>siècle ?</a:t>
            </a:r>
          </a:p>
        </p:txBody>
      </p:sp>
      <p:sp>
        <p:nvSpPr>
          <p:cNvPr id="12" name="ZoneTexte 11"/>
          <p:cNvSpPr txBox="1"/>
          <p:nvPr/>
        </p:nvSpPr>
        <p:spPr>
          <a:xfrm>
            <a:off x="273050" y="4521575"/>
            <a:ext cx="3120204" cy="738664"/>
          </a:xfrm>
          <a:prstGeom prst="rect">
            <a:avLst/>
          </a:prstGeom>
          <a:noFill/>
        </p:spPr>
        <p:txBody>
          <a:bodyPr wrap="square" rtlCol="0">
            <a:spAutoFit/>
          </a:bodyPr>
          <a:lstStyle/>
          <a:p>
            <a:pPr algn="ctr"/>
            <a:r>
              <a:rPr lang="fr-FR" sz="1400" b="1" dirty="0">
                <a:solidFill>
                  <a:srgbClr val="595959"/>
                </a:solidFill>
                <a:latin typeface="Roboto Slab" pitchFamily="2" charset="0"/>
                <a:ea typeface="Roboto Slab" pitchFamily="2" charset="0"/>
              </a:rPr>
              <a:t>Maitriser sa</a:t>
            </a:r>
          </a:p>
          <a:p>
            <a:pPr algn="ctr"/>
            <a:r>
              <a:rPr lang="fr-FR" sz="1400" b="1" dirty="0">
                <a:solidFill>
                  <a:srgbClr val="595959"/>
                </a:solidFill>
                <a:latin typeface="Roboto Slab" pitchFamily="2" charset="0"/>
                <a:ea typeface="Roboto Slab" pitchFamily="2" charset="0"/>
              </a:rPr>
              <a:t>consommation </a:t>
            </a:r>
            <a:r>
              <a:rPr lang="fr-FR" sz="1400" dirty="0">
                <a:solidFill>
                  <a:srgbClr val="595959"/>
                </a:solidFill>
                <a:latin typeface="Roboto Slab" pitchFamily="2" charset="0"/>
                <a:ea typeface="Roboto Slab" pitchFamily="2" charset="0"/>
              </a:rPr>
              <a:t>de</a:t>
            </a:r>
          </a:p>
          <a:p>
            <a:pPr algn="ctr"/>
            <a:r>
              <a:rPr lang="fr-FR" sz="1400" dirty="0">
                <a:solidFill>
                  <a:srgbClr val="595959"/>
                </a:solidFill>
                <a:latin typeface="Roboto Slab" pitchFamily="2" charset="0"/>
                <a:ea typeface="Roboto Slab" pitchFamily="2" charset="0"/>
              </a:rPr>
              <a:t>ressources naturelles</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
        <p:nvSpPr>
          <p:cNvPr id="17" name="ZoneTexte 16"/>
          <p:cNvSpPr txBox="1"/>
          <p:nvPr/>
        </p:nvSpPr>
        <p:spPr>
          <a:xfrm>
            <a:off x="3069795" y="4521575"/>
            <a:ext cx="3676993" cy="954107"/>
          </a:xfrm>
          <a:prstGeom prst="rect">
            <a:avLst/>
          </a:prstGeom>
          <a:noFill/>
        </p:spPr>
        <p:txBody>
          <a:bodyPr wrap="square" rtlCol="0">
            <a:spAutoFit/>
          </a:bodyPr>
          <a:lstStyle/>
          <a:p>
            <a:pPr algn="ctr"/>
            <a:r>
              <a:rPr lang="fr-FR" sz="1400" b="1" dirty="0">
                <a:solidFill>
                  <a:srgbClr val="595959"/>
                </a:solidFill>
                <a:latin typeface="Roboto Slab" pitchFamily="2" charset="0"/>
                <a:ea typeface="Roboto Slab" pitchFamily="2" charset="0"/>
              </a:rPr>
              <a:t>Prévenir </a:t>
            </a:r>
            <a:r>
              <a:rPr lang="fr-FR" sz="1400" b="1" dirty="0" smtClean="0">
                <a:solidFill>
                  <a:srgbClr val="595959"/>
                </a:solidFill>
                <a:latin typeface="Roboto Slab" pitchFamily="2" charset="0"/>
                <a:ea typeface="Roboto Slab" pitchFamily="2" charset="0"/>
              </a:rPr>
              <a:t>sa production </a:t>
            </a:r>
          </a:p>
          <a:p>
            <a:pPr algn="ctr"/>
            <a:r>
              <a:rPr lang="fr-FR" sz="1400" dirty="0" smtClean="0">
                <a:solidFill>
                  <a:srgbClr val="595959"/>
                </a:solidFill>
                <a:latin typeface="Roboto Slab" pitchFamily="2" charset="0"/>
                <a:ea typeface="Roboto Slab" pitchFamily="2" charset="0"/>
              </a:rPr>
              <a:t>de déchets et </a:t>
            </a:r>
            <a:r>
              <a:rPr lang="fr-FR" sz="1400" dirty="0">
                <a:solidFill>
                  <a:srgbClr val="595959"/>
                </a:solidFill>
                <a:latin typeface="Roboto Slab" pitchFamily="2" charset="0"/>
                <a:ea typeface="Roboto Slab" pitchFamily="2" charset="0"/>
              </a:rPr>
              <a:t>f</a:t>
            </a:r>
            <a:r>
              <a:rPr lang="fr-FR" sz="1400" dirty="0" smtClean="0">
                <a:solidFill>
                  <a:srgbClr val="595959"/>
                </a:solidFill>
                <a:latin typeface="Roboto Slab" pitchFamily="2" charset="0"/>
                <a:ea typeface="Roboto Slab" pitchFamily="2" charset="0"/>
              </a:rPr>
              <a:t>avoriser </a:t>
            </a:r>
          </a:p>
          <a:p>
            <a:pPr algn="ctr"/>
            <a:r>
              <a:rPr lang="fr-FR" sz="1400" dirty="0" smtClean="0">
                <a:solidFill>
                  <a:srgbClr val="595959"/>
                </a:solidFill>
                <a:latin typeface="Roboto Slab" pitchFamily="2" charset="0"/>
                <a:ea typeface="Roboto Slab" pitchFamily="2" charset="0"/>
              </a:rPr>
              <a:t>le </a:t>
            </a:r>
            <a:r>
              <a:rPr lang="fr-FR" sz="1400" dirty="0">
                <a:solidFill>
                  <a:srgbClr val="595959"/>
                </a:solidFill>
                <a:latin typeface="Roboto Slab" pitchFamily="2" charset="0"/>
                <a:ea typeface="Roboto Slab" pitchFamily="2" charset="0"/>
              </a:rPr>
              <a:t>réemploi, le recyclage </a:t>
            </a:r>
            <a:endParaRPr lang="fr-FR" sz="1400" dirty="0" smtClean="0">
              <a:solidFill>
                <a:srgbClr val="595959"/>
              </a:solidFill>
              <a:latin typeface="Roboto Slab" pitchFamily="2" charset="0"/>
              <a:ea typeface="Roboto Slab" pitchFamily="2" charset="0"/>
            </a:endParaRPr>
          </a:p>
          <a:p>
            <a:pPr algn="ctr"/>
            <a:r>
              <a:rPr lang="fr-FR" sz="1400" dirty="0" smtClean="0">
                <a:solidFill>
                  <a:srgbClr val="595959"/>
                </a:solidFill>
                <a:latin typeface="Roboto Slab" pitchFamily="2" charset="0"/>
                <a:ea typeface="Roboto Slab" pitchFamily="2" charset="0"/>
              </a:rPr>
              <a:t>et </a:t>
            </a:r>
            <a:r>
              <a:rPr lang="fr-FR" sz="1400" dirty="0">
                <a:solidFill>
                  <a:srgbClr val="595959"/>
                </a:solidFill>
                <a:latin typeface="Roboto Slab" pitchFamily="2" charset="0"/>
                <a:ea typeface="Roboto Slab" pitchFamily="2" charset="0"/>
              </a:rPr>
              <a:t>la valorisation</a:t>
            </a:r>
          </a:p>
        </p:txBody>
      </p:sp>
      <p:sp>
        <p:nvSpPr>
          <p:cNvPr id="18" name="ZoneTexte 17"/>
          <p:cNvSpPr txBox="1"/>
          <p:nvPr/>
        </p:nvSpPr>
        <p:spPr>
          <a:xfrm>
            <a:off x="6105438" y="4521575"/>
            <a:ext cx="3676993" cy="954107"/>
          </a:xfrm>
          <a:prstGeom prst="rect">
            <a:avLst/>
          </a:prstGeom>
          <a:noFill/>
        </p:spPr>
        <p:txBody>
          <a:bodyPr wrap="square" rtlCol="0">
            <a:spAutoFit/>
          </a:bodyPr>
          <a:lstStyle/>
          <a:p>
            <a:pPr algn="ctr"/>
            <a:r>
              <a:rPr lang="fr-FR" sz="1400" b="1" dirty="0">
                <a:solidFill>
                  <a:srgbClr val="595959"/>
                </a:solidFill>
                <a:latin typeface="Roboto Slab" pitchFamily="2" charset="0"/>
                <a:ea typeface="Roboto Slab" pitchFamily="2" charset="0"/>
              </a:rPr>
              <a:t>Réduire </a:t>
            </a:r>
            <a:r>
              <a:rPr lang="fr-FR" sz="1400" b="1" dirty="0" smtClean="0">
                <a:solidFill>
                  <a:srgbClr val="595959"/>
                </a:solidFill>
                <a:latin typeface="Roboto Slab" pitchFamily="2" charset="0"/>
                <a:ea typeface="Roboto Slab" pitchFamily="2" charset="0"/>
              </a:rPr>
              <a:t>les émissions </a:t>
            </a:r>
          </a:p>
          <a:p>
            <a:pPr algn="ctr"/>
            <a:r>
              <a:rPr lang="fr-FR" sz="1400" b="1" dirty="0" smtClean="0">
                <a:solidFill>
                  <a:srgbClr val="595959"/>
                </a:solidFill>
                <a:latin typeface="Roboto Slab" pitchFamily="2" charset="0"/>
                <a:ea typeface="Roboto Slab" pitchFamily="2" charset="0"/>
              </a:rPr>
              <a:t>de gaz à effet </a:t>
            </a:r>
            <a:r>
              <a:rPr lang="fr-FR" sz="1400" b="1" dirty="0">
                <a:solidFill>
                  <a:srgbClr val="595959"/>
                </a:solidFill>
                <a:latin typeface="Roboto Slab" pitchFamily="2" charset="0"/>
                <a:ea typeface="Roboto Slab" pitchFamily="2" charset="0"/>
              </a:rPr>
              <a:t>de serre </a:t>
            </a:r>
            <a:endParaRPr lang="fr-FR" sz="1400" b="1" dirty="0" smtClean="0">
              <a:solidFill>
                <a:srgbClr val="595959"/>
              </a:solidFill>
              <a:latin typeface="Roboto Slab" pitchFamily="2" charset="0"/>
              <a:ea typeface="Roboto Slab" pitchFamily="2" charset="0"/>
            </a:endParaRPr>
          </a:p>
          <a:p>
            <a:pPr algn="ctr"/>
            <a:r>
              <a:rPr lang="fr-FR" sz="1400" dirty="0" smtClean="0">
                <a:solidFill>
                  <a:srgbClr val="595959"/>
                </a:solidFill>
                <a:latin typeface="Roboto Slab" pitchFamily="2" charset="0"/>
                <a:ea typeface="Roboto Slab" pitchFamily="2" charset="0"/>
              </a:rPr>
              <a:t>et lutter contre le </a:t>
            </a:r>
          </a:p>
          <a:p>
            <a:pPr algn="ctr"/>
            <a:r>
              <a:rPr lang="fr-FR" sz="1400" dirty="0" smtClean="0">
                <a:solidFill>
                  <a:srgbClr val="595959"/>
                </a:solidFill>
                <a:latin typeface="Roboto Slab" pitchFamily="2" charset="0"/>
                <a:ea typeface="Roboto Slab" pitchFamily="2" charset="0"/>
              </a:rPr>
              <a:t>réchauffement climatique</a:t>
            </a:r>
            <a:endParaRPr lang="fr-FR" sz="1400" dirty="0">
              <a:solidFill>
                <a:srgbClr val="595959"/>
              </a:solidFill>
              <a:latin typeface="Roboto Slab" pitchFamily="2" charset="0"/>
              <a:ea typeface="Roboto Slab" pitchFamily="2" charset="0"/>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82" y="1749591"/>
            <a:ext cx="3118633" cy="3118633"/>
          </a:xfrm>
          <a:prstGeom prst="rect">
            <a:avLst/>
          </a:prstGeom>
        </p:spPr>
      </p:pic>
      <p:sp>
        <p:nvSpPr>
          <p:cNvPr id="13" name="ZoneTexte 12"/>
          <p:cNvSpPr txBox="1"/>
          <p:nvPr/>
        </p:nvSpPr>
        <p:spPr>
          <a:xfrm>
            <a:off x="273051" y="1190764"/>
            <a:ext cx="9291078" cy="369332"/>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Un événement doit :</a:t>
            </a:r>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617" y="1772274"/>
            <a:ext cx="3118633" cy="3118633"/>
          </a:xfrm>
          <a:prstGeom prst="rect">
            <a:avLst/>
          </a:prstGeom>
        </p:spPr>
      </p:pic>
    </p:spTree>
    <p:extLst>
      <p:ext uri="{BB962C8B-B14F-4D97-AF65-F5344CB8AC3E}">
        <p14:creationId xmlns:p14="http://schemas.microsoft.com/office/powerpoint/2010/main" val="3538161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0" y="1190764"/>
            <a:ext cx="9359899" cy="646331"/>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Quelle part de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réduction de la production de déchets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(ordures ménagères : emballages, plastiques, restes alimentaires, </a:t>
            </a:r>
            <a:r>
              <a:rPr lang="fr-FR" dirty="0" err="1">
                <a:solidFill>
                  <a:schemeClr val="tx1">
                    <a:lumMod val="65000"/>
                    <a:lumOff val="35000"/>
                  </a:schemeClr>
                </a:solidFill>
                <a:latin typeface="Roboto Condensed light" panose="02000000000000000000" pitchFamily="2" charset="0"/>
                <a:ea typeface="Roboto Condensed" panose="02000000000000000000" pitchFamily="2" charset="0"/>
              </a:rPr>
              <a:t>etc</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 le Marathon de Paris est-il parvenu à atteindre en deux ans ?</a:t>
            </a:r>
          </a:p>
        </p:txBody>
      </p:sp>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Quizz &gt; déchet</a:t>
            </a:r>
            <a:endParaRPr lang="fr-FR" sz="2000" b="1" dirty="0">
              <a:solidFill>
                <a:srgbClr val="4EBC7F"/>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360" y="1797776"/>
            <a:ext cx="4791281" cy="4791281"/>
          </a:xfrm>
          <a:prstGeom prst="rect">
            <a:avLst/>
          </a:prstGeom>
        </p:spPr>
      </p:pic>
      <p:sp>
        <p:nvSpPr>
          <p:cNvPr id="8" name="Rectangle 7"/>
          <p:cNvSpPr/>
          <p:nvPr/>
        </p:nvSpPr>
        <p:spPr>
          <a:xfrm>
            <a:off x="2526496" y="2252957"/>
            <a:ext cx="987771" cy="523220"/>
          </a:xfrm>
          <a:prstGeom prst="rect">
            <a:avLst/>
          </a:prstGeom>
        </p:spPr>
        <p:txBody>
          <a:bodyPr wrap="none">
            <a:spAutoFit/>
          </a:bodyPr>
          <a:lstStyle/>
          <a:p>
            <a:pPr lvl="0"/>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-20 %</a:t>
            </a:r>
            <a:endParaRPr lang="fr-FR"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9" name="Rectangle 8"/>
          <p:cNvSpPr/>
          <p:nvPr/>
        </p:nvSpPr>
        <p:spPr>
          <a:xfrm>
            <a:off x="6429561" y="2252957"/>
            <a:ext cx="987771" cy="523220"/>
          </a:xfrm>
          <a:prstGeom prst="rect">
            <a:avLst/>
          </a:prstGeom>
        </p:spPr>
        <p:txBody>
          <a:bodyPr wrap="none">
            <a:spAutoFit/>
          </a:bodyPr>
          <a:lstStyle/>
          <a:p>
            <a:pPr lvl="0"/>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-50 %</a:t>
            </a:r>
            <a:endParaRPr lang="fr-FR"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10" name="Rectangle 9"/>
          <p:cNvSpPr/>
          <p:nvPr/>
        </p:nvSpPr>
        <p:spPr>
          <a:xfrm>
            <a:off x="4453116" y="2778918"/>
            <a:ext cx="987771" cy="523220"/>
          </a:xfrm>
          <a:prstGeom prst="rect">
            <a:avLst/>
          </a:prstGeom>
        </p:spPr>
        <p:txBody>
          <a:bodyPr wrap="none">
            <a:spAutoFit/>
          </a:bodyPr>
          <a:lstStyle/>
          <a:p>
            <a:pPr lvl="0"/>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-30 %</a:t>
            </a:r>
            <a:endParaRPr lang="fr-FR"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828827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1" y="5993020"/>
            <a:ext cx="1941232" cy="246221"/>
          </a:xfrm>
          <a:prstGeom prst="rect">
            <a:avLst/>
          </a:prstGeom>
          <a:noFill/>
        </p:spPr>
        <p:txBody>
          <a:bodyPr wrap="square" rtlCol="0">
            <a:spAutoFit/>
          </a:bodyPr>
          <a:lstStyle/>
          <a:p>
            <a:r>
              <a:rPr lang="fr-FR" sz="1000" dirty="0" smtClean="0">
                <a:solidFill>
                  <a:schemeClr val="tx1">
                    <a:lumMod val="65000"/>
                    <a:lumOff val="35000"/>
                  </a:schemeClr>
                </a:solidFill>
                <a:latin typeface="Roboto Condensed" panose="02000000000000000000" pitchFamily="2" charset="0"/>
                <a:ea typeface="Roboto Condensed" panose="02000000000000000000" pitchFamily="2" charset="0"/>
              </a:rPr>
              <a:t>Source </a:t>
            </a:r>
            <a:r>
              <a:rPr lang="fr-FR" sz="1000" dirty="0">
                <a:solidFill>
                  <a:schemeClr val="tx1">
                    <a:lumMod val="65000"/>
                    <a:lumOff val="35000"/>
                  </a:schemeClr>
                </a:solidFill>
                <a:latin typeface="Roboto Condensed" panose="02000000000000000000" pitchFamily="2" charset="0"/>
                <a:ea typeface="Roboto Condensed" panose="02000000000000000000" pitchFamily="2" charset="0"/>
              </a:rPr>
              <a:t>: </a:t>
            </a:r>
            <a:r>
              <a:rPr lang="fr-FR" sz="1000" dirty="0" smtClean="0">
                <a:solidFill>
                  <a:schemeClr val="tx1">
                    <a:lumMod val="65000"/>
                    <a:lumOff val="35000"/>
                  </a:schemeClr>
                </a:solidFill>
                <a:latin typeface="Roboto Condensed" panose="02000000000000000000" pitchFamily="2" charset="0"/>
                <a:ea typeface="Roboto Condensed" panose="02000000000000000000" pitchFamily="2" charset="0"/>
              </a:rPr>
              <a:t>Marathon de Paris</a:t>
            </a:r>
          </a:p>
        </p:txBody>
      </p:sp>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Quizz &gt; réponse</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360" y="1169965"/>
            <a:ext cx="4791281" cy="4791281"/>
          </a:xfrm>
          <a:prstGeom prst="rect">
            <a:avLst/>
          </a:prstGeom>
        </p:spPr>
      </p:pic>
      <p:sp>
        <p:nvSpPr>
          <p:cNvPr id="8" name="Rectangle 7"/>
          <p:cNvSpPr/>
          <p:nvPr/>
        </p:nvSpPr>
        <p:spPr>
          <a:xfrm>
            <a:off x="3426760" y="2192082"/>
            <a:ext cx="3054723" cy="523220"/>
          </a:xfrm>
          <a:prstGeom prst="rect">
            <a:avLst/>
          </a:prstGeom>
        </p:spPr>
        <p:txBody>
          <a:bodyPr wrap="square">
            <a:spAutoFit/>
          </a:bodyPr>
          <a:lstStyle/>
          <a:p>
            <a:pPr algn="ctr"/>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- 50 %</a:t>
            </a:r>
            <a:endParaRPr lang="fr-FR" sz="2800"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2" name="Rectangle 1"/>
          <p:cNvSpPr/>
          <p:nvPr/>
        </p:nvSpPr>
        <p:spPr>
          <a:xfrm>
            <a:off x="1811011" y="4867706"/>
            <a:ext cx="6283976" cy="1138773"/>
          </a:xfrm>
          <a:prstGeom prst="rect">
            <a:avLst/>
          </a:prstGeom>
        </p:spPr>
        <p:txBody>
          <a:bodyPr wrap="square">
            <a:spAutoFit/>
          </a:bodyPr>
          <a:lstStyle/>
          <a:p>
            <a:pPr algn="ct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Le Marathon de Paris est parvenu à </a:t>
            </a:r>
            <a:r>
              <a:rPr lang="fr-FR" sz="1600" b="1" dirty="0">
                <a:solidFill>
                  <a:schemeClr val="tx1">
                    <a:lumMod val="65000"/>
                    <a:lumOff val="35000"/>
                  </a:schemeClr>
                </a:solidFill>
                <a:latin typeface="Roboto Condensed" panose="02000000000000000000" pitchFamily="2" charset="0"/>
                <a:ea typeface="Roboto Condensed" panose="02000000000000000000" pitchFamily="2" charset="0"/>
              </a:rPr>
              <a:t>réduire </a:t>
            </a:r>
            <a:r>
              <a:rPr lang="fr-FR" sz="1600" b="1" dirty="0" smtClean="0">
                <a:solidFill>
                  <a:schemeClr val="tx1">
                    <a:lumMod val="65000"/>
                    <a:lumOff val="35000"/>
                  </a:schemeClr>
                </a:solidFill>
                <a:latin typeface="Roboto Condensed" panose="02000000000000000000" pitchFamily="2" charset="0"/>
                <a:ea typeface="Roboto Condensed" panose="02000000000000000000" pitchFamily="2" charset="0"/>
              </a:rPr>
              <a:t>de 50%</a:t>
            </a:r>
          </a:p>
          <a:p>
            <a:pPr algn="ctr"/>
            <a:r>
              <a:rPr lang="fr-FR" sz="1600" b="1" dirty="0" smtClean="0">
                <a:solidFill>
                  <a:schemeClr val="tx1">
                    <a:lumMod val="65000"/>
                    <a:lumOff val="35000"/>
                  </a:schemeClr>
                </a:solidFill>
                <a:latin typeface="Roboto Condensed" panose="02000000000000000000" pitchFamily="2" charset="0"/>
                <a:ea typeface="Roboto Condensed" panose="02000000000000000000" pitchFamily="2" charset="0"/>
              </a:rPr>
              <a:t>la </a:t>
            </a:r>
            <a:r>
              <a:rPr lang="fr-FR" sz="1600" b="1" dirty="0">
                <a:solidFill>
                  <a:schemeClr val="tx1">
                    <a:lumMod val="65000"/>
                    <a:lumOff val="35000"/>
                  </a:schemeClr>
                </a:solidFill>
                <a:latin typeface="Roboto Condensed" panose="02000000000000000000" pitchFamily="2" charset="0"/>
                <a:ea typeface="Roboto Condensed" panose="02000000000000000000" pitchFamily="2" charset="0"/>
              </a:rPr>
              <a:t>production d’ordures ménagères </a:t>
            </a: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imputables à l’événement. </a:t>
            </a:r>
          </a:p>
          <a:p>
            <a:pPr algn="ctr"/>
            <a:r>
              <a:rPr lang="fr-FR" sz="1200" i="1" dirty="0" smtClean="0">
                <a:solidFill>
                  <a:schemeClr val="tx1">
                    <a:lumMod val="65000"/>
                    <a:lumOff val="35000"/>
                  </a:schemeClr>
                </a:solidFill>
                <a:latin typeface="Roboto Condensed" panose="02000000000000000000" pitchFamily="2" charset="0"/>
                <a:ea typeface="Roboto Condensed" panose="02000000000000000000" pitchFamily="2" charset="0"/>
              </a:rPr>
              <a:t>Programme </a:t>
            </a:r>
            <a:r>
              <a:rPr lang="fr-FR" sz="1200" i="1" dirty="0">
                <a:solidFill>
                  <a:schemeClr val="tx1">
                    <a:lumMod val="65000"/>
                    <a:lumOff val="35000"/>
                  </a:schemeClr>
                </a:solidFill>
                <a:latin typeface="Roboto Condensed" panose="02000000000000000000" pitchFamily="2" charset="0"/>
                <a:ea typeface="Roboto Condensed" panose="02000000000000000000" pitchFamily="2" charset="0"/>
              </a:rPr>
              <a:t>de réduction des emballages initié depuis 2017 visant à réduire de 75% </a:t>
            </a:r>
            <a:r>
              <a:rPr lang="fr-FR" sz="1200" i="1" dirty="0" smtClean="0">
                <a:solidFill>
                  <a:schemeClr val="tx1">
                    <a:lumMod val="65000"/>
                    <a:lumOff val="35000"/>
                  </a:schemeClr>
                </a:solidFill>
                <a:latin typeface="Roboto Condensed" panose="02000000000000000000" pitchFamily="2" charset="0"/>
                <a:ea typeface="Roboto Condensed" panose="02000000000000000000" pitchFamily="2" charset="0"/>
              </a:rPr>
              <a:t/>
            </a:r>
            <a:br>
              <a:rPr lang="fr-FR" sz="1200" i="1" dirty="0" smtClean="0">
                <a:solidFill>
                  <a:schemeClr val="tx1">
                    <a:lumMod val="65000"/>
                    <a:lumOff val="35000"/>
                  </a:schemeClr>
                </a:solidFill>
                <a:latin typeface="Roboto Condensed" panose="02000000000000000000" pitchFamily="2" charset="0"/>
                <a:ea typeface="Roboto Condensed" panose="02000000000000000000" pitchFamily="2" charset="0"/>
              </a:rPr>
            </a:br>
            <a:r>
              <a:rPr lang="fr-FR" sz="1200" i="1" dirty="0" smtClean="0">
                <a:solidFill>
                  <a:schemeClr val="tx1">
                    <a:lumMod val="65000"/>
                    <a:lumOff val="35000"/>
                  </a:schemeClr>
                </a:solidFill>
                <a:latin typeface="Roboto Condensed" panose="02000000000000000000" pitchFamily="2" charset="0"/>
                <a:ea typeface="Roboto Condensed" panose="02000000000000000000" pitchFamily="2" charset="0"/>
              </a:rPr>
              <a:t>la </a:t>
            </a:r>
            <a:r>
              <a:rPr lang="fr-FR" sz="1200" i="1" dirty="0">
                <a:solidFill>
                  <a:schemeClr val="tx1">
                    <a:lumMod val="65000"/>
                    <a:lumOff val="35000"/>
                  </a:schemeClr>
                </a:solidFill>
                <a:latin typeface="Roboto Condensed" panose="02000000000000000000" pitchFamily="2" charset="0"/>
                <a:ea typeface="Roboto Condensed" panose="02000000000000000000" pitchFamily="2" charset="0"/>
              </a:rPr>
              <a:t>quantité d’emballages utilisée. Cela concerne notamment les denrées nécessaires </a:t>
            </a:r>
            <a:r>
              <a:rPr lang="fr-FR" sz="1200" i="1" dirty="0" smtClean="0">
                <a:solidFill>
                  <a:schemeClr val="tx1">
                    <a:lumMod val="65000"/>
                    <a:lumOff val="35000"/>
                  </a:schemeClr>
                </a:solidFill>
                <a:latin typeface="Roboto Condensed" panose="02000000000000000000" pitchFamily="2" charset="0"/>
                <a:ea typeface="Roboto Condensed" panose="02000000000000000000" pitchFamily="2" charset="0"/>
              </a:rPr>
              <a:t/>
            </a:r>
            <a:br>
              <a:rPr lang="fr-FR" sz="1200" i="1" dirty="0" smtClean="0">
                <a:solidFill>
                  <a:schemeClr val="tx1">
                    <a:lumMod val="65000"/>
                    <a:lumOff val="35000"/>
                  </a:schemeClr>
                </a:solidFill>
                <a:latin typeface="Roboto Condensed" panose="02000000000000000000" pitchFamily="2" charset="0"/>
                <a:ea typeface="Roboto Condensed" panose="02000000000000000000" pitchFamily="2" charset="0"/>
              </a:rPr>
            </a:br>
            <a:r>
              <a:rPr lang="fr-FR" sz="1200" i="1" dirty="0" smtClean="0">
                <a:solidFill>
                  <a:schemeClr val="tx1">
                    <a:lumMod val="65000"/>
                    <a:lumOff val="35000"/>
                  </a:schemeClr>
                </a:solidFill>
                <a:latin typeface="Roboto Condensed" panose="02000000000000000000" pitchFamily="2" charset="0"/>
                <a:ea typeface="Roboto Condensed" panose="02000000000000000000" pitchFamily="2" charset="0"/>
              </a:rPr>
              <a:t>aux </a:t>
            </a:r>
            <a:r>
              <a:rPr lang="fr-FR" sz="1200" i="1" dirty="0">
                <a:solidFill>
                  <a:schemeClr val="tx1">
                    <a:lumMod val="65000"/>
                    <a:lumOff val="35000"/>
                  </a:schemeClr>
                </a:solidFill>
                <a:latin typeface="Roboto Condensed" panose="02000000000000000000" pitchFamily="2" charset="0"/>
                <a:ea typeface="Roboto Condensed" panose="02000000000000000000" pitchFamily="2" charset="0"/>
              </a:rPr>
              <a:t>stands de ravitaillement qui sont désormais livrées en </a:t>
            </a:r>
            <a:r>
              <a:rPr lang="fr-FR" sz="1200" i="1" dirty="0" smtClean="0">
                <a:solidFill>
                  <a:schemeClr val="tx1">
                    <a:lumMod val="65000"/>
                    <a:lumOff val="35000"/>
                  </a:schemeClr>
                </a:solidFill>
                <a:latin typeface="Roboto Condensed" panose="02000000000000000000" pitchFamily="2" charset="0"/>
                <a:ea typeface="Roboto Condensed" panose="02000000000000000000" pitchFamily="2" charset="0"/>
              </a:rPr>
              <a:t>vrac.</a:t>
            </a:r>
            <a:endParaRPr lang="fr-FR" sz="1200" i="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9" name="ZoneTexte 8"/>
          <p:cNvSpPr txBox="1"/>
          <p:nvPr/>
        </p:nvSpPr>
        <p:spPr>
          <a:xfrm>
            <a:off x="273050" y="1190764"/>
            <a:ext cx="9359899" cy="646331"/>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Quelle part de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réduction de la production de déchets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(ordures ménagères : emballages, plastiques, restes alimentaires, </a:t>
            </a:r>
            <a:r>
              <a:rPr lang="fr-FR" dirty="0" err="1">
                <a:solidFill>
                  <a:schemeClr val="tx1">
                    <a:lumMod val="65000"/>
                    <a:lumOff val="35000"/>
                  </a:schemeClr>
                </a:solidFill>
                <a:latin typeface="Roboto Condensed light" panose="02000000000000000000" pitchFamily="2" charset="0"/>
                <a:ea typeface="Roboto Condensed" panose="02000000000000000000" pitchFamily="2" charset="0"/>
              </a:rPr>
              <a:t>etc</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 le Marathon de paris est-il parvenu à atteindre en deux ans ?</a:t>
            </a:r>
          </a:p>
        </p:txBody>
      </p:sp>
    </p:spTree>
    <p:extLst>
      <p:ext uri="{BB962C8B-B14F-4D97-AF65-F5344CB8AC3E}">
        <p14:creationId xmlns:p14="http://schemas.microsoft.com/office/powerpoint/2010/main" val="3027979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73051" y="1190764"/>
            <a:ext cx="9291078" cy="369332"/>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Un événement doit :</a:t>
            </a:r>
          </a:p>
        </p:txBody>
      </p:sp>
      <p:sp>
        <p:nvSpPr>
          <p:cNvPr id="6" name="ZoneTexte 5"/>
          <p:cNvSpPr txBox="1"/>
          <p:nvPr/>
        </p:nvSpPr>
        <p:spPr>
          <a:xfrm>
            <a:off x="397815" y="4570535"/>
            <a:ext cx="2618301" cy="954107"/>
          </a:xfrm>
          <a:prstGeom prst="rect">
            <a:avLst/>
          </a:prstGeom>
          <a:noFill/>
        </p:spPr>
        <p:txBody>
          <a:bodyPr wrap="square" rtlCol="0">
            <a:spAutoFit/>
          </a:bodyPr>
          <a:lstStyle/>
          <a:p>
            <a:pPr algn="ctr"/>
            <a:r>
              <a:rPr lang="fr-FR" sz="1400" b="1" dirty="0">
                <a:solidFill>
                  <a:srgbClr val="595959"/>
                </a:solidFill>
                <a:latin typeface="Roboto Slab" pitchFamily="2" charset="0"/>
                <a:ea typeface="Roboto Slab" pitchFamily="2" charset="0"/>
              </a:rPr>
              <a:t>Veiller au respect </a:t>
            </a:r>
            <a:endParaRPr lang="fr-FR" sz="1400" b="1" dirty="0" smtClean="0">
              <a:solidFill>
                <a:srgbClr val="595959"/>
              </a:solidFill>
              <a:latin typeface="Roboto Slab" pitchFamily="2" charset="0"/>
              <a:ea typeface="Roboto Slab" pitchFamily="2" charset="0"/>
            </a:endParaRPr>
          </a:p>
          <a:p>
            <a:pPr algn="ctr"/>
            <a:r>
              <a:rPr lang="fr-FR" sz="1400" b="1" dirty="0" smtClean="0">
                <a:solidFill>
                  <a:srgbClr val="595959"/>
                </a:solidFill>
                <a:latin typeface="Roboto Slab" pitchFamily="2" charset="0"/>
                <a:ea typeface="Roboto Slab" pitchFamily="2" charset="0"/>
              </a:rPr>
              <a:t>de l’environnement</a:t>
            </a:r>
            <a:r>
              <a:rPr lang="fr-FR" sz="1400" dirty="0" smtClean="0">
                <a:solidFill>
                  <a:srgbClr val="595959"/>
                </a:solidFill>
                <a:latin typeface="Roboto Slab" pitchFamily="2" charset="0"/>
                <a:ea typeface="Roboto Slab" pitchFamily="2" charset="0"/>
              </a:rPr>
              <a:t> </a:t>
            </a:r>
            <a:br>
              <a:rPr lang="fr-FR" sz="1400" dirty="0" smtClean="0">
                <a:solidFill>
                  <a:srgbClr val="595959"/>
                </a:solidFill>
                <a:latin typeface="Roboto Slab" pitchFamily="2" charset="0"/>
                <a:ea typeface="Roboto Slab" pitchFamily="2" charset="0"/>
              </a:rPr>
            </a:br>
            <a:r>
              <a:rPr lang="fr-FR" sz="1400" dirty="0" smtClean="0">
                <a:solidFill>
                  <a:srgbClr val="595959"/>
                </a:solidFill>
                <a:latin typeface="Roboto Slab" pitchFamily="2" charset="0"/>
                <a:ea typeface="Roboto Slab" pitchFamily="2" charset="0"/>
              </a:rPr>
              <a:t>et </a:t>
            </a:r>
            <a:r>
              <a:rPr lang="fr-FR" sz="1400" dirty="0">
                <a:solidFill>
                  <a:srgbClr val="595959"/>
                </a:solidFill>
                <a:latin typeface="Roboto Slab" pitchFamily="2" charset="0"/>
                <a:ea typeface="Roboto Slab" pitchFamily="2" charset="0"/>
              </a:rPr>
              <a:t>la préservation </a:t>
            </a:r>
            <a:r>
              <a:rPr lang="fr-FR" sz="1400" dirty="0" smtClean="0">
                <a:solidFill>
                  <a:srgbClr val="595959"/>
                </a:solidFill>
                <a:latin typeface="Roboto Slab" pitchFamily="2" charset="0"/>
                <a:ea typeface="Roboto Slab" pitchFamily="2" charset="0"/>
              </a:rPr>
              <a:t>de</a:t>
            </a:r>
          </a:p>
          <a:p>
            <a:pPr algn="ctr"/>
            <a:r>
              <a:rPr lang="fr-FR" sz="1400" dirty="0" smtClean="0">
                <a:solidFill>
                  <a:srgbClr val="595959"/>
                </a:solidFill>
                <a:latin typeface="Roboto Slab" pitchFamily="2" charset="0"/>
                <a:ea typeface="Roboto Slab" pitchFamily="2" charset="0"/>
              </a:rPr>
              <a:t>la </a:t>
            </a:r>
            <a:r>
              <a:rPr lang="fr-FR" sz="1400" dirty="0">
                <a:solidFill>
                  <a:srgbClr val="595959"/>
                </a:solidFill>
                <a:latin typeface="Roboto Slab" pitchFamily="2" charset="0"/>
                <a:ea typeface="Roboto Slab" pitchFamily="2" charset="0"/>
              </a:rPr>
              <a:t>biodiversité</a:t>
            </a:r>
          </a:p>
        </p:txBody>
      </p:sp>
      <p:sp>
        <p:nvSpPr>
          <p:cNvPr id="7" name="ZoneTexte 6"/>
          <p:cNvSpPr txBox="1"/>
          <p:nvPr/>
        </p:nvSpPr>
        <p:spPr>
          <a:xfrm>
            <a:off x="3706232" y="4570536"/>
            <a:ext cx="2618301" cy="954107"/>
          </a:xfrm>
          <a:prstGeom prst="rect">
            <a:avLst/>
          </a:prstGeom>
          <a:noFill/>
        </p:spPr>
        <p:txBody>
          <a:bodyPr wrap="square" rtlCol="0">
            <a:spAutoFit/>
          </a:bodyPr>
          <a:lstStyle/>
          <a:p>
            <a:pPr algn="ctr"/>
            <a:r>
              <a:rPr lang="fr-FR" sz="1400" b="1" dirty="0">
                <a:solidFill>
                  <a:srgbClr val="595959"/>
                </a:solidFill>
                <a:latin typeface="Roboto Slab" pitchFamily="2" charset="0"/>
                <a:ea typeface="Roboto Slab" pitchFamily="2" charset="0"/>
              </a:rPr>
              <a:t>Encourager le recours </a:t>
            </a:r>
            <a:r>
              <a:rPr lang="fr-FR" sz="1400" dirty="0" smtClean="0">
                <a:solidFill>
                  <a:srgbClr val="595959"/>
                </a:solidFill>
                <a:latin typeface="Roboto Slab" pitchFamily="2" charset="0"/>
                <a:ea typeface="Roboto Slab" pitchFamily="2" charset="0"/>
              </a:rPr>
              <a:t>aux </a:t>
            </a:r>
            <a:r>
              <a:rPr lang="fr-FR" sz="1400" dirty="0">
                <a:solidFill>
                  <a:srgbClr val="595959"/>
                </a:solidFill>
                <a:latin typeface="Roboto Slab" pitchFamily="2" charset="0"/>
                <a:ea typeface="Roboto Slab" pitchFamily="2" charset="0"/>
              </a:rPr>
              <a:t>moyens de déplacements plus respectueux de l’environnement</a:t>
            </a:r>
          </a:p>
        </p:txBody>
      </p:sp>
      <p:sp>
        <p:nvSpPr>
          <p:cNvPr id="8" name="ZoneTexte 7"/>
          <p:cNvSpPr txBox="1"/>
          <p:nvPr/>
        </p:nvSpPr>
        <p:spPr>
          <a:xfrm>
            <a:off x="7014649" y="4569071"/>
            <a:ext cx="2618301" cy="954107"/>
          </a:xfrm>
          <a:prstGeom prst="rect">
            <a:avLst/>
          </a:prstGeom>
          <a:noFill/>
        </p:spPr>
        <p:txBody>
          <a:bodyPr wrap="square" rtlCol="0">
            <a:spAutoFit/>
          </a:bodyPr>
          <a:lstStyle/>
          <a:p>
            <a:pPr algn="ctr"/>
            <a:r>
              <a:rPr lang="fr-FR" sz="1400" b="1" dirty="0">
                <a:solidFill>
                  <a:srgbClr val="595959"/>
                </a:solidFill>
                <a:latin typeface="Roboto Slab" pitchFamily="2" charset="0"/>
                <a:ea typeface="Roboto Slab" pitchFamily="2" charset="0"/>
              </a:rPr>
              <a:t>Proposer des modes </a:t>
            </a:r>
            <a:r>
              <a:rPr lang="fr-FR" sz="1400" b="1" dirty="0" smtClean="0">
                <a:solidFill>
                  <a:srgbClr val="595959"/>
                </a:solidFill>
                <a:latin typeface="Roboto Slab" pitchFamily="2" charset="0"/>
                <a:ea typeface="Roboto Slab" pitchFamily="2" charset="0"/>
              </a:rPr>
              <a:t/>
            </a:r>
            <a:br>
              <a:rPr lang="fr-FR" sz="1400" b="1" dirty="0" smtClean="0">
                <a:solidFill>
                  <a:srgbClr val="595959"/>
                </a:solidFill>
                <a:latin typeface="Roboto Slab" pitchFamily="2" charset="0"/>
                <a:ea typeface="Roboto Slab" pitchFamily="2" charset="0"/>
              </a:rPr>
            </a:br>
            <a:r>
              <a:rPr lang="fr-FR" sz="1400" b="1" dirty="0" smtClean="0">
                <a:solidFill>
                  <a:srgbClr val="595959"/>
                </a:solidFill>
                <a:latin typeface="Roboto Slab" pitchFamily="2" charset="0"/>
                <a:ea typeface="Roboto Slab" pitchFamily="2" charset="0"/>
              </a:rPr>
              <a:t>de </a:t>
            </a:r>
            <a:r>
              <a:rPr lang="fr-FR" sz="1400" b="1" dirty="0">
                <a:solidFill>
                  <a:srgbClr val="595959"/>
                </a:solidFill>
                <a:latin typeface="Roboto Slab" pitchFamily="2" charset="0"/>
                <a:ea typeface="Roboto Slab" pitchFamily="2" charset="0"/>
              </a:rPr>
              <a:t>restauration </a:t>
            </a:r>
            <a:r>
              <a:rPr lang="fr-FR" sz="1400" dirty="0">
                <a:solidFill>
                  <a:srgbClr val="595959"/>
                </a:solidFill>
                <a:latin typeface="Roboto Slab" pitchFamily="2" charset="0"/>
                <a:ea typeface="Roboto Slab" pitchFamily="2" charset="0"/>
              </a:rPr>
              <a:t>en faveur d’une alimentation plus responsable</a:t>
            </a:r>
          </a:p>
        </p:txBody>
      </p:sp>
      <p:sp>
        <p:nvSpPr>
          <p:cNvPr id="32" name="AutoShape 16" descr="Strawberry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
        <p:nvSpPr>
          <p:cNvPr id="39" name="ZoneTexte 38"/>
          <p:cNvSpPr txBox="1"/>
          <p:nvPr/>
        </p:nvSpPr>
        <p:spPr>
          <a:xfrm>
            <a:off x="238015" y="326446"/>
            <a:ext cx="9968666" cy="400110"/>
          </a:xfrm>
          <a:prstGeom prst="rect">
            <a:avLst/>
          </a:prstGeom>
          <a:noFill/>
        </p:spPr>
        <p:txBody>
          <a:bodyPr wrap="square" rtlCol="0">
            <a:spAutoFit/>
          </a:bodyPr>
          <a:lstStyle/>
          <a:p>
            <a:r>
              <a:rPr lang="fr-FR" sz="2000" b="1" dirty="0">
                <a:solidFill>
                  <a:srgbClr val="4EBC7F"/>
                </a:solidFill>
                <a:latin typeface="Roboto Slab" pitchFamily="2" charset="0"/>
                <a:ea typeface="Roboto Slab" pitchFamily="2" charset="0"/>
              </a:rPr>
              <a:t>Quels sont les enjeux environnementaux d’un </a:t>
            </a:r>
            <a:r>
              <a:rPr lang="fr-FR" sz="2000" b="1" dirty="0" smtClean="0">
                <a:solidFill>
                  <a:srgbClr val="4EBC7F"/>
                </a:solidFill>
                <a:latin typeface="Roboto Slab" pitchFamily="2" charset="0"/>
                <a:ea typeface="Roboto Slab" pitchFamily="2" charset="0"/>
              </a:rPr>
              <a:t>événement au XXI</a:t>
            </a:r>
            <a:r>
              <a:rPr lang="fr-FR" sz="2000" b="1" baseline="30000" dirty="0" smtClean="0">
                <a:solidFill>
                  <a:srgbClr val="4EBC7F"/>
                </a:solidFill>
                <a:latin typeface="Roboto Slab" pitchFamily="2" charset="0"/>
                <a:ea typeface="Roboto Slab" pitchFamily="2" charset="0"/>
              </a:rPr>
              <a:t>e </a:t>
            </a:r>
            <a:r>
              <a:rPr lang="fr-FR" sz="2000" b="1" dirty="0">
                <a:solidFill>
                  <a:srgbClr val="4EBC7F"/>
                </a:solidFill>
                <a:latin typeface="Roboto Slab" pitchFamily="2" charset="0"/>
                <a:ea typeface="Roboto Slab" pitchFamily="2" charset="0"/>
              </a:rPr>
              <a:t>siècle ?</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670" y="1746415"/>
            <a:ext cx="3637253" cy="3637253"/>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1" y="1560096"/>
            <a:ext cx="3611496" cy="3611496"/>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6545" y="1947787"/>
            <a:ext cx="3234507" cy="3234507"/>
          </a:xfrm>
          <a:prstGeom prst="rect">
            <a:avLst/>
          </a:prstGeom>
        </p:spPr>
      </p:pic>
    </p:spTree>
    <p:extLst>
      <p:ext uri="{BB962C8B-B14F-4D97-AF65-F5344CB8AC3E}">
        <p14:creationId xmlns:p14="http://schemas.microsoft.com/office/powerpoint/2010/main" val="3449087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0" y="1190764"/>
            <a:ext cx="9359899" cy="2087816"/>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Grâce à une organisation et des comportements écoresponsables lors de l’événement des Jeux Olympiques et Paralympiques Paris 2024, quelle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réduction des émissions de CO</a:t>
            </a:r>
            <a:r>
              <a:rPr lang="fr-FR" b="1" baseline="-25000" dirty="0">
                <a:solidFill>
                  <a:schemeClr val="tx1">
                    <a:lumMod val="65000"/>
                    <a:lumOff val="35000"/>
                  </a:schemeClr>
                </a:solidFill>
                <a:latin typeface="Roboto Condensed" panose="02000000000000000000" pitchFamily="2" charset="0"/>
                <a:ea typeface="Roboto Condensed" panose="02000000000000000000" pitchFamily="2" charset="0"/>
              </a:rPr>
              <a:t>2</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peut-être espérée par rapport aux JOP Londres 2012 ?</a:t>
            </a:r>
          </a:p>
          <a:p>
            <a:pPr lvl="0"/>
            <a:endParaRPr lang="fr-FR" b="1" dirty="0">
              <a:solidFill>
                <a:schemeClr val="tx1">
                  <a:lumMod val="65000"/>
                  <a:lumOff val="35000"/>
                </a:schemeClr>
              </a:solidFill>
              <a:latin typeface="Roboto Condensed" panose="02000000000000000000" pitchFamily="2" charset="0"/>
              <a:ea typeface="Roboto Condensed" panose="02000000000000000000" pitchFamily="2" charset="0"/>
            </a:endParaRPr>
          </a:p>
          <a:p>
            <a:endParaRPr lang="fr-FR" b="1" dirty="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b="1" dirty="0" smtClean="0">
              <a:solidFill>
                <a:schemeClr val="tx1">
                  <a:lumMod val="65000"/>
                  <a:lumOff val="35000"/>
                </a:schemeClr>
              </a:solidFill>
              <a:latin typeface="Roboto Condensed" panose="02000000000000000000" pitchFamily="2" charset="0"/>
              <a:ea typeface="Roboto Condensed" panose="02000000000000000000" pitchFamily="2" charset="0"/>
            </a:endParaRPr>
          </a:p>
          <a:p>
            <a:endParaRPr lang="fr-FR" sz="2167" b="1" dirty="0"/>
          </a:p>
        </p:txBody>
      </p:sp>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Quizz &gt; émissions CO</a:t>
            </a:r>
            <a:r>
              <a:rPr lang="fr-FR" sz="2000" b="1" baseline="-25000" dirty="0" smtClean="0">
                <a:solidFill>
                  <a:srgbClr val="4EBC7F"/>
                </a:solidFill>
                <a:latin typeface="Roboto Slab" pitchFamily="2" charset="0"/>
                <a:ea typeface="Roboto Slab" pitchFamily="2" charset="0"/>
              </a:rPr>
              <a:t>2</a:t>
            </a:r>
            <a:endParaRPr lang="fr-FR" sz="2000" b="1" baseline="-25000" dirty="0">
              <a:solidFill>
                <a:srgbClr val="4EBC7F"/>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360" y="1797776"/>
            <a:ext cx="4791281" cy="4791281"/>
          </a:xfrm>
          <a:prstGeom prst="rect">
            <a:avLst/>
          </a:prstGeom>
        </p:spPr>
      </p:pic>
      <p:sp>
        <p:nvSpPr>
          <p:cNvPr id="8" name="Rectangle 7"/>
          <p:cNvSpPr/>
          <p:nvPr/>
        </p:nvSpPr>
        <p:spPr>
          <a:xfrm>
            <a:off x="2526496" y="2252957"/>
            <a:ext cx="987771" cy="523220"/>
          </a:xfrm>
          <a:prstGeom prst="rect">
            <a:avLst/>
          </a:prstGeom>
        </p:spPr>
        <p:txBody>
          <a:bodyPr wrap="none">
            <a:spAutoFit/>
          </a:bodyPr>
          <a:lstStyle/>
          <a:p>
            <a:pPr lvl="0"/>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-35 %</a:t>
            </a:r>
            <a:endParaRPr lang="fr-FR"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9" name="Rectangle 8"/>
          <p:cNvSpPr/>
          <p:nvPr/>
        </p:nvSpPr>
        <p:spPr>
          <a:xfrm>
            <a:off x="6429561" y="2252957"/>
            <a:ext cx="987771" cy="523220"/>
          </a:xfrm>
          <a:prstGeom prst="rect">
            <a:avLst/>
          </a:prstGeom>
        </p:spPr>
        <p:txBody>
          <a:bodyPr wrap="none">
            <a:spAutoFit/>
          </a:bodyPr>
          <a:lstStyle/>
          <a:p>
            <a:pPr lvl="0"/>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-70 %</a:t>
            </a:r>
            <a:endParaRPr lang="fr-FR"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10" name="Rectangle 9"/>
          <p:cNvSpPr/>
          <p:nvPr/>
        </p:nvSpPr>
        <p:spPr>
          <a:xfrm>
            <a:off x="4453116" y="2778918"/>
            <a:ext cx="987771" cy="523220"/>
          </a:xfrm>
          <a:prstGeom prst="rect">
            <a:avLst/>
          </a:prstGeom>
        </p:spPr>
        <p:txBody>
          <a:bodyPr wrap="none">
            <a:spAutoFit/>
          </a:bodyPr>
          <a:lstStyle/>
          <a:p>
            <a:pPr lvl="0"/>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-55 %</a:t>
            </a:r>
            <a:endParaRPr lang="fr-FR"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180888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360" y="1466080"/>
            <a:ext cx="4791281" cy="4791281"/>
          </a:xfrm>
          <a:prstGeom prst="rect">
            <a:avLst/>
          </a:prstGeom>
        </p:spPr>
      </p:pic>
      <p:sp>
        <p:nvSpPr>
          <p:cNvPr id="6" name="ZoneTexte 5"/>
          <p:cNvSpPr txBox="1"/>
          <p:nvPr/>
        </p:nvSpPr>
        <p:spPr>
          <a:xfrm>
            <a:off x="273051" y="4543564"/>
            <a:ext cx="3342635" cy="1077218"/>
          </a:xfrm>
          <a:prstGeom prst="rect">
            <a:avLst/>
          </a:prstGeom>
          <a:noFill/>
        </p:spPr>
        <p:txBody>
          <a:bodyPr wrap="square" rtlCol="0">
            <a:spAutoFit/>
          </a:bodyPr>
          <a:lstStyle/>
          <a:p>
            <a:pPr algn="ct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Les JOP de Paris 2024 ont pour ambition de </a:t>
            </a:r>
            <a:r>
              <a:rPr lang="fr-FR" sz="1600" b="1" dirty="0">
                <a:solidFill>
                  <a:schemeClr val="tx1">
                    <a:lumMod val="65000"/>
                    <a:lumOff val="35000"/>
                  </a:schemeClr>
                </a:solidFill>
                <a:latin typeface="Roboto Condensed" panose="02000000000000000000" pitchFamily="2" charset="0"/>
                <a:ea typeface="Roboto Condensed" panose="02000000000000000000" pitchFamily="2" charset="0"/>
              </a:rPr>
              <a:t>réduire de 55% les gaz à effet de serre par rapport au bilan carbone des </a:t>
            </a:r>
            <a:r>
              <a:rPr lang="fr-FR" sz="1600" b="1" dirty="0" smtClean="0">
                <a:solidFill>
                  <a:schemeClr val="tx1">
                    <a:lumMod val="65000"/>
                    <a:lumOff val="35000"/>
                  </a:schemeClr>
                </a:solidFill>
                <a:latin typeface="Roboto Condensed" panose="02000000000000000000" pitchFamily="2" charset="0"/>
                <a:ea typeface="Roboto Condensed" panose="02000000000000000000" pitchFamily="2" charset="0"/>
              </a:rPr>
              <a:t>JOP </a:t>
            </a:r>
            <a:r>
              <a:rPr lang="fr-FR" sz="1600" b="1" dirty="0">
                <a:solidFill>
                  <a:schemeClr val="tx1">
                    <a:lumMod val="65000"/>
                    <a:lumOff val="35000"/>
                  </a:schemeClr>
                </a:solidFill>
                <a:latin typeface="Roboto Condensed" panose="02000000000000000000" pitchFamily="2" charset="0"/>
                <a:ea typeface="Roboto Condensed" panose="02000000000000000000" pitchFamily="2" charset="0"/>
              </a:rPr>
              <a:t>de Londres en 2012. </a:t>
            </a:r>
          </a:p>
        </p:txBody>
      </p:sp>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Quizz &gt; réponse</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
        <p:nvSpPr>
          <p:cNvPr id="8" name="Rectangle 7"/>
          <p:cNvSpPr/>
          <p:nvPr/>
        </p:nvSpPr>
        <p:spPr>
          <a:xfrm>
            <a:off x="3426760" y="2507049"/>
            <a:ext cx="3054723" cy="523220"/>
          </a:xfrm>
          <a:prstGeom prst="rect">
            <a:avLst/>
          </a:prstGeom>
        </p:spPr>
        <p:txBody>
          <a:bodyPr wrap="square">
            <a:spAutoFit/>
          </a:bodyPr>
          <a:lstStyle/>
          <a:p>
            <a:pPr algn="ctr"/>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- 55 %</a:t>
            </a:r>
            <a:endParaRPr lang="fr-FR" sz="2800"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3" name="Rectangle 2"/>
          <p:cNvSpPr/>
          <p:nvPr/>
        </p:nvSpPr>
        <p:spPr>
          <a:xfrm>
            <a:off x="265531" y="6154013"/>
            <a:ext cx="1149674" cy="246221"/>
          </a:xfrm>
          <a:prstGeom prst="rect">
            <a:avLst/>
          </a:prstGeom>
        </p:spPr>
        <p:txBody>
          <a:bodyPr wrap="none">
            <a:spAutoFit/>
          </a:bodyPr>
          <a:lstStyle/>
          <a:p>
            <a:r>
              <a:rPr lang="fr-FR" sz="1000" dirty="0">
                <a:solidFill>
                  <a:schemeClr val="tx1">
                    <a:lumMod val="65000"/>
                    <a:lumOff val="35000"/>
                  </a:schemeClr>
                </a:solidFill>
                <a:latin typeface="Roboto Condensed" panose="02000000000000000000" pitchFamily="2" charset="0"/>
                <a:ea typeface="Roboto Condensed" panose="02000000000000000000" pitchFamily="2" charset="0"/>
              </a:rPr>
              <a:t>Source : Paris 2024</a:t>
            </a:r>
          </a:p>
        </p:txBody>
      </p:sp>
      <p:sp>
        <p:nvSpPr>
          <p:cNvPr id="9" name="ZoneTexte 8"/>
          <p:cNvSpPr txBox="1"/>
          <p:nvPr/>
        </p:nvSpPr>
        <p:spPr>
          <a:xfrm>
            <a:off x="273050" y="1190764"/>
            <a:ext cx="9359899" cy="923330"/>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Grâce à une organisation et des comportements écoresponsables lors de l’événement des Jeux Olympiques et Paralympiques Paris 2024, quelle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réduction des émissions de CO</a:t>
            </a:r>
            <a:r>
              <a:rPr lang="fr-FR" b="1" baseline="-25000" dirty="0">
                <a:solidFill>
                  <a:schemeClr val="tx1">
                    <a:lumMod val="65000"/>
                    <a:lumOff val="35000"/>
                  </a:schemeClr>
                </a:solidFill>
                <a:latin typeface="Roboto Condensed" panose="02000000000000000000" pitchFamily="2" charset="0"/>
                <a:ea typeface="Roboto Condensed" panose="02000000000000000000" pitchFamily="2" charset="0"/>
              </a:rPr>
              <a:t>2</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peut-être espérée par rapport aux JOP Londres 2012 ?</a:t>
            </a:r>
          </a:p>
        </p:txBody>
      </p:sp>
      <p:sp>
        <p:nvSpPr>
          <p:cNvPr id="10" name="ZoneTexte 9"/>
          <p:cNvSpPr txBox="1"/>
          <p:nvPr/>
        </p:nvSpPr>
        <p:spPr>
          <a:xfrm>
            <a:off x="6104965" y="4524093"/>
            <a:ext cx="3527985" cy="1077218"/>
          </a:xfrm>
          <a:prstGeom prst="rect">
            <a:avLst/>
          </a:prstGeom>
          <a:noFill/>
        </p:spPr>
        <p:txBody>
          <a:bodyPr wrap="square" rtlCol="0">
            <a:spAutoFit/>
          </a:bodyPr>
          <a:lstStyle/>
          <a:p>
            <a:pPr algn="ct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Sites et infrastructures durables, économie circulaire et mobilité durable figurent parmi les principaux axes de la stratégie de réduction des GES.</a:t>
            </a:r>
          </a:p>
        </p:txBody>
      </p:sp>
    </p:spTree>
    <p:extLst>
      <p:ext uri="{BB962C8B-B14F-4D97-AF65-F5344CB8AC3E}">
        <p14:creationId xmlns:p14="http://schemas.microsoft.com/office/powerpoint/2010/main" val="3869993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0" y="1190764"/>
            <a:ext cx="9359899" cy="646331"/>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Quelle part des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émissions de gaz à effet de serre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représente la part du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transport et des déplacements</a:t>
            </a:r>
            <a:r>
              <a:rPr lang="fr-FR" dirty="0">
                <a:solidFill>
                  <a:schemeClr val="tx1">
                    <a:lumMod val="65000"/>
                    <a:lumOff val="35000"/>
                  </a:schemeClr>
                </a:solidFill>
                <a:latin typeface="Roboto Condensed" panose="02000000000000000000" pitchFamily="2" charset="0"/>
                <a:ea typeface="Roboto Condensed" panose="02000000000000000000" pitchFamily="2" charset="0"/>
              </a:rPr>
              <a:t>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dans le bilan carbone global d’un événement sportif ?</a:t>
            </a:r>
          </a:p>
        </p:txBody>
      </p:sp>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Quizz &gt; déplacements</a:t>
            </a:r>
            <a:endParaRPr lang="fr-FR" sz="2000" b="1" baseline="-25000" dirty="0">
              <a:solidFill>
                <a:srgbClr val="4EBC7F"/>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360" y="1797776"/>
            <a:ext cx="4791281" cy="4791281"/>
          </a:xfrm>
          <a:prstGeom prst="rect">
            <a:avLst/>
          </a:prstGeom>
        </p:spPr>
      </p:pic>
      <p:sp>
        <p:nvSpPr>
          <p:cNvPr id="8" name="Rectangle 7"/>
          <p:cNvSpPr/>
          <p:nvPr/>
        </p:nvSpPr>
        <p:spPr>
          <a:xfrm>
            <a:off x="2203766" y="2252957"/>
            <a:ext cx="1534394" cy="523220"/>
          </a:xfrm>
          <a:prstGeom prst="rect">
            <a:avLst/>
          </a:prstGeom>
        </p:spPr>
        <p:txBody>
          <a:bodyPr wrap="none">
            <a:spAutoFit/>
          </a:bodyPr>
          <a:lstStyle/>
          <a:p>
            <a:pPr lvl="0"/>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15 à 20 %</a:t>
            </a:r>
            <a:endParaRPr lang="fr-FR"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9" name="Rectangle 8"/>
          <p:cNvSpPr/>
          <p:nvPr/>
        </p:nvSpPr>
        <p:spPr>
          <a:xfrm>
            <a:off x="6160616" y="2252957"/>
            <a:ext cx="1534394" cy="523220"/>
          </a:xfrm>
          <a:prstGeom prst="rect">
            <a:avLst/>
          </a:prstGeom>
        </p:spPr>
        <p:txBody>
          <a:bodyPr wrap="none">
            <a:spAutoFit/>
          </a:bodyPr>
          <a:lstStyle/>
          <a:p>
            <a:pPr lvl="0"/>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80 à 90 %</a:t>
            </a:r>
            <a:endParaRPr lang="fr-FR"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10" name="Rectangle 9"/>
          <p:cNvSpPr/>
          <p:nvPr/>
        </p:nvSpPr>
        <p:spPr>
          <a:xfrm>
            <a:off x="4175211" y="2778918"/>
            <a:ext cx="1534394" cy="523220"/>
          </a:xfrm>
          <a:prstGeom prst="rect">
            <a:avLst/>
          </a:prstGeom>
        </p:spPr>
        <p:txBody>
          <a:bodyPr wrap="none">
            <a:spAutoFit/>
          </a:bodyPr>
          <a:lstStyle/>
          <a:p>
            <a:pPr lvl="0"/>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40 à 60 %</a:t>
            </a:r>
            <a:endParaRPr lang="fr-FR"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333996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Préambule </a:t>
            </a:r>
            <a:r>
              <a:rPr lang="fr-FR" sz="2000" b="1" dirty="0">
                <a:solidFill>
                  <a:srgbClr val="4EBC7F"/>
                </a:solidFill>
                <a:latin typeface="Roboto Slab" pitchFamily="2" charset="0"/>
                <a:ea typeface="Roboto Slab" pitchFamily="2" charset="0"/>
              </a:rPr>
              <a:t>à destination du formateur </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dirty="0"/>
          </a:p>
        </p:txBody>
      </p:sp>
      <p:sp>
        <p:nvSpPr>
          <p:cNvPr id="7" name="ZoneTexte 6"/>
          <p:cNvSpPr txBox="1"/>
          <p:nvPr/>
        </p:nvSpPr>
        <p:spPr>
          <a:xfrm>
            <a:off x="273049" y="961721"/>
            <a:ext cx="9471586" cy="1600438"/>
          </a:xfrm>
          <a:prstGeom prst="rect">
            <a:avLst/>
          </a:prstGeom>
          <a:noFill/>
        </p:spPr>
        <p:txBody>
          <a:bodyPr wrap="square" numCol="1" rtlCol="0">
            <a:spAutoFit/>
          </a:bodyPr>
          <a:lstStyle/>
          <a:p>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Cet outil a été </a:t>
            </a:r>
            <a:r>
              <a:rPr lang="fr-FR" sz="1600" dirty="0" err="1">
                <a:solidFill>
                  <a:schemeClr val="tx1">
                    <a:lumMod val="65000"/>
                    <a:lumOff val="35000"/>
                  </a:schemeClr>
                </a:solidFill>
                <a:latin typeface="Roboto Condensed light" panose="02000000000000000000" pitchFamily="2" charset="0"/>
                <a:ea typeface="Roboto Condensed" panose="02000000000000000000" pitchFamily="2" charset="0"/>
              </a:rPr>
              <a:t>coconstruit</a:t>
            </a: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 par les acteurs signataires de la </a:t>
            </a:r>
            <a:r>
              <a:rPr lang="fr-FR" sz="1600" b="1" dirty="0">
                <a:solidFill>
                  <a:schemeClr val="tx1">
                    <a:lumMod val="65000"/>
                    <a:lumOff val="35000"/>
                  </a:schemeClr>
                </a:solidFill>
                <a:latin typeface="Roboto Condensed" panose="02000000000000000000" pitchFamily="2" charset="0"/>
                <a:ea typeface="Roboto Condensed" panose="02000000000000000000" pitchFamily="2" charset="0"/>
              </a:rPr>
              <a:t>Charte des 15 engagements écoresponsables des organisateurs </a:t>
            </a:r>
            <a:r>
              <a:rPr lang="fr-FR" sz="1600" b="1" dirty="0" smtClean="0">
                <a:solidFill>
                  <a:schemeClr val="tx1">
                    <a:lumMod val="65000"/>
                    <a:lumOff val="35000"/>
                  </a:schemeClr>
                </a:solidFill>
                <a:latin typeface="Roboto Condensed" panose="02000000000000000000" pitchFamily="2" charset="0"/>
                <a:ea typeface="Roboto Condensed" panose="02000000000000000000" pitchFamily="2" charset="0"/>
              </a:rPr>
              <a:t>d’évènements.</a:t>
            </a:r>
            <a: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t> Il </a:t>
            </a: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est destiné à l’ensemble des organisateurs mobilisant des bénévoles sur leurs </a:t>
            </a:r>
            <a: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t/>
            </a:r>
            <a:b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br>
            <a: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t>évènements sportifs.</a:t>
            </a:r>
          </a:p>
          <a:p>
            <a: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t>L’outil est composé de deux modules (</a:t>
            </a:r>
            <a:r>
              <a:rPr lang="fr-FR" sz="1600" b="1" dirty="0">
                <a:solidFill>
                  <a:srgbClr val="4BC481"/>
                </a:solidFill>
                <a:latin typeface="Roboto Condensed" panose="02000000000000000000" pitchFamily="2" charset="0"/>
                <a:ea typeface="Roboto Condensed" panose="02000000000000000000" pitchFamily="2" charset="0"/>
              </a:rPr>
              <a:t>A</a:t>
            </a:r>
            <a: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t> et </a:t>
            </a:r>
            <a:r>
              <a:rPr lang="fr-FR" sz="1600" b="1" dirty="0">
                <a:solidFill>
                  <a:srgbClr val="F29521"/>
                </a:solidFill>
                <a:latin typeface="Roboto Condensed" panose="02000000000000000000" pitchFamily="2" charset="0"/>
                <a:ea typeface="Roboto Condensed" panose="02000000000000000000" pitchFamily="2" charset="0"/>
              </a:rPr>
              <a:t>B</a:t>
            </a:r>
            <a: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t>) qui s’envisagent respectivement sur un temps d’animation de 30 et 60 min. Ces modules pourront être adaptés par le formateur en fonction des objectifs recherchés d’une part et du public ciblé d’autre part. Le contenu de ces modules peut donc être modifié selon les spécificités et contraintes de l’évènement</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a:t>
            </a:r>
          </a:p>
        </p:txBody>
      </p:sp>
      <p:sp>
        <p:nvSpPr>
          <p:cNvPr id="2" name="Rectangle 1"/>
          <p:cNvSpPr/>
          <p:nvPr/>
        </p:nvSpPr>
        <p:spPr>
          <a:xfrm>
            <a:off x="273052" y="2762706"/>
            <a:ext cx="3366620" cy="1815882"/>
          </a:xfrm>
          <a:prstGeom prst="rect">
            <a:avLst/>
          </a:prstGeom>
        </p:spPr>
        <p:txBody>
          <a:bodyPr wrap="square">
            <a:spAutoFit/>
          </a:bodyPr>
          <a:lstStyle/>
          <a:p>
            <a:pPr>
              <a:spcBef>
                <a:spcPts val="120"/>
              </a:spcBef>
              <a:spcAft>
                <a:spcPts val="120"/>
              </a:spcAft>
            </a:pPr>
            <a:r>
              <a:rPr lang="fr-FR" sz="1600" b="1" dirty="0">
                <a:solidFill>
                  <a:srgbClr val="4BC481"/>
                </a:solidFill>
                <a:latin typeface="Roboto Condensed" panose="02000000000000000000" pitchFamily="2" charset="0"/>
                <a:ea typeface="Roboto Condensed" panose="02000000000000000000" pitchFamily="2" charset="0"/>
              </a:rPr>
              <a:t>Le module A </a:t>
            </a:r>
            <a:r>
              <a:rPr lang="fr-FR" sz="1600" dirty="0" err="1">
                <a:solidFill>
                  <a:schemeClr val="tx1">
                    <a:lumMod val="65000"/>
                    <a:lumOff val="35000"/>
                  </a:schemeClr>
                </a:solidFill>
                <a:latin typeface="Roboto Condensed light" panose="02000000000000000000" pitchFamily="2" charset="0"/>
                <a:ea typeface="Roboto Condensed" panose="02000000000000000000" pitchFamily="2" charset="0"/>
              </a:rPr>
              <a:t>a</a:t>
            </a: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 pour objectif d’informer </a:t>
            </a:r>
            <a: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t/>
            </a:r>
            <a:b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br>
            <a: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t>et </a:t>
            </a: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de sensibiliser le bénévole au concept de développement durable et à son implication sur un évènement sportif. </a:t>
            </a:r>
            <a: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t/>
            </a:r>
            <a:b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br>
            <a: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t>Ce </a:t>
            </a: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module se veut ludique grâce à sa forme interactive (points d’information </a:t>
            </a:r>
            <a: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t/>
            </a:r>
            <a:b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br>
            <a: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t>et </a:t>
            </a: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jeu de questions-réponses).</a:t>
            </a:r>
          </a:p>
        </p:txBody>
      </p:sp>
      <p:sp>
        <p:nvSpPr>
          <p:cNvPr id="3" name="Rectangle 2"/>
          <p:cNvSpPr/>
          <p:nvPr/>
        </p:nvSpPr>
        <p:spPr>
          <a:xfrm>
            <a:off x="3971366" y="2762706"/>
            <a:ext cx="5558118" cy="2062103"/>
          </a:xfrm>
          <a:prstGeom prst="rect">
            <a:avLst/>
          </a:prstGeom>
        </p:spPr>
        <p:txBody>
          <a:bodyPr wrap="square">
            <a:spAutoFit/>
          </a:bodyPr>
          <a:lstStyle/>
          <a:p>
            <a:r>
              <a:rPr lang="fr-FR" sz="1600" b="1" dirty="0" smtClean="0">
                <a:solidFill>
                  <a:srgbClr val="F29521"/>
                </a:solidFill>
                <a:latin typeface="Roboto Condensed" panose="02000000000000000000" pitchFamily="2" charset="0"/>
                <a:ea typeface="Roboto Condensed" panose="02000000000000000000" pitchFamily="2" charset="0"/>
              </a:rPr>
              <a:t>Le </a:t>
            </a:r>
            <a:r>
              <a:rPr lang="fr-FR" sz="1600" b="1" dirty="0">
                <a:solidFill>
                  <a:srgbClr val="F29521"/>
                </a:solidFill>
                <a:latin typeface="Roboto Condensed" panose="02000000000000000000" pitchFamily="2" charset="0"/>
                <a:ea typeface="Roboto Condensed" panose="02000000000000000000" pitchFamily="2" charset="0"/>
              </a:rPr>
              <a:t>module B </a:t>
            </a: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a pour objectif de renseigner et de sensibiliser le bénévole sur les conduites écoresponsables à adopter lors de sa contribution à un évènement sportif. Il permet au bénévole d’acquérir un certain nombre de réflexes écoresponsables applicables une fois l’évènement venu. Ce module, illustré par des exemples concrets et des astuces pratiques, intègre plusieurs thématiques (alimentation, déchets, handicap, sites naturelles, biodiversité, cause solidaire) incombant directement aux bénévoles lors d’évènements sportifs.</a:t>
            </a:r>
          </a:p>
        </p:txBody>
      </p:sp>
      <p:sp>
        <p:nvSpPr>
          <p:cNvPr id="8" name="Rectangle 7"/>
          <p:cNvSpPr/>
          <p:nvPr/>
        </p:nvSpPr>
        <p:spPr>
          <a:xfrm>
            <a:off x="238015" y="5193237"/>
            <a:ext cx="9394935" cy="584775"/>
          </a:xfrm>
          <a:prstGeom prst="rect">
            <a:avLst/>
          </a:prstGeom>
        </p:spPr>
        <p:txBody>
          <a:bodyPr wrap="square">
            <a:spAutoFit/>
          </a:bodyPr>
          <a:lstStyle/>
          <a:p>
            <a:pPr>
              <a:spcBef>
                <a:spcPts val="120"/>
              </a:spcBef>
              <a:spcAft>
                <a:spcPts val="120"/>
              </a:spcAft>
            </a:pP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Le formateur a donc la possibilité de présenter l’intégralité de ces thématiques mais peut aussi faire le choix de ne présenter que certaines de ces thématiques en fonction des tâches des bénévoles assistant à cette formation.</a:t>
            </a:r>
          </a:p>
        </p:txBody>
      </p:sp>
    </p:spTree>
    <p:extLst>
      <p:ext uri="{BB962C8B-B14F-4D97-AF65-F5344CB8AC3E}">
        <p14:creationId xmlns:p14="http://schemas.microsoft.com/office/powerpoint/2010/main" val="225754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33640" y="4453916"/>
            <a:ext cx="3028125" cy="2062103"/>
          </a:xfrm>
          <a:prstGeom prst="rect">
            <a:avLst/>
          </a:prstGeom>
          <a:noFill/>
        </p:spPr>
        <p:txBody>
          <a:bodyPr wrap="square" rtlCol="0">
            <a:spAutoFit/>
          </a:bodyPr>
          <a:lstStyle/>
          <a:p>
            <a:pPr algn="ct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80 à 90% des émissions de gaz à effet de serre générées par un événement sportif </a:t>
            </a:r>
            <a:r>
              <a:rPr lang="fr-FR" sz="1600" b="1" dirty="0">
                <a:solidFill>
                  <a:schemeClr val="tx1">
                    <a:lumMod val="65000"/>
                    <a:lumOff val="35000"/>
                  </a:schemeClr>
                </a:solidFill>
                <a:latin typeface="Roboto Condensed" panose="02000000000000000000" pitchFamily="2" charset="0"/>
                <a:ea typeface="Roboto Condensed" panose="02000000000000000000" pitchFamily="2" charset="0"/>
              </a:rPr>
              <a:t>proviennent des déplacements qu'il engendre</a:t>
            </a:r>
            <a:r>
              <a:rPr lang="fr-FR" sz="1600" dirty="0" smtClean="0">
                <a:solidFill>
                  <a:schemeClr val="tx1">
                    <a:lumMod val="65000"/>
                    <a:lumOff val="35000"/>
                  </a:schemeClr>
                </a:solidFill>
                <a:latin typeface="Roboto Condensed" panose="02000000000000000000" pitchFamily="2" charset="0"/>
                <a:ea typeface="Roboto Condensed" panose="02000000000000000000" pitchFamily="2" charset="0"/>
              </a:rPr>
              <a:t>.</a:t>
            </a:r>
          </a:p>
          <a:p>
            <a:pPr algn="ctr"/>
            <a:r>
              <a:rPr lang="fr-FR" dirty="0">
                <a:solidFill>
                  <a:schemeClr val="tx1">
                    <a:lumMod val="65000"/>
                    <a:lumOff val="35000"/>
                  </a:schemeClr>
                </a:solidFill>
                <a:latin typeface="Roboto Condensed" panose="02000000000000000000" pitchFamily="2" charset="0"/>
                <a:ea typeface="Roboto Condensed" panose="02000000000000000000" pitchFamily="2" charset="0"/>
              </a:rPr>
              <a:t> </a:t>
            </a:r>
            <a:endParaRPr lang="fr-FR" dirty="0" smtClean="0">
              <a:solidFill>
                <a:schemeClr val="tx1">
                  <a:lumMod val="65000"/>
                  <a:lumOff val="35000"/>
                </a:schemeClr>
              </a:solidFill>
              <a:latin typeface="Roboto Condensed" panose="02000000000000000000" pitchFamily="2" charset="0"/>
              <a:ea typeface="Roboto Condensed" panose="02000000000000000000" pitchFamily="2" charset="0"/>
            </a:endParaRPr>
          </a:p>
          <a:p>
            <a:pPr algn="ctr"/>
            <a:r>
              <a:rPr lang="fr-FR" dirty="0"/>
              <a:t> </a:t>
            </a:r>
            <a:endParaRPr lang="fr-FR" sz="9600" b="1" dirty="0"/>
          </a:p>
          <a:p>
            <a:r>
              <a:rPr lang="fr-FR" sz="1000" dirty="0">
                <a:solidFill>
                  <a:schemeClr val="tx1">
                    <a:lumMod val="65000"/>
                    <a:lumOff val="35000"/>
                  </a:schemeClr>
                </a:solidFill>
                <a:latin typeface="Roboto Condensed" panose="02000000000000000000" pitchFamily="2" charset="0"/>
                <a:ea typeface="Roboto Condensed" panose="02000000000000000000" pitchFamily="2" charset="0"/>
              </a:rPr>
              <a:t>Source : RFI et </a:t>
            </a:r>
            <a:r>
              <a:rPr lang="fr-FR" sz="1000" dirty="0" smtClean="0">
                <a:solidFill>
                  <a:schemeClr val="tx1">
                    <a:lumMod val="65000"/>
                    <a:lumOff val="35000"/>
                  </a:schemeClr>
                </a:solidFill>
                <a:latin typeface="Roboto Condensed" panose="02000000000000000000" pitchFamily="2" charset="0"/>
                <a:ea typeface="Roboto Condensed" panose="02000000000000000000" pitchFamily="2" charset="0"/>
              </a:rPr>
              <a:t>AFP</a:t>
            </a:r>
            <a:endParaRPr lang="fr-FR" sz="1000" dirty="0">
              <a:solidFill>
                <a:schemeClr val="tx1">
                  <a:lumMod val="65000"/>
                  <a:lumOff val="35000"/>
                </a:schemeClr>
              </a:solidFill>
              <a:latin typeface="Roboto Condensed" panose="02000000000000000000" pitchFamily="2" charset="0"/>
              <a:ea typeface="Roboto Condensed" panose="02000000000000000000" pitchFamily="2" charset="0"/>
            </a:endParaRPr>
          </a:p>
          <a:p>
            <a:pPr lvl="0" algn="ctr"/>
            <a:endParaRPr lang="fr-FR"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Quizz &gt; réponse</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
        <p:nvSpPr>
          <p:cNvPr id="7" name="ZoneTexte 6"/>
          <p:cNvSpPr txBox="1"/>
          <p:nvPr/>
        </p:nvSpPr>
        <p:spPr>
          <a:xfrm>
            <a:off x="273050" y="1190764"/>
            <a:ext cx="9359899" cy="646331"/>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Quelle part des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émissions de gaz à effet de serre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représente la part du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transport et des déplacements</a:t>
            </a:r>
            <a:r>
              <a:rPr lang="fr-FR" dirty="0">
                <a:solidFill>
                  <a:schemeClr val="tx1">
                    <a:lumMod val="65000"/>
                    <a:lumOff val="35000"/>
                  </a:schemeClr>
                </a:solidFill>
                <a:latin typeface="Roboto Condensed" panose="02000000000000000000" pitchFamily="2" charset="0"/>
                <a:ea typeface="Roboto Condensed" panose="02000000000000000000" pitchFamily="2" charset="0"/>
              </a:rPr>
              <a:t>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dans le bilan carbone global d’un événement sportif ?</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360" y="1466080"/>
            <a:ext cx="4791281" cy="4791281"/>
          </a:xfrm>
          <a:prstGeom prst="rect">
            <a:avLst/>
          </a:prstGeom>
        </p:spPr>
      </p:pic>
      <p:sp>
        <p:nvSpPr>
          <p:cNvPr id="9" name="Rectangle 8"/>
          <p:cNvSpPr/>
          <p:nvPr/>
        </p:nvSpPr>
        <p:spPr>
          <a:xfrm>
            <a:off x="3426760" y="2507049"/>
            <a:ext cx="3054723" cy="523220"/>
          </a:xfrm>
          <a:prstGeom prst="rect">
            <a:avLst/>
          </a:prstGeom>
        </p:spPr>
        <p:txBody>
          <a:bodyPr wrap="square">
            <a:spAutoFit/>
          </a:bodyPr>
          <a:lstStyle/>
          <a:p>
            <a:pPr algn="ctr"/>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80 à 90 %</a:t>
            </a:r>
            <a:endParaRPr lang="fr-FR" sz="2800"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10" name="ZoneTexte 9"/>
          <p:cNvSpPr txBox="1"/>
          <p:nvPr/>
        </p:nvSpPr>
        <p:spPr>
          <a:xfrm>
            <a:off x="6481482" y="4391163"/>
            <a:ext cx="3263507" cy="1354217"/>
          </a:xfrm>
          <a:prstGeom prst="rect">
            <a:avLst/>
          </a:prstGeom>
          <a:noFill/>
        </p:spPr>
        <p:txBody>
          <a:bodyPr wrap="square" rtlCol="0">
            <a:spAutoFit/>
          </a:bodyPr>
          <a:lstStyle/>
          <a:p>
            <a:pPr algn="ctr"/>
            <a:r>
              <a:rPr lang="fr-FR" sz="1600" b="1" dirty="0" smtClean="0">
                <a:solidFill>
                  <a:schemeClr val="tx1">
                    <a:lumMod val="65000"/>
                    <a:lumOff val="35000"/>
                  </a:schemeClr>
                </a:solidFill>
                <a:latin typeface="Roboto Condensed" panose="02000000000000000000" pitchFamily="2" charset="0"/>
                <a:ea typeface="Roboto Condensed" panose="02000000000000000000" pitchFamily="2" charset="0"/>
              </a:rPr>
              <a:t>Les </a:t>
            </a:r>
            <a:r>
              <a:rPr lang="fr-FR" sz="1600" b="1" dirty="0">
                <a:solidFill>
                  <a:schemeClr val="tx1">
                    <a:lumMod val="65000"/>
                    <a:lumOff val="35000"/>
                  </a:schemeClr>
                </a:solidFill>
                <a:latin typeface="Roboto Condensed" panose="02000000000000000000" pitchFamily="2" charset="0"/>
                <a:ea typeface="Roboto Condensed" panose="02000000000000000000" pitchFamily="2" charset="0"/>
              </a:rPr>
              <a:t>mobilités douces, le covoiturage et les transports en commun </a:t>
            </a: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représentent des alternatives intéressantes et performantes !</a:t>
            </a:r>
          </a:p>
          <a:p>
            <a:pPr lvl="0"/>
            <a:endParaRPr lang="fr-FR"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505001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531" y="1784427"/>
            <a:ext cx="3085366" cy="3085366"/>
          </a:xfrm>
          <a:prstGeom prst="rect">
            <a:avLst/>
          </a:prstGeom>
        </p:spPr>
      </p:pic>
      <p:sp>
        <p:nvSpPr>
          <p:cNvPr id="6" name="ZoneTexte 5"/>
          <p:cNvSpPr txBox="1"/>
          <p:nvPr/>
        </p:nvSpPr>
        <p:spPr>
          <a:xfrm>
            <a:off x="273050" y="1190764"/>
            <a:ext cx="9359899" cy="369332"/>
          </a:xfrm>
          <a:prstGeom prst="rect">
            <a:avLst/>
          </a:prstGeom>
          <a:noFill/>
        </p:spPr>
        <p:txBody>
          <a:bodyPr wrap="square" rtlCol="0">
            <a:spAutoFit/>
          </a:bodyPr>
          <a:lstStyle/>
          <a:p>
            <a:pPr lvl="0"/>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Un événement peut :</a:t>
            </a:r>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4EBC7F"/>
                </a:solidFill>
                <a:latin typeface="Roboto Slab" pitchFamily="2" charset="0"/>
                <a:ea typeface="Roboto Slab" pitchFamily="2" charset="0"/>
              </a:rPr>
              <a:t>Quels sont les enjeux sociétaux d’un événement </a:t>
            </a:r>
            <a:r>
              <a:rPr lang="fr-FR" sz="2000" b="1" dirty="0" smtClean="0">
                <a:solidFill>
                  <a:srgbClr val="4EBC7F"/>
                </a:solidFill>
                <a:latin typeface="Roboto Slab" pitchFamily="2" charset="0"/>
                <a:ea typeface="Roboto Slab" pitchFamily="2" charset="0"/>
              </a:rPr>
              <a:t>au XXI</a:t>
            </a:r>
            <a:r>
              <a:rPr lang="fr-FR" sz="2000" b="1" baseline="30000" dirty="0">
                <a:solidFill>
                  <a:srgbClr val="4EBC7F"/>
                </a:solidFill>
                <a:latin typeface="Roboto Slab" pitchFamily="2" charset="0"/>
                <a:ea typeface="Roboto Slab" pitchFamily="2" charset="0"/>
              </a:rPr>
              <a:t>e</a:t>
            </a:r>
            <a:r>
              <a:rPr lang="fr-FR" sz="2000" b="1" dirty="0" smtClean="0">
                <a:solidFill>
                  <a:srgbClr val="4EBC7F"/>
                </a:solidFill>
                <a:latin typeface="Roboto Slab" pitchFamily="2" charset="0"/>
                <a:ea typeface="Roboto Slab" pitchFamily="2" charset="0"/>
              </a:rPr>
              <a:t> </a:t>
            </a:r>
            <a:r>
              <a:rPr lang="fr-FR" sz="2000" b="1" dirty="0">
                <a:solidFill>
                  <a:srgbClr val="4EBC7F"/>
                </a:solidFill>
                <a:latin typeface="Roboto Slab" pitchFamily="2" charset="0"/>
                <a:ea typeface="Roboto Slab" pitchFamily="2" charset="0"/>
              </a:rPr>
              <a:t>siècle ?</a:t>
            </a:r>
          </a:p>
        </p:txBody>
      </p:sp>
      <p:sp>
        <p:nvSpPr>
          <p:cNvPr id="12" name="ZoneTexte 11"/>
          <p:cNvSpPr txBox="1"/>
          <p:nvPr/>
        </p:nvSpPr>
        <p:spPr>
          <a:xfrm>
            <a:off x="371661" y="4521575"/>
            <a:ext cx="2702012" cy="892552"/>
          </a:xfrm>
          <a:prstGeom prst="rect">
            <a:avLst/>
          </a:prstGeom>
          <a:noFill/>
        </p:spPr>
        <p:txBody>
          <a:bodyPr wrap="square" rtlCol="0">
            <a:spAutoFit/>
          </a:bodyPr>
          <a:lstStyle/>
          <a:p>
            <a:pPr algn="ctr"/>
            <a:r>
              <a:rPr lang="fr-FR" sz="1400" b="1" dirty="0" smtClean="0">
                <a:solidFill>
                  <a:srgbClr val="595959"/>
                </a:solidFill>
                <a:latin typeface="Roboto Slab" pitchFamily="2" charset="0"/>
                <a:ea typeface="Roboto Slab" pitchFamily="2" charset="0"/>
              </a:rPr>
              <a:t>Sensibiliser </a:t>
            </a:r>
            <a:r>
              <a:rPr lang="fr-FR" sz="1400" b="1" dirty="0">
                <a:solidFill>
                  <a:srgbClr val="595959"/>
                </a:solidFill>
                <a:latin typeface="Roboto Slab" pitchFamily="2" charset="0"/>
                <a:ea typeface="Roboto Slab" pitchFamily="2" charset="0"/>
              </a:rPr>
              <a:t>les participants aux </a:t>
            </a:r>
            <a:r>
              <a:rPr lang="fr-FR" sz="1400" b="1" dirty="0" err="1">
                <a:solidFill>
                  <a:srgbClr val="595959"/>
                </a:solidFill>
                <a:latin typeface="Roboto Slab" pitchFamily="2" charset="0"/>
                <a:ea typeface="Roboto Slab" pitchFamily="2" charset="0"/>
              </a:rPr>
              <a:t>écogestes</a:t>
            </a:r>
            <a:r>
              <a:rPr lang="fr-FR" sz="1400" b="1" dirty="0">
                <a:solidFill>
                  <a:srgbClr val="595959"/>
                </a:solidFill>
                <a:latin typeface="Roboto Slab" pitchFamily="2" charset="0"/>
                <a:ea typeface="Roboto Slab" pitchFamily="2" charset="0"/>
              </a:rPr>
              <a:t> </a:t>
            </a:r>
            <a:endParaRPr lang="fr-FR" sz="1400" b="1" dirty="0" smtClean="0">
              <a:solidFill>
                <a:srgbClr val="595959"/>
              </a:solidFill>
              <a:latin typeface="Roboto Slab" pitchFamily="2" charset="0"/>
              <a:ea typeface="Roboto Slab" pitchFamily="2" charset="0"/>
            </a:endParaRPr>
          </a:p>
          <a:p>
            <a:pPr algn="ctr"/>
            <a:r>
              <a:rPr lang="fr-FR" sz="1200" dirty="0" smtClean="0">
                <a:solidFill>
                  <a:srgbClr val="595959"/>
                </a:solidFill>
                <a:latin typeface="Roboto Slab" pitchFamily="2" charset="0"/>
                <a:ea typeface="Roboto Slab" pitchFamily="2" charset="0"/>
              </a:rPr>
              <a:t>(</a:t>
            </a:r>
            <a:r>
              <a:rPr lang="fr-FR" sz="1200" dirty="0">
                <a:solidFill>
                  <a:srgbClr val="595959"/>
                </a:solidFill>
                <a:latin typeface="Roboto Slab" pitchFamily="2" charset="0"/>
                <a:ea typeface="Roboto Slab" pitchFamily="2" charset="0"/>
              </a:rPr>
              <a:t>tri, recyclage, réemploi, achat et consommation responsables</a:t>
            </a:r>
            <a:r>
              <a:rPr lang="fr-FR" sz="1200" dirty="0" smtClean="0">
                <a:solidFill>
                  <a:srgbClr val="595959"/>
                </a:solidFill>
                <a:latin typeface="Roboto Slab" pitchFamily="2" charset="0"/>
                <a:ea typeface="Roboto Slab" pitchFamily="2" charset="0"/>
              </a:rPr>
              <a:t>)</a:t>
            </a:r>
            <a:endParaRPr lang="fr-FR" sz="1200" dirty="0">
              <a:solidFill>
                <a:srgbClr val="595959"/>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
        <p:nvSpPr>
          <p:cNvPr id="17" name="ZoneTexte 16"/>
          <p:cNvSpPr txBox="1"/>
          <p:nvPr/>
        </p:nvSpPr>
        <p:spPr>
          <a:xfrm>
            <a:off x="3686971" y="4521575"/>
            <a:ext cx="2532058" cy="954107"/>
          </a:xfrm>
          <a:prstGeom prst="rect">
            <a:avLst/>
          </a:prstGeom>
          <a:noFill/>
        </p:spPr>
        <p:txBody>
          <a:bodyPr wrap="square" rtlCol="0">
            <a:spAutoFit/>
          </a:bodyPr>
          <a:lstStyle>
            <a:defPPr>
              <a:defRPr lang="fr-FR"/>
            </a:defPPr>
            <a:lvl1pPr algn="ctr">
              <a:defRPr sz="1400" b="1">
                <a:solidFill>
                  <a:srgbClr val="595959"/>
                </a:solidFill>
                <a:latin typeface="Roboto Slab" pitchFamily="2" charset="0"/>
                <a:ea typeface="Roboto Slab" pitchFamily="2" charset="0"/>
              </a:defRPr>
            </a:lvl1pPr>
          </a:lstStyle>
          <a:p>
            <a:r>
              <a:rPr lang="fr-FR" dirty="0" smtClean="0"/>
              <a:t>Améliorer </a:t>
            </a:r>
            <a:r>
              <a:rPr lang="fr-FR" dirty="0"/>
              <a:t>son accessibilité </a:t>
            </a:r>
            <a:r>
              <a:rPr lang="fr-FR" b="0" dirty="0"/>
              <a:t>en faveur des personnes défavorisées ou en situation de handicap</a:t>
            </a:r>
          </a:p>
        </p:txBody>
      </p:sp>
      <p:sp>
        <p:nvSpPr>
          <p:cNvPr id="18" name="ZoneTexte 17"/>
          <p:cNvSpPr txBox="1"/>
          <p:nvPr/>
        </p:nvSpPr>
        <p:spPr>
          <a:xfrm>
            <a:off x="6650703" y="4521575"/>
            <a:ext cx="3014600" cy="523220"/>
          </a:xfrm>
          <a:prstGeom prst="rect">
            <a:avLst/>
          </a:prstGeom>
          <a:noFill/>
        </p:spPr>
        <p:txBody>
          <a:bodyPr wrap="square" rtlCol="0">
            <a:spAutoFit/>
          </a:bodyPr>
          <a:lstStyle>
            <a:defPPr>
              <a:defRPr lang="fr-FR"/>
            </a:defPPr>
            <a:lvl1pPr algn="ctr">
              <a:defRPr sz="1400" b="1">
                <a:solidFill>
                  <a:srgbClr val="595959"/>
                </a:solidFill>
                <a:latin typeface="Roboto Slab" pitchFamily="2" charset="0"/>
                <a:ea typeface="Roboto Slab" pitchFamily="2" charset="0"/>
              </a:defRPr>
            </a:lvl1pPr>
          </a:lstStyle>
          <a:p>
            <a:r>
              <a:rPr lang="fr-FR" dirty="0" smtClean="0"/>
              <a:t>S’engager </a:t>
            </a:r>
            <a:r>
              <a:rPr lang="fr-FR" dirty="0"/>
              <a:t>en faveur </a:t>
            </a:r>
            <a:endParaRPr lang="fr-FR" dirty="0" smtClean="0"/>
          </a:p>
          <a:p>
            <a:r>
              <a:rPr lang="fr-FR" dirty="0"/>
              <a:t>d</a:t>
            </a:r>
            <a:r>
              <a:rPr lang="fr-FR" dirty="0" smtClean="0"/>
              <a:t>’une cause </a:t>
            </a:r>
            <a:r>
              <a:rPr lang="fr-FR" dirty="0"/>
              <a:t>solidaire </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56" y="1678040"/>
            <a:ext cx="3226422" cy="3226422"/>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3651" y="1776654"/>
            <a:ext cx="3068420" cy="3068420"/>
          </a:xfrm>
          <a:prstGeom prst="rect">
            <a:avLst/>
          </a:prstGeom>
        </p:spPr>
      </p:pic>
    </p:spTree>
    <p:extLst>
      <p:ext uri="{BB962C8B-B14F-4D97-AF65-F5344CB8AC3E}">
        <p14:creationId xmlns:p14="http://schemas.microsoft.com/office/powerpoint/2010/main" val="3401996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0" y="1190764"/>
            <a:ext cx="9359899" cy="646331"/>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Concernant l’organisation des Jeux Olympiques et Paralympiques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de Paris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2024,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combien de repas seront servis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pour rassasier les 17 000 athlètes au cours de l’événement ? </a:t>
            </a:r>
          </a:p>
        </p:txBody>
      </p:sp>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Quizz &gt; approvisionnement</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360" y="2057753"/>
            <a:ext cx="4791281" cy="4791281"/>
          </a:xfrm>
          <a:prstGeom prst="rect">
            <a:avLst/>
          </a:prstGeom>
        </p:spPr>
      </p:pic>
      <p:sp>
        <p:nvSpPr>
          <p:cNvPr id="8" name="Rectangle 7"/>
          <p:cNvSpPr/>
          <p:nvPr/>
        </p:nvSpPr>
        <p:spPr>
          <a:xfrm>
            <a:off x="2024473" y="2432252"/>
            <a:ext cx="1814920" cy="523220"/>
          </a:xfrm>
          <a:prstGeom prst="rect">
            <a:avLst/>
          </a:prstGeom>
        </p:spPr>
        <p:txBody>
          <a:bodyPr wrap="none">
            <a:spAutoFit/>
          </a:bodyPr>
          <a:lstStyle/>
          <a:p>
            <a:pPr lvl="0" algn="ctr"/>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1,9 millions</a:t>
            </a:r>
          </a:p>
        </p:txBody>
      </p:sp>
      <p:sp>
        <p:nvSpPr>
          <p:cNvPr id="9" name="Rectangle 8"/>
          <p:cNvSpPr/>
          <p:nvPr/>
        </p:nvSpPr>
        <p:spPr>
          <a:xfrm>
            <a:off x="6020353" y="2432253"/>
            <a:ext cx="1814919" cy="523220"/>
          </a:xfrm>
          <a:prstGeom prst="rect">
            <a:avLst/>
          </a:prstGeom>
        </p:spPr>
        <p:txBody>
          <a:bodyPr wrap="none">
            <a:spAutoFit/>
          </a:bodyPr>
          <a:lstStyle/>
          <a:p>
            <a:pPr lvl="0" algn="ctr"/>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4,2 millions</a:t>
            </a:r>
            <a:endParaRPr lang="fr-FR" sz="2800"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10" name="Rectangle 9"/>
          <p:cNvSpPr/>
          <p:nvPr/>
        </p:nvSpPr>
        <p:spPr>
          <a:xfrm>
            <a:off x="4034949" y="2985107"/>
            <a:ext cx="1814919" cy="523220"/>
          </a:xfrm>
          <a:prstGeom prst="rect">
            <a:avLst/>
          </a:prstGeom>
        </p:spPr>
        <p:txBody>
          <a:bodyPr wrap="none">
            <a:spAutoFit/>
          </a:bodyPr>
          <a:lstStyle/>
          <a:p>
            <a:pPr lvl="0" algn="ctr"/>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3,1 millions</a:t>
            </a:r>
            <a:endParaRPr lang="fr-FR" sz="2800"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538195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1" y="4415990"/>
            <a:ext cx="2550831" cy="1661993"/>
          </a:xfrm>
          <a:prstGeom prst="rect">
            <a:avLst/>
          </a:prstGeom>
          <a:noFill/>
        </p:spPr>
        <p:txBody>
          <a:bodyPr wrap="square" rtlCol="0">
            <a:spAutoFit/>
          </a:bodyPr>
          <a:lstStyle/>
          <a:p>
            <a:pPr algn="ctr"/>
            <a:r>
              <a:rPr lang="fr-FR" sz="1600" b="1" dirty="0" smtClean="0">
                <a:solidFill>
                  <a:schemeClr val="tx1">
                    <a:lumMod val="65000"/>
                    <a:lumOff val="35000"/>
                  </a:schemeClr>
                </a:solidFill>
                <a:latin typeface="Roboto Condensed" panose="02000000000000000000" pitchFamily="2" charset="0"/>
                <a:ea typeface="Roboto Condensed" panose="02000000000000000000" pitchFamily="2" charset="0"/>
              </a:rPr>
              <a:t>1,9 millions </a:t>
            </a:r>
            <a:r>
              <a:rPr lang="fr-FR" sz="1600" b="1" dirty="0">
                <a:solidFill>
                  <a:schemeClr val="tx1">
                    <a:lumMod val="65000"/>
                    <a:lumOff val="35000"/>
                  </a:schemeClr>
                </a:solidFill>
                <a:latin typeface="Roboto Condensed" panose="02000000000000000000" pitchFamily="2" charset="0"/>
                <a:ea typeface="Roboto Condensed" panose="02000000000000000000" pitchFamily="2" charset="0"/>
              </a:rPr>
              <a:t>de repas servis aux athlètes </a:t>
            </a: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sont prévus par l’organisation des JOP de Paris en 2024.</a:t>
            </a:r>
          </a:p>
          <a:p>
            <a:endParaRPr lang="fr-FR" b="1" dirty="0" smtClean="0">
              <a:solidFill>
                <a:schemeClr val="tx1">
                  <a:lumMod val="65000"/>
                  <a:lumOff val="35000"/>
                </a:schemeClr>
              </a:solidFill>
              <a:latin typeface="Roboto Condensed" panose="02000000000000000000" pitchFamily="2" charset="0"/>
              <a:ea typeface="Roboto Condensed" panose="02000000000000000000" pitchFamily="2" charset="0"/>
            </a:endParaRPr>
          </a:p>
          <a:p>
            <a:endParaRPr lang="fr-FR" sz="1000" dirty="0" smtClean="0">
              <a:solidFill>
                <a:schemeClr val="tx1">
                  <a:lumMod val="65000"/>
                  <a:lumOff val="35000"/>
                </a:schemeClr>
              </a:solidFill>
              <a:latin typeface="Roboto Condensed" panose="02000000000000000000" pitchFamily="2" charset="0"/>
              <a:ea typeface="Roboto Condensed" panose="02000000000000000000" pitchFamily="2" charset="0"/>
            </a:endParaRPr>
          </a:p>
          <a:p>
            <a:r>
              <a:rPr lang="fr-FR" sz="1000" dirty="0" smtClean="0">
                <a:solidFill>
                  <a:schemeClr val="tx1">
                    <a:lumMod val="65000"/>
                    <a:lumOff val="35000"/>
                  </a:schemeClr>
                </a:solidFill>
                <a:latin typeface="Roboto Condensed" panose="02000000000000000000" pitchFamily="2" charset="0"/>
                <a:ea typeface="Roboto Condensed" panose="02000000000000000000" pitchFamily="2" charset="0"/>
              </a:rPr>
              <a:t>Source</a:t>
            </a:r>
            <a:r>
              <a:rPr lang="fr-FR" sz="1000" dirty="0">
                <a:solidFill>
                  <a:schemeClr val="tx1">
                    <a:lumMod val="65000"/>
                    <a:lumOff val="35000"/>
                  </a:schemeClr>
                </a:solidFill>
                <a:latin typeface="Roboto Condensed" panose="02000000000000000000" pitchFamily="2" charset="0"/>
                <a:ea typeface="Roboto Condensed" panose="02000000000000000000" pitchFamily="2" charset="0"/>
              </a:rPr>
              <a:t> : Paris </a:t>
            </a:r>
            <a:r>
              <a:rPr lang="fr-FR" sz="1000" dirty="0" smtClean="0">
                <a:solidFill>
                  <a:schemeClr val="tx1">
                    <a:lumMod val="65000"/>
                    <a:lumOff val="35000"/>
                  </a:schemeClr>
                </a:solidFill>
                <a:latin typeface="Roboto Condensed" panose="02000000000000000000" pitchFamily="2" charset="0"/>
                <a:ea typeface="Roboto Condensed" panose="02000000000000000000" pitchFamily="2" charset="0"/>
              </a:rPr>
              <a:t>2024</a:t>
            </a:r>
            <a:endParaRPr lang="fr-FR" sz="1000"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Quizz &gt; réponse</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360" y="1466080"/>
            <a:ext cx="4791281" cy="4791281"/>
          </a:xfrm>
          <a:prstGeom prst="rect">
            <a:avLst/>
          </a:prstGeom>
        </p:spPr>
      </p:pic>
      <p:sp>
        <p:nvSpPr>
          <p:cNvPr id="9" name="Rectangle 8"/>
          <p:cNvSpPr/>
          <p:nvPr/>
        </p:nvSpPr>
        <p:spPr>
          <a:xfrm>
            <a:off x="3334873" y="2498084"/>
            <a:ext cx="3227295" cy="523220"/>
          </a:xfrm>
          <a:prstGeom prst="rect">
            <a:avLst/>
          </a:prstGeom>
        </p:spPr>
        <p:txBody>
          <a:bodyPr wrap="square">
            <a:spAutoFit/>
          </a:bodyPr>
          <a:lstStyle/>
          <a:p>
            <a:pPr algn="ctr"/>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1,9 millions de repas</a:t>
            </a:r>
            <a:endParaRPr lang="fr-FR" sz="2800"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10" name="ZoneTexte 9"/>
          <p:cNvSpPr txBox="1"/>
          <p:nvPr/>
        </p:nvSpPr>
        <p:spPr>
          <a:xfrm>
            <a:off x="6562168" y="4385538"/>
            <a:ext cx="3070781" cy="1077218"/>
          </a:xfrm>
          <a:prstGeom prst="rect">
            <a:avLst/>
          </a:prstGeom>
          <a:noFill/>
        </p:spPr>
        <p:txBody>
          <a:bodyPr wrap="square" rtlCol="0">
            <a:spAutoFit/>
          </a:bodyPr>
          <a:lstStyle/>
          <a:p>
            <a:pPr algn="ctr"/>
            <a: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t>Une </a:t>
            </a: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opportunité à saisir pour </a:t>
            </a:r>
            <a:r>
              <a:rPr lang="fr-FR" sz="1600" b="1" dirty="0">
                <a:solidFill>
                  <a:schemeClr val="tx1">
                    <a:lumMod val="65000"/>
                    <a:lumOff val="35000"/>
                  </a:schemeClr>
                </a:solidFill>
                <a:latin typeface="Roboto Condensed" panose="02000000000000000000" pitchFamily="2" charset="0"/>
                <a:ea typeface="Roboto Condensed" panose="02000000000000000000" pitchFamily="2" charset="0"/>
              </a:rPr>
              <a:t>consommer plus de produits bio, </a:t>
            </a:r>
            <a:r>
              <a:rPr lang="fr-FR" sz="1600" b="1" dirty="0" smtClean="0">
                <a:solidFill>
                  <a:schemeClr val="tx1">
                    <a:lumMod val="65000"/>
                    <a:lumOff val="35000"/>
                  </a:schemeClr>
                </a:solidFill>
                <a:latin typeface="Roboto Condensed" panose="02000000000000000000" pitchFamily="2" charset="0"/>
                <a:ea typeface="Roboto Condensed" panose="02000000000000000000" pitchFamily="2" charset="0"/>
              </a:rPr>
              <a:t>locaux et de saison </a:t>
            </a: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et proposer ainsi des menus moins </a:t>
            </a:r>
            <a:r>
              <a:rPr lang="fr-FR" sz="1600" dirty="0" err="1">
                <a:solidFill>
                  <a:schemeClr val="tx1">
                    <a:lumMod val="65000"/>
                    <a:lumOff val="35000"/>
                  </a:schemeClr>
                </a:solidFill>
                <a:latin typeface="Roboto Condensed light" panose="02000000000000000000" pitchFamily="2" charset="0"/>
                <a:ea typeface="Roboto Condensed" panose="02000000000000000000" pitchFamily="2" charset="0"/>
              </a:rPr>
              <a:t>impactants</a:t>
            </a: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 !</a:t>
            </a:r>
          </a:p>
        </p:txBody>
      </p:sp>
      <p:sp>
        <p:nvSpPr>
          <p:cNvPr id="11" name="ZoneTexte 10"/>
          <p:cNvSpPr txBox="1"/>
          <p:nvPr/>
        </p:nvSpPr>
        <p:spPr>
          <a:xfrm>
            <a:off x="273050" y="1190764"/>
            <a:ext cx="9359899" cy="646331"/>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Concernant l’organisation des Jeux Olympiques et Paralympiques de Paris 2024,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combien de repas seront servis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pour rassasier les 17 000 athlètes au cours de l’événement ? </a:t>
            </a:r>
          </a:p>
        </p:txBody>
      </p:sp>
    </p:spTree>
    <p:extLst>
      <p:ext uri="{BB962C8B-B14F-4D97-AF65-F5344CB8AC3E}">
        <p14:creationId xmlns:p14="http://schemas.microsoft.com/office/powerpoint/2010/main" val="1225270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0" y="1190764"/>
            <a:ext cx="9359899" cy="369332"/>
          </a:xfrm>
          <a:prstGeom prst="rect">
            <a:avLst/>
          </a:prstGeom>
          <a:noFill/>
        </p:spPr>
        <p:txBody>
          <a:bodyPr wrap="square" rtlCol="0">
            <a:spAutoFit/>
          </a:bodyPr>
          <a:lstStyle/>
          <a:p>
            <a:pPr lvl="0"/>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Un événement peut :</a:t>
            </a:r>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4EBC7F"/>
                </a:solidFill>
                <a:latin typeface="Roboto Slab" pitchFamily="2" charset="0"/>
                <a:ea typeface="Roboto Slab" pitchFamily="2" charset="0"/>
              </a:rPr>
              <a:t>Quels sont les </a:t>
            </a:r>
            <a:r>
              <a:rPr lang="fr-FR" sz="2000" b="1" dirty="0" smtClean="0">
                <a:solidFill>
                  <a:srgbClr val="4EBC7F"/>
                </a:solidFill>
                <a:latin typeface="Roboto Slab" pitchFamily="2" charset="0"/>
                <a:ea typeface="Roboto Slab" pitchFamily="2" charset="0"/>
              </a:rPr>
              <a:t>enjeux économiques d’un événement au XXI</a:t>
            </a:r>
            <a:r>
              <a:rPr lang="fr-FR" sz="2000" b="1" baseline="30000" dirty="0" smtClean="0">
                <a:solidFill>
                  <a:srgbClr val="4EBC7F"/>
                </a:solidFill>
                <a:latin typeface="Roboto Slab" pitchFamily="2" charset="0"/>
                <a:ea typeface="Roboto Slab" pitchFamily="2" charset="0"/>
              </a:rPr>
              <a:t>e</a:t>
            </a:r>
            <a:r>
              <a:rPr lang="fr-FR" sz="2000" b="1" dirty="0" smtClean="0">
                <a:solidFill>
                  <a:srgbClr val="4EBC7F"/>
                </a:solidFill>
                <a:latin typeface="Roboto Slab" pitchFamily="2" charset="0"/>
                <a:ea typeface="Roboto Slab" pitchFamily="2" charset="0"/>
              </a:rPr>
              <a:t> </a:t>
            </a:r>
            <a:r>
              <a:rPr lang="fr-FR" sz="2000" b="1" dirty="0">
                <a:solidFill>
                  <a:srgbClr val="4EBC7F"/>
                </a:solidFill>
                <a:latin typeface="Roboto Slab" pitchFamily="2" charset="0"/>
                <a:ea typeface="Roboto Slab" pitchFamily="2" charset="0"/>
              </a:rPr>
              <a:t>siècle ?</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
        <p:nvSpPr>
          <p:cNvPr id="17" name="ZoneTexte 16"/>
          <p:cNvSpPr txBox="1"/>
          <p:nvPr/>
        </p:nvSpPr>
        <p:spPr>
          <a:xfrm>
            <a:off x="692378" y="4854640"/>
            <a:ext cx="3498778" cy="738664"/>
          </a:xfrm>
          <a:prstGeom prst="rect">
            <a:avLst/>
          </a:prstGeom>
          <a:noFill/>
        </p:spPr>
        <p:txBody>
          <a:bodyPr wrap="square" rtlCol="0">
            <a:spAutoFit/>
          </a:bodyPr>
          <a:lstStyle>
            <a:defPPr>
              <a:defRPr lang="fr-FR"/>
            </a:defPPr>
            <a:lvl1pPr algn="ctr">
              <a:defRPr sz="1400" b="1">
                <a:solidFill>
                  <a:srgbClr val="595959"/>
                </a:solidFill>
                <a:latin typeface="Roboto Slab" pitchFamily="2" charset="0"/>
                <a:ea typeface="Roboto Slab" pitchFamily="2" charset="0"/>
              </a:defRPr>
            </a:lvl1pPr>
          </a:lstStyle>
          <a:p>
            <a:pPr lvl="0"/>
            <a:r>
              <a:rPr lang="fr-FR" dirty="0"/>
              <a:t>F</a:t>
            </a:r>
            <a:r>
              <a:rPr lang="fr-FR" dirty="0" smtClean="0"/>
              <a:t>avoriser </a:t>
            </a:r>
            <a:r>
              <a:rPr lang="fr-FR" dirty="0"/>
              <a:t>l’emploi </a:t>
            </a:r>
            <a:r>
              <a:rPr lang="fr-FR" b="0" dirty="0" smtClean="0"/>
              <a:t>et orienter </a:t>
            </a:r>
            <a:r>
              <a:rPr lang="fr-FR" b="0" dirty="0"/>
              <a:t>ses investissements au service de l’économie locale</a:t>
            </a:r>
          </a:p>
        </p:txBody>
      </p:sp>
      <p:sp>
        <p:nvSpPr>
          <p:cNvPr id="7" name="Rectangle 6"/>
          <p:cNvSpPr/>
          <p:nvPr/>
        </p:nvSpPr>
        <p:spPr>
          <a:xfrm>
            <a:off x="5136777" y="4828025"/>
            <a:ext cx="4223904" cy="954107"/>
          </a:xfrm>
          <a:prstGeom prst="rect">
            <a:avLst/>
          </a:prstGeom>
          <a:noFill/>
        </p:spPr>
        <p:txBody>
          <a:bodyPr wrap="square" rtlCol="0">
            <a:spAutoFit/>
          </a:bodyPr>
          <a:lstStyle/>
          <a:p>
            <a:pPr algn="ctr"/>
            <a:r>
              <a:rPr lang="fr-FR" sz="1400" b="1" dirty="0">
                <a:solidFill>
                  <a:srgbClr val="595959"/>
                </a:solidFill>
                <a:latin typeface="Roboto Slab" pitchFamily="2" charset="0"/>
                <a:ea typeface="Roboto Slab" pitchFamily="2" charset="0"/>
              </a:rPr>
              <a:t>E</a:t>
            </a:r>
            <a:r>
              <a:rPr lang="fr-FR" sz="1400" b="1" dirty="0" smtClean="0">
                <a:solidFill>
                  <a:srgbClr val="595959"/>
                </a:solidFill>
                <a:latin typeface="Roboto Slab" pitchFamily="2" charset="0"/>
                <a:ea typeface="Roboto Slab" pitchFamily="2" charset="0"/>
              </a:rPr>
              <a:t>ncourager </a:t>
            </a:r>
            <a:r>
              <a:rPr lang="fr-FR" sz="1400" b="1" dirty="0">
                <a:solidFill>
                  <a:srgbClr val="595959"/>
                </a:solidFill>
                <a:latin typeface="Roboto Slab" pitchFamily="2" charset="0"/>
                <a:ea typeface="Roboto Slab" pitchFamily="2" charset="0"/>
              </a:rPr>
              <a:t>des modes de consommation vertueux </a:t>
            </a:r>
            <a:r>
              <a:rPr lang="fr-FR" sz="1400" dirty="0">
                <a:solidFill>
                  <a:srgbClr val="595959"/>
                </a:solidFill>
                <a:latin typeface="Roboto Slab" pitchFamily="2" charset="0"/>
                <a:ea typeface="Roboto Slab" pitchFamily="2" charset="0"/>
              </a:rPr>
              <a:t>en choisissant des produits et services labellisés, certifiés plus respectueux de l’homme et de l’environnement</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348" y="1427046"/>
            <a:ext cx="3777954" cy="3777954"/>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63" y="1299419"/>
            <a:ext cx="4033208" cy="4033208"/>
          </a:xfrm>
          <a:prstGeom prst="rect">
            <a:avLst/>
          </a:prstGeom>
        </p:spPr>
      </p:pic>
    </p:spTree>
    <p:extLst>
      <p:ext uri="{BB962C8B-B14F-4D97-AF65-F5344CB8AC3E}">
        <p14:creationId xmlns:p14="http://schemas.microsoft.com/office/powerpoint/2010/main" val="2048789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70093"/>
            <a:ext cx="9906000" cy="968188"/>
          </a:xfrm>
          <a:prstGeom prst="rect">
            <a:avLst/>
          </a:prstGeom>
          <a:solidFill>
            <a:srgbClr val="F295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29521"/>
              </a:solidFill>
            </a:endParaRPr>
          </a:p>
        </p:txBody>
      </p:sp>
      <p:sp>
        <p:nvSpPr>
          <p:cNvPr id="2" name="Titre 1"/>
          <p:cNvSpPr>
            <a:spLocks noGrp="1"/>
          </p:cNvSpPr>
          <p:nvPr>
            <p:ph type="ctrTitle" idx="4294967295"/>
          </p:nvPr>
        </p:nvSpPr>
        <p:spPr>
          <a:xfrm>
            <a:off x="273049" y="791589"/>
            <a:ext cx="9359901" cy="2694561"/>
          </a:xfrm>
          <a:prstGeom prst="rect">
            <a:avLst/>
          </a:prstGeom>
        </p:spPr>
        <p:txBody>
          <a:bodyPr>
            <a:noAutofit/>
          </a:bodyPr>
          <a:lstStyle/>
          <a:p>
            <a:r>
              <a:rPr lang="fr-FR" sz="3500" b="1" dirty="0" smtClean="0">
                <a:solidFill>
                  <a:schemeClr val="tx1">
                    <a:lumMod val="65000"/>
                    <a:lumOff val="35000"/>
                  </a:schemeClr>
                </a:solidFill>
                <a:latin typeface="Roboto Slab" pitchFamily="2" charset="0"/>
                <a:ea typeface="Roboto Slab" pitchFamily="2" charset="0"/>
              </a:rPr>
              <a:t>Module charte </a:t>
            </a:r>
            <a:br>
              <a:rPr lang="fr-FR" sz="3500" b="1" dirty="0" smtClean="0">
                <a:solidFill>
                  <a:schemeClr val="tx1">
                    <a:lumMod val="65000"/>
                    <a:lumOff val="35000"/>
                  </a:schemeClr>
                </a:solidFill>
                <a:latin typeface="Roboto Slab" pitchFamily="2" charset="0"/>
                <a:ea typeface="Roboto Slab" pitchFamily="2" charset="0"/>
              </a:rPr>
            </a:br>
            <a:r>
              <a:rPr lang="fr-FR" sz="3500" b="1" dirty="0" smtClean="0">
                <a:solidFill>
                  <a:schemeClr val="tx1">
                    <a:lumMod val="65000"/>
                    <a:lumOff val="35000"/>
                  </a:schemeClr>
                </a:solidFill>
                <a:latin typeface="Roboto Slab" pitchFamily="2" charset="0"/>
                <a:ea typeface="Roboto Slab" pitchFamily="2" charset="0"/>
              </a:rPr>
              <a:t>des 15 engagements écoresponsables </a:t>
            </a:r>
            <a:br>
              <a:rPr lang="fr-FR" sz="3500" b="1" dirty="0" smtClean="0">
                <a:solidFill>
                  <a:schemeClr val="tx1">
                    <a:lumMod val="65000"/>
                    <a:lumOff val="35000"/>
                  </a:schemeClr>
                </a:solidFill>
                <a:latin typeface="Roboto Slab" pitchFamily="2" charset="0"/>
                <a:ea typeface="Roboto Slab" pitchFamily="2" charset="0"/>
              </a:rPr>
            </a:br>
            <a:r>
              <a:rPr lang="fr-FR" sz="3500" b="1" dirty="0" smtClean="0">
                <a:solidFill>
                  <a:schemeClr val="tx1">
                    <a:lumMod val="65000"/>
                    <a:lumOff val="35000"/>
                  </a:schemeClr>
                </a:solidFill>
                <a:latin typeface="Roboto Slab" pitchFamily="2" charset="0"/>
                <a:ea typeface="Roboto Slab" pitchFamily="2" charset="0"/>
              </a:rPr>
              <a:t>des organisateurs d’évènements</a:t>
            </a:r>
            <a:br>
              <a:rPr lang="fr-FR" sz="3500" b="1" dirty="0" smtClean="0">
                <a:solidFill>
                  <a:schemeClr val="tx1">
                    <a:lumMod val="65000"/>
                    <a:lumOff val="35000"/>
                  </a:schemeClr>
                </a:solidFill>
                <a:latin typeface="Roboto Slab" pitchFamily="2" charset="0"/>
                <a:ea typeface="Roboto Slab" pitchFamily="2" charset="0"/>
              </a:rPr>
            </a:br>
            <a:r>
              <a:rPr lang="fr-FR" sz="3500" b="1" dirty="0">
                <a:solidFill>
                  <a:schemeClr val="tx1">
                    <a:lumMod val="65000"/>
                    <a:lumOff val="35000"/>
                  </a:schemeClr>
                </a:solidFill>
                <a:latin typeface="Roboto Slab" pitchFamily="2" charset="0"/>
                <a:ea typeface="Roboto Slab" pitchFamily="2" charset="0"/>
              </a:rPr>
              <a:t/>
            </a:r>
            <a:br>
              <a:rPr lang="fr-FR" sz="3500" b="1" dirty="0">
                <a:solidFill>
                  <a:schemeClr val="tx1">
                    <a:lumMod val="65000"/>
                    <a:lumOff val="35000"/>
                  </a:schemeClr>
                </a:solidFill>
                <a:latin typeface="Roboto Slab" pitchFamily="2" charset="0"/>
                <a:ea typeface="Roboto Slab" pitchFamily="2" charset="0"/>
              </a:rPr>
            </a:br>
            <a:r>
              <a:rPr lang="fr-FR" sz="3500" b="1" dirty="0">
                <a:solidFill>
                  <a:schemeClr val="bg1"/>
                </a:solidFill>
                <a:latin typeface="Roboto Slab" pitchFamily="2" charset="0"/>
                <a:ea typeface="Roboto Slab" pitchFamily="2" charset="0"/>
              </a:rPr>
              <a:t>Module </a:t>
            </a:r>
            <a:r>
              <a:rPr lang="fr-FR" sz="3500" b="1" dirty="0" smtClean="0">
                <a:solidFill>
                  <a:schemeClr val="bg1"/>
                </a:solidFill>
                <a:latin typeface="Roboto Slab" pitchFamily="2" charset="0"/>
                <a:ea typeface="Roboto Slab" pitchFamily="2" charset="0"/>
              </a:rPr>
              <a:t>#B &gt; Bénévoles</a:t>
            </a:r>
            <a:endParaRPr lang="fr-FR" sz="3500" b="1" dirty="0">
              <a:solidFill>
                <a:schemeClr val="bg1"/>
              </a:solidFill>
              <a:latin typeface="Roboto Slab" pitchFamily="2" charset="0"/>
              <a:ea typeface="Roboto Slab" pitchFamily="2"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778" y="4124274"/>
            <a:ext cx="1898441" cy="1769002"/>
          </a:xfrm>
          <a:prstGeom prst="rect">
            <a:avLst/>
          </a:prstGeom>
        </p:spPr>
      </p:pic>
    </p:spTree>
    <p:extLst>
      <p:ext uri="{BB962C8B-B14F-4D97-AF65-F5344CB8AC3E}">
        <p14:creationId xmlns:p14="http://schemas.microsoft.com/office/powerpoint/2010/main" val="3306179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273050" y="1190764"/>
            <a:ext cx="9359899" cy="4801314"/>
          </a:xfrm>
          <a:prstGeom prst="rect">
            <a:avLst/>
          </a:prstGeom>
          <a:noFill/>
        </p:spPr>
        <p:txBody>
          <a:bodyPr wrap="square" rtlCol="0">
            <a:spAutoFit/>
          </a:bodyPr>
          <a:lstStyle/>
          <a:p>
            <a:pPr lvl="0"/>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Chaque thématique de l’événement peut être interrogée pour </a:t>
            </a:r>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améliorer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la </a:t>
            </a:r>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prise en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compte </a:t>
            </a:r>
            <a:endParaRPr lang="fr-FR" b="1" dirty="0" smtClean="0">
              <a:solidFill>
                <a:schemeClr val="tx1">
                  <a:lumMod val="65000"/>
                  <a:lumOff val="35000"/>
                </a:schemeClr>
              </a:solidFill>
              <a:latin typeface="Roboto Condensed" panose="02000000000000000000" pitchFamily="2" charset="0"/>
              <a:ea typeface="Roboto Condensed" panose="02000000000000000000" pitchFamily="2" charset="0"/>
            </a:endParaRPr>
          </a:p>
          <a:p>
            <a:pPr lvl="0"/>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du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développement durable</a:t>
            </a:r>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a:t>
            </a:r>
          </a:p>
          <a:p>
            <a:pPr lvl="0"/>
            <a:endParaRPr lang="fr-FR" b="1" dirty="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b="1" dirty="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dirty="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dirty="0" smtClean="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dirty="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dirty="0" smtClean="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dirty="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dirty="0" smtClean="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dirty="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dirty="0" smtClean="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dirty="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dirty="0" smtClean="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dirty="0">
              <a:solidFill>
                <a:schemeClr val="tx1">
                  <a:lumMod val="65000"/>
                  <a:lumOff val="35000"/>
                </a:schemeClr>
              </a:solidFill>
              <a:latin typeface="Roboto Condensed" panose="02000000000000000000" pitchFamily="2" charset="0"/>
              <a:ea typeface="Roboto Condensed" panose="02000000000000000000" pitchFamily="2" charset="0"/>
            </a:endParaRPr>
          </a:p>
          <a:p>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 …et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les bénévoles font partie intégrante de ce processus d’amélioration</a:t>
            </a:r>
            <a:r>
              <a:rPr lang="fr-FR" dirty="0">
                <a:solidFill>
                  <a:schemeClr val="tx1">
                    <a:lumMod val="65000"/>
                    <a:lumOff val="35000"/>
                  </a:schemeClr>
                </a:solidFill>
                <a:latin typeface="Roboto Condensed" panose="02000000000000000000" pitchFamily="2" charset="0"/>
                <a:ea typeface="Roboto Condensed" panose="02000000000000000000" pitchFamily="2" charset="0"/>
              </a:rPr>
              <a:t>   </a:t>
            </a:r>
          </a:p>
          <a:p>
            <a:pPr lvl="0"/>
            <a:endParaRPr lang="fr-FR" b="1" dirty="0" smtClean="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F29521"/>
                </a:solidFill>
                <a:latin typeface="Roboto Slab" pitchFamily="2" charset="0"/>
                <a:ea typeface="Roboto Slab" pitchFamily="2" charset="0"/>
              </a:rPr>
              <a:t>Quelles sont les bonnes pratiques à appliquer par les bénévoles ?</a:t>
            </a:r>
          </a:p>
        </p:txBody>
      </p:sp>
      <p:sp>
        <p:nvSpPr>
          <p:cNvPr id="12" name="ZoneTexte 11"/>
          <p:cNvSpPr txBox="1"/>
          <p:nvPr/>
        </p:nvSpPr>
        <p:spPr>
          <a:xfrm>
            <a:off x="0" y="4406617"/>
            <a:ext cx="2470150" cy="307777"/>
          </a:xfrm>
          <a:prstGeom prst="rect">
            <a:avLst/>
          </a:prstGeom>
          <a:noFill/>
        </p:spPr>
        <p:txBody>
          <a:bodyPr wrap="square" rtlCol="0">
            <a:spAutoFit/>
          </a:bodyPr>
          <a:lstStyle/>
          <a:p>
            <a:pPr algn="ctr"/>
            <a:r>
              <a:rPr lang="fr-FR" sz="1400" b="1" dirty="0" smtClean="0">
                <a:solidFill>
                  <a:srgbClr val="595959"/>
                </a:solidFill>
                <a:latin typeface="Roboto Slab" pitchFamily="2" charset="0"/>
                <a:ea typeface="Roboto Slab" pitchFamily="2" charset="0"/>
              </a:rPr>
              <a:t>Approvisionnement</a:t>
            </a:r>
            <a:endParaRPr lang="fr-FR" sz="1400" b="1" dirty="0">
              <a:solidFill>
                <a:srgbClr val="595959"/>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
        <p:nvSpPr>
          <p:cNvPr id="11" name="ZoneTexte 10"/>
          <p:cNvSpPr txBox="1"/>
          <p:nvPr/>
        </p:nvSpPr>
        <p:spPr>
          <a:xfrm>
            <a:off x="2364740" y="4404427"/>
            <a:ext cx="2470150" cy="307777"/>
          </a:xfrm>
          <a:prstGeom prst="rect">
            <a:avLst/>
          </a:prstGeom>
          <a:noFill/>
        </p:spPr>
        <p:txBody>
          <a:bodyPr wrap="square" rtlCol="0">
            <a:spAutoFit/>
          </a:bodyPr>
          <a:lstStyle/>
          <a:p>
            <a:pPr algn="ctr"/>
            <a:r>
              <a:rPr lang="fr-FR" sz="1400" b="1" dirty="0" smtClean="0">
                <a:solidFill>
                  <a:srgbClr val="595959"/>
                </a:solidFill>
                <a:latin typeface="Roboto Slab" pitchFamily="2" charset="0"/>
                <a:ea typeface="Roboto Slab" pitchFamily="2" charset="0"/>
              </a:rPr>
              <a:t>Communication</a:t>
            </a:r>
            <a:endParaRPr lang="fr-FR" sz="1400" b="1" dirty="0">
              <a:solidFill>
                <a:srgbClr val="595959"/>
              </a:solidFill>
              <a:latin typeface="Roboto Slab" pitchFamily="2" charset="0"/>
              <a:ea typeface="Roboto Slab" pitchFamily="2" charset="0"/>
            </a:endParaRPr>
          </a:p>
        </p:txBody>
      </p:sp>
      <p:sp>
        <p:nvSpPr>
          <p:cNvPr id="13" name="ZoneTexte 12"/>
          <p:cNvSpPr txBox="1"/>
          <p:nvPr/>
        </p:nvSpPr>
        <p:spPr>
          <a:xfrm>
            <a:off x="4673895" y="4374986"/>
            <a:ext cx="2470150" cy="307777"/>
          </a:xfrm>
          <a:prstGeom prst="rect">
            <a:avLst/>
          </a:prstGeom>
          <a:noFill/>
        </p:spPr>
        <p:txBody>
          <a:bodyPr wrap="square" rtlCol="0">
            <a:spAutoFit/>
          </a:bodyPr>
          <a:lstStyle/>
          <a:p>
            <a:pPr algn="ctr"/>
            <a:r>
              <a:rPr lang="fr-FR" sz="1400" b="1" dirty="0" smtClean="0">
                <a:solidFill>
                  <a:srgbClr val="595959"/>
                </a:solidFill>
                <a:latin typeface="Roboto Slab" pitchFamily="2" charset="0"/>
                <a:ea typeface="Roboto Slab" pitchFamily="2" charset="0"/>
              </a:rPr>
              <a:t>Transport</a:t>
            </a:r>
            <a:endParaRPr lang="fr-FR" sz="1400" b="1" dirty="0">
              <a:solidFill>
                <a:srgbClr val="595959"/>
              </a:solidFill>
              <a:latin typeface="Roboto Slab" pitchFamily="2" charset="0"/>
              <a:ea typeface="Roboto Slab" pitchFamily="2" charset="0"/>
            </a:endParaRPr>
          </a:p>
        </p:txBody>
      </p:sp>
      <p:sp>
        <p:nvSpPr>
          <p:cNvPr id="14" name="ZoneTexte 13"/>
          <p:cNvSpPr txBox="1"/>
          <p:nvPr/>
        </p:nvSpPr>
        <p:spPr>
          <a:xfrm>
            <a:off x="7435850" y="4406102"/>
            <a:ext cx="2470150" cy="307777"/>
          </a:xfrm>
          <a:prstGeom prst="rect">
            <a:avLst/>
          </a:prstGeom>
          <a:noFill/>
        </p:spPr>
        <p:txBody>
          <a:bodyPr wrap="square" rtlCol="0">
            <a:spAutoFit/>
          </a:bodyPr>
          <a:lstStyle/>
          <a:p>
            <a:pPr algn="ctr"/>
            <a:r>
              <a:rPr lang="fr-FR" sz="1400" b="1" dirty="0" smtClean="0">
                <a:solidFill>
                  <a:srgbClr val="595959"/>
                </a:solidFill>
                <a:latin typeface="Roboto Slab" pitchFamily="2" charset="0"/>
                <a:ea typeface="Roboto Slab" pitchFamily="2" charset="0"/>
              </a:rPr>
              <a:t>Déchets</a:t>
            </a:r>
            <a:endParaRPr lang="fr-FR" sz="1400" b="1" dirty="0">
              <a:solidFill>
                <a:srgbClr val="595959"/>
              </a:solidFill>
              <a:latin typeface="Roboto Slab" pitchFamily="2" charset="0"/>
              <a:ea typeface="Roboto Slab" pitchFamily="2" charset="0"/>
            </a:endParaRPr>
          </a:p>
        </p:txBody>
      </p:sp>
      <p:pic>
        <p:nvPicPr>
          <p:cNvPr id="2" name="Image 1"/>
          <p:cNvPicPr>
            <a:picLocks noChangeAspect="1"/>
          </p:cNvPicPr>
          <p:nvPr/>
        </p:nvPicPr>
        <p:blipFill>
          <a:blip r:embed="rId3"/>
          <a:stretch>
            <a:fillRect/>
          </a:stretch>
        </p:blipFill>
        <p:spPr>
          <a:xfrm rot="20900418">
            <a:off x="465247" y="2674017"/>
            <a:ext cx="1288958" cy="1498669"/>
          </a:xfrm>
          <a:prstGeom prst="rect">
            <a:avLst/>
          </a:prstGeom>
        </p:spPr>
      </p:pic>
      <p:pic>
        <p:nvPicPr>
          <p:cNvPr id="16" name="Image 15"/>
          <p:cNvPicPr>
            <a:picLocks noChangeAspect="1"/>
          </p:cNvPicPr>
          <p:nvPr/>
        </p:nvPicPr>
        <p:blipFill>
          <a:blip r:embed="rId4"/>
          <a:stretch>
            <a:fillRect/>
          </a:stretch>
        </p:blipFill>
        <p:spPr>
          <a:xfrm>
            <a:off x="7528310" y="2747355"/>
            <a:ext cx="1924281" cy="1408306"/>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1785" y="2342960"/>
            <a:ext cx="2107599" cy="2107599"/>
          </a:xfrm>
          <a:prstGeom prst="rect">
            <a:avLst/>
          </a:prstGeom>
        </p:spPr>
      </p:pic>
      <p:pic>
        <p:nvPicPr>
          <p:cNvPr id="55" name="Imag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9520" y="1945341"/>
            <a:ext cx="2947760" cy="2947760"/>
          </a:xfrm>
          <a:prstGeom prst="rect">
            <a:avLst/>
          </a:prstGeom>
        </p:spPr>
      </p:pic>
    </p:spTree>
    <p:extLst>
      <p:ext uri="{BB962C8B-B14F-4D97-AF65-F5344CB8AC3E}">
        <p14:creationId xmlns:p14="http://schemas.microsoft.com/office/powerpoint/2010/main" val="376024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rot="21368897">
            <a:off x="373396" y="3307799"/>
            <a:ext cx="2326125" cy="1815882"/>
          </a:xfrm>
          <a:prstGeom prst="rect">
            <a:avLst/>
          </a:prstGeom>
          <a:solidFill>
            <a:srgbClr val="4BC481"/>
          </a:solidFill>
        </p:spPr>
        <p:txBody>
          <a:bodyPr wrap="square" rIns="612000" rtlCol="0">
            <a:spAutoFit/>
          </a:bodyPr>
          <a:lstStyle/>
          <a:p>
            <a:pPr algn="ctr"/>
            <a:r>
              <a:rPr lang="fr-FR" sz="1600" b="1" dirty="0">
                <a:solidFill>
                  <a:schemeClr val="bg1"/>
                </a:solidFill>
                <a:latin typeface="Roboto Slab" pitchFamily="2" charset="0"/>
                <a:ea typeface="Roboto Slab" pitchFamily="2" charset="0"/>
              </a:rPr>
              <a:t>Astuce : </a:t>
            </a:r>
            <a:endParaRPr lang="fr-FR" sz="1600" b="1" dirty="0" smtClean="0">
              <a:solidFill>
                <a:schemeClr val="bg1"/>
              </a:solidFill>
              <a:latin typeface="Roboto Slab" pitchFamily="2" charset="0"/>
              <a:ea typeface="Roboto Slab" pitchFamily="2" charset="0"/>
            </a:endParaRPr>
          </a:p>
          <a:p>
            <a:pPr algn="ctr"/>
            <a:r>
              <a:rPr lang="fr-FR" sz="1200" dirty="0" smtClean="0">
                <a:solidFill>
                  <a:schemeClr val="bg1"/>
                </a:solidFill>
                <a:latin typeface="Roboto Slab" pitchFamily="2" charset="0"/>
                <a:ea typeface="Roboto Slab" pitchFamily="2" charset="0"/>
              </a:rPr>
              <a:t>diminuer </a:t>
            </a:r>
            <a:r>
              <a:rPr lang="fr-FR" sz="1200" dirty="0">
                <a:solidFill>
                  <a:schemeClr val="bg1"/>
                </a:solidFill>
                <a:latin typeface="Roboto Slab" pitchFamily="2" charset="0"/>
                <a:ea typeface="Roboto Slab" pitchFamily="2" charset="0"/>
              </a:rPr>
              <a:t>les portions lors du service et </a:t>
            </a:r>
            <a:r>
              <a:rPr lang="fr-FR" sz="1200" dirty="0" smtClean="0">
                <a:solidFill>
                  <a:schemeClr val="bg1"/>
                </a:solidFill>
                <a:latin typeface="Roboto Slab" pitchFamily="2" charset="0"/>
                <a:ea typeface="Roboto Slab" pitchFamily="2" charset="0"/>
              </a:rPr>
              <a:t>identifier </a:t>
            </a:r>
            <a:r>
              <a:rPr lang="fr-FR" sz="1200" dirty="0">
                <a:solidFill>
                  <a:schemeClr val="bg1"/>
                </a:solidFill>
                <a:latin typeface="Roboto Slab" pitchFamily="2" charset="0"/>
                <a:ea typeface="Roboto Slab" pitchFamily="2" charset="0"/>
              </a:rPr>
              <a:t>un point </a:t>
            </a:r>
            <a:r>
              <a:rPr lang="fr-FR" sz="1200" dirty="0" smtClean="0">
                <a:solidFill>
                  <a:schemeClr val="bg1"/>
                </a:solidFill>
                <a:latin typeface="Roboto Slab" pitchFamily="2" charset="0"/>
                <a:ea typeface="Roboto Slab" pitchFamily="2" charset="0"/>
              </a:rPr>
              <a:t/>
            </a:r>
            <a:br>
              <a:rPr lang="fr-FR" sz="1200" dirty="0" smtClean="0">
                <a:solidFill>
                  <a:schemeClr val="bg1"/>
                </a:solidFill>
                <a:latin typeface="Roboto Slab" pitchFamily="2" charset="0"/>
                <a:ea typeface="Roboto Slab" pitchFamily="2" charset="0"/>
              </a:rPr>
            </a:br>
            <a:r>
              <a:rPr lang="fr-FR" sz="1200" dirty="0" smtClean="0">
                <a:solidFill>
                  <a:schemeClr val="bg1"/>
                </a:solidFill>
                <a:latin typeface="Roboto Slab" pitchFamily="2" charset="0"/>
                <a:ea typeface="Roboto Slab" pitchFamily="2" charset="0"/>
              </a:rPr>
              <a:t>« </a:t>
            </a:r>
            <a:r>
              <a:rPr lang="fr-FR" sz="1200" dirty="0">
                <a:solidFill>
                  <a:schemeClr val="bg1"/>
                </a:solidFill>
                <a:latin typeface="Roboto Slab" pitchFamily="2" charset="0"/>
                <a:ea typeface="Roboto Slab" pitchFamily="2" charset="0"/>
              </a:rPr>
              <a:t>rab » pour les plus gros appétits pour éviter de se servir plus que ce que l'on est capable de </a:t>
            </a:r>
            <a:r>
              <a:rPr lang="fr-FR" sz="1200" dirty="0" smtClean="0">
                <a:solidFill>
                  <a:schemeClr val="bg1"/>
                </a:solidFill>
                <a:latin typeface="Roboto Slab" pitchFamily="2" charset="0"/>
                <a:ea typeface="Roboto Slab" pitchFamily="2" charset="0"/>
              </a:rPr>
              <a:t>manger. </a:t>
            </a:r>
            <a:endParaRPr lang="fr-FR" sz="1200" dirty="0">
              <a:solidFill>
                <a:schemeClr val="bg1"/>
              </a:solidFill>
              <a:latin typeface="Roboto Slab" pitchFamily="2" charset="0"/>
              <a:ea typeface="Roboto Slab" pitchFamily="2"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312" y="726555"/>
            <a:ext cx="6356569" cy="6356569"/>
          </a:xfrm>
          <a:prstGeom prst="rect">
            <a:avLst/>
          </a:prstGeom>
        </p:spPr>
      </p:pic>
      <p:sp>
        <p:nvSpPr>
          <p:cNvPr id="6" name="ZoneTexte 5"/>
          <p:cNvSpPr txBox="1"/>
          <p:nvPr/>
        </p:nvSpPr>
        <p:spPr>
          <a:xfrm>
            <a:off x="273050" y="1190764"/>
            <a:ext cx="9359899" cy="369332"/>
          </a:xfrm>
          <a:prstGeom prst="rect">
            <a:avLst/>
          </a:prstGeom>
          <a:noFill/>
        </p:spPr>
        <p:txBody>
          <a:bodyPr wrap="square" rtlCol="0">
            <a:spAutoFit/>
          </a:bodyPr>
          <a:lstStyle/>
          <a:p>
            <a:pPr lvl="0"/>
            <a:r>
              <a:rPr lang="fr-FR" b="1" dirty="0">
                <a:solidFill>
                  <a:schemeClr val="tx1">
                    <a:lumMod val="65000"/>
                    <a:lumOff val="35000"/>
                  </a:schemeClr>
                </a:solidFill>
                <a:latin typeface="Roboto Condensed" panose="02000000000000000000" pitchFamily="2" charset="0"/>
                <a:ea typeface="Roboto Condensed" panose="02000000000000000000" pitchFamily="2" charset="0"/>
              </a:rPr>
              <a:t>Pour lutter contre le gaspillage</a:t>
            </a:r>
            <a:r>
              <a:rPr lang="fr-FR" dirty="0">
                <a:solidFill>
                  <a:schemeClr val="tx1">
                    <a:lumMod val="65000"/>
                    <a:lumOff val="35000"/>
                  </a:schemeClr>
                </a:solidFill>
                <a:latin typeface="Roboto Condensed" panose="02000000000000000000" pitchFamily="2" charset="0"/>
                <a:ea typeface="Roboto Condensed" panose="02000000000000000000" pitchFamily="2" charset="0"/>
              </a:rPr>
              <a:t>,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servez la juste portion dans les assiettes.</a:t>
            </a:r>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F29521"/>
                </a:solidFill>
                <a:latin typeface="Roboto Slab" pitchFamily="2" charset="0"/>
                <a:ea typeface="Roboto Slab" pitchFamily="2" charset="0"/>
              </a:rPr>
              <a:t>La Restauration</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Tree>
    <p:extLst>
      <p:ext uri="{BB962C8B-B14F-4D97-AF65-F5344CB8AC3E}">
        <p14:creationId xmlns:p14="http://schemas.microsoft.com/office/powerpoint/2010/main" val="82522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rot="21368897">
            <a:off x="499847" y="3592002"/>
            <a:ext cx="2756450" cy="1631216"/>
          </a:xfrm>
          <a:prstGeom prst="rect">
            <a:avLst/>
          </a:prstGeom>
          <a:solidFill>
            <a:srgbClr val="4BC481"/>
          </a:solidFill>
        </p:spPr>
        <p:txBody>
          <a:bodyPr wrap="square" rIns="612000" rtlCol="0">
            <a:spAutoFit/>
          </a:bodyPr>
          <a:lstStyle/>
          <a:p>
            <a:pPr algn="ctr"/>
            <a:r>
              <a:rPr lang="fr-FR" sz="1600" b="1" dirty="0">
                <a:solidFill>
                  <a:schemeClr val="bg1"/>
                </a:solidFill>
                <a:latin typeface="Roboto Slab" pitchFamily="2" charset="0"/>
                <a:ea typeface="Roboto Slab" pitchFamily="2" charset="0"/>
              </a:rPr>
              <a:t>Astuce : </a:t>
            </a:r>
            <a:endParaRPr lang="fr-FR" sz="1600" b="1" dirty="0" smtClean="0">
              <a:solidFill>
                <a:schemeClr val="bg1"/>
              </a:solidFill>
              <a:latin typeface="Roboto Slab" pitchFamily="2" charset="0"/>
              <a:ea typeface="Roboto Slab" pitchFamily="2" charset="0"/>
            </a:endParaRPr>
          </a:p>
          <a:p>
            <a:pPr algn="ctr"/>
            <a:r>
              <a:rPr lang="fr-FR" sz="1200" dirty="0" smtClean="0">
                <a:solidFill>
                  <a:schemeClr val="bg1"/>
                </a:solidFill>
                <a:latin typeface="Roboto Slab" pitchFamily="2" charset="0"/>
                <a:ea typeface="Roboto Slab" pitchFamily="2" charset="0"/>
              </a:rPr>
              <a:t>dans </a:t>
            </a:r>
            <a:r>
              <a:rPr lang="fr-FR" sz="1200" dirty="0">
                <a:solidFill>
                  <a:schemeClr val="bg1"/>
                </a:solidFill>
                <a:latin typeface="Roboto Slab" pitchFamily="2" charset="0"/>
                <a:ea typeface="Roboto Slab" pitchFamily="2" charset="0"/>
              </a:rPr>
              <a:t>une démarche sociale et solidaire, les produits non consommés peuvent être donnés à des banques alimentaires ou à des associations pour éviter le gaspillage alimentaire.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447" y="1550894"/>
            <a:ext cx="5307106" cy="5307106"/>
          </a:xfrm>
          <a:prstGeom prst="rect">
            <a:avLst/>
          </a:prstGeom>
        </p:spPr>
      </p:pic>
      <p:sp>
        <p:nvSpPr>
          <p:cNvPr id="6" name="ZoneTexte 5"/>
          <p:cNvSpPr txBox="1"/>
          <p:nvPr/>
        </p:nvSpPr>
        <p:spPr>
          <a:xfrm>
            <a:off x="273050" y="1190764"/>
            <a:ext cx="9359899" cy="369332"/>
          </a:xfrm>
          <a:prstGeom prst="rect">
            <a:avLst/>
          </a:prstGeom>
          <a:noFill/>
        </p:spPr>
        <p:txBody>
          <a:bodyPr wrap="square" rtlCol="0">
            <a:spAutoFit/>
          </a:bodyPr>
          <a:lstStyle/>
          <a:p>
            <a:pPr lvl="0"/>
            <a:r>
              <a:rPr lang="fr-FR" dirty="0">
                <a:solidFill>
                  <a:schemeClr val="tx1">
                    <a:lumMod val="65000"/>
                    <a:lumOff val="35000"/>
                  </a:schemeClr>
                </a:solidFill>
                <a:latin typeface="Roboto Condensed light" panose="02000000000000000000" pitchFamily="2" charset="0"/>
                <a:ea typeface="Roboto Condensed light" panose="02000000000000000000" pitchFamily="2" charset="0"/>
              </a:rPr>
              <a:t>Sur le poste alimentation,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évitez de jeter des denrées </a:t>
            </a:r>
            <a:r>
              <a:rPr lang="fr-FR" dirty="0">
                <a:solidFill>
                  <a:schemeClr val="tx1">
                    <a:lumMod val="65000"/>
                    <a:lumOff val="35000"/>
                  </a:schemeClr>
                </a:solidFill>
                <a:latin typeface="Roboto Condensed light" panose="02000000000000000000" pitchFamily="2" charset="0"/>
                <a:ea typeface="Roboto Condensed light" panose="02000000000000000000" pitchFamily="2" charset="0"/>
              </a:rPr>
              <a:t>c’est éviter de jeter des euros à la </a:t>
            </a:r>
            <a:r>
              <a:rPr lang="fr-FR" dirty="0" smtClean="0">
                <a:solidFill>
                  <a:schemeClr val="tx1">
                    <a:lumMod val="65000"/>
                    <a:lumOff val="35000"/>
                  </a:schemeClr>
                </a:solidFill>
                <a:latin typeface="Roboto Condensed light" panose="02000000000000000000" pitchFamily="2" charset="0"/>
                <a:ea typeface="Roboto Condensed light" panose="02000000000000000000" pitchFamily="2" charset="0"/>
              </a:rPr>
              <a:t>poubelle.</a:t>
            </a:r>
            <a:endParaRPr lang="fr-FR" dirty="0">
              <a:solidFill>
                <a:schemeClr val="tx1">
                  <a:lumMod val="65000"/>
                  <a:lumOff val="35000"/>
                </a:schemeClr>
              </a:solidFill>
              <a:latin typeface="Roboto Condensed light" panose="02000000000000000000" pitchFamily="2" charset="0"/>
              <a:ea typeface="Roboto Condensed light" panose="02000000000000000000" pitchFamily="2" charset="0"/>
            </a:endParaRPr>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F29521"/>
                </a:solidFill>
                <a:latin typeface="Roboto Slab" pitchFamily="2" charset="0"/>
                <a:ea typeface="Roboto Slab" pitchFamily="2" charset="0"/>
              </a:rPr>
              <a:t>La Restauration</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Tree>
    <p:extLst>
      <p:ext uri="{BB962C8B-B14F-4D97-AF65-F5344CB8AC3E}">
        <p14:creationId xmlns:p14="http://schemas.microsoft.com/office/powerpoint/2010/main" val="2982063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4" y="726556"/>
            <a:ext cx="5345928" cy="5345928"/>
          </a:xfrm>
          <a:prstGeom prst="rect">
            <a:avLst/>
          </a:prstGeom>
        </p:spPr>
      </p:pic>
      <p:sp>
        <p:nvSpPr>
          <p:cNvPr id="6" name="ZoneTexte 5"/>
          <p:cNvSpPr txBox="1"/>
          <p:nvPr/>
        </p:nvSpPr>
        <p:spPr>
          <a:xfrm>
            <a:off x="273050" y="1190764"/>
            <a:ext cx="9359899" cy="369332"/>
          </a:xfrm>
          <a:prstGeom prst="rect">
            <a:avLst/>
          </a:prstGeom>
          <a:noFill/>
        </p:spPr>
        <p:txBody>
          <a:bodyPr wrap="square" rtlCol="0">
            <a:spAutoFit/>
          </a:bodyPr>
          <a:lstStyle/>
          <a:p>
            <a:pPr lvl="0"/>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Bannir l’usage unique </a:t>
            </a:r>
            <a:r>
              <a:rPr lang="fr-FR" dirty="0" smtClean="0">
                <a:solidFill>
                  <a:schemeClr val="tx1">
                    <a:lumMod val="65000"/>
                    <a:lumOff val="35000"/>
                  </a:schemeClr>
                </a:solidFill>
                <a:latin typeface="Roboto Condensed" panose="02000000000000000000" pitchFamily="2" charset="0"/>
                <a:ea typeface="Roboto Condensed" panose="02000000000000000000" pitchFamily="2" charset="0"/>
              </a:rPr>
              <a:t>: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la sobriété participe à la qualité !</a:t>
            </a:r>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F29521"/>
                </a:solidFill>
                <a:latin typeface="Roboto Slab" pitchFamily="2" charset="0"/>
                <a:ea typeface="Roboto Slab" pitchFamily="2" charset="0"/>
              </a:rPr>
              <a:t>La Restauration</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8402" y="759828"/>
            <a:ext cx="5345928" cy="5345928"/>
          </a:xfrm>
          <a:prstGeom prst="rect">
            <a:avLst/>
          </a:prstGeom>
        </p:spPr>
      </p:pic>
      <p:sp>
        <p:nvSpPr>
          <p:cNvPr id="7" name="ZoneTexte 6"/>
          <p:cNvSpPr txBox="1"/>
          <p:nvPr/>
        </p:nvSpPr>
        <p:spPr>
          <a:xfrm rot="21368897">
            <a:off x="3587655" y="4860273"/>
            <a:ext cx="2296952" cy="1261884"/>
          </a:xfrm>
          <a:prstGeom prst="rect">
            <a:avLst/>
          </a:prstGeom>
          <a:solidFill>
            <a:srgbClr val="4BC481"/>
          </a:solidFill>
        </p:spPr>
        <p:txBody>
          <a:bodyPr wrap="square" rIns="90000" rtlCol="0">
            <a:spAutoFit/>
          </a:bodyPr>
          <a:lstStyle/>
          <a:p>
            <a:pPr algn="ctr"/>
            <a:r>
              <a:rPr lang="fr-FR" sz="1600" b="1" dirty="0">
                <a:solidFill>
                  <a:schemeClr val="bg1"/>
                </a:solidFill>
                <a:latin typeface="Roboto Slab" pitchFamily="2" charset="0"/>
                <a:ea typeface="Roboto Slab" pitchFamily="2" charset="0"/>
              </a:rPr>
              <a:t>Astuce : </a:t>
            </a:r>
            <a:endParaRPr lang="fr-FR" sz="1600" b="1" dirty="0" smtClean="0">
              <a:solidFill>
                <a:schemeClr val="bg1"/>
              </a:solidFill>
              <a:latin typeface="Roboto Slab" pitchFamily="2" charset="0"/>
              <a:ea typeface="Roboto Slab" pitchFamily="2" charset="0"/>
            </a:endParaRPr>
          </a:p>
          <a:p>
            <a:pPr algn="ctr"/>
            <a:r>
              <a:rPr lang="fr-FR" sz="1200" dirty="0" smtClean="0">
                <a:solidFill>
                  <a:schemeClr val="bg1"/>
                </a:solidFill>
                <a:latin typeface="Roboto Slab" pitchFamily="2" charset="0"/>
                <a:ea typeface="Roboto Slab" pitchFamily="2" charset="0"/>
              </a:rPr>
              <a:t>mettre </a:t>
            </a:r>
            <a:r>
              <a:rPr lang="fr-FR" sz="1200" dirty="0">
                <a:solidFill>
                  <a:schemeClr val="bg1"/>
                </a:solidFill>
                <a:latin typeface="Roboto Slab" pitchFamily="2" charset="0"/>
                <a:ea typeface="Roboto Slab" pitchFamily="2" charset="0"/>
              </a:rPr>
              <a:t>à disposition du public des gourdes vides et/ou gobelets réutilisables pour les remplir aux points d'eau identifiés</a:t>
            </a:r>
          </a:p>
        </p:txBody>
      </p:sp>
    </p:spTree>
    <p:extLst>
      <p:ext uri="{BB962C8B-B14F-4D97-AF65-F5344CB8AC3E}">
        <p14:creationId xmlns:p14="http://schemas.microsoft.com/office/powerpoint/2010/main" val="1345363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54815">
            <a:off x="531363" y="15400"/>
            <a:ext cx="9332541" cy="7786701"/>
          </a:xfrm>
          <a:prstGeom prst="rect">
            <a:avLst/>
          </a:prstGeom>
        </p:spPr>
      </p:pic>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Découvrez la Charte en vidéo</a:t>
            </a:r>
            <a:endParaRPr lang="fr-FR" sz="2000" b="1" dirty="0">
              <a:solidFill>
                <a:srgbClr val="4EBC7F"/>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dirty="0"/>
          </a:p>
        </p:txBody>
      </p:sp>
      <p:sp>
        <p:nvSpPr>
          <p:cNvPr id="2" name="Rectangle 1"/>
          <p:cNvSpPr/>
          <p:nvPr/>
        </p:nvSpPr>
        <p:spPr>
          <a:xfrm rot="357187">
            <a:off x="2164653" y="5752603"/>
            <a:ext cx="4315105" cy="261610"/>
          </a:xfrm>
          <a:prstGeom prst="rect">
            <a:avLst/>
          </a:prstGeom>
        </p:spPr>
        <p:txBody>
          <a:bodyPr wrap="square">
            <a:spAutoFit/>
          </a:bodyPr>
          <a:lstStyle/>
          <a:p>
            <a:pPr algn="ctr"/>
            <a:r>
              <a:rPr lang="fr-FR" sz="1100" dirty="0" smtClean="0">
                <a:latin typeface="Roboto Slab" pitchFamily="2" charset="0"/>
                <a:ea typeface="Roboto Slab" pitchFamily="2" charset="0"/>
              </a:rPr>
              <a:t>vidéo </a:t>
            </a:r>
            <a:r>
              <a:rPr lang="fr-FR" sz="1100" dirty="0">
                <a:latin typeface="Roboto Slab" pitchFamily="2" charset="0"/>
                <a:ea typeface="Roboto Slab" pitchFamily="2" charset="0"/>
              </a:rPr>
              <a:t>disponible sur </a:t>
            </a:r>
            <a:r>
              <a:rPr lang="fr-FR" sz="1100" b="1" dirty="0" smtClean="0">
                <a:latin typeface="Roboto Slab" pitchFamily="2" charset="0"/>
                <a:ea typeface="Roboto Slab" pitchFamily="2" charset="0"/>
              </a:rPr>
              <a:t>developpement-durable.sports.gouv.fr</a:t>
            </a:r>
            <a:r>
              <a:rPr lang="fr-FR" sz="1100" b="1" dirty="0">
                <a:latin typeface="Roboto Slab" pitchFamily="2" charset="0"/>
                <a:ea typeface="Roboto Slab" pitchFamily="2" charset="0"/>
              </a:rPr>
              <a:t> </a:t>
            </a:r>
            <a:endParaRPr lang="fr-FR" sz="1100" b="1" dirty="0">
              <a:solidFill>
                <a:schemeClr val="tx1">
                  <a:lumMod val="85000"/>
                  <a:lumOff val="15000"/>
                </a:schemeClr>
              </a:solidFill>
              <a:latin typeface="Roboto Slab" pitchFamily="2" charset="0"/>
              <a:ea typeface="Roboto Slab" pitchFamily="2" charset="0"/>
            </a:endParaRPr>
          </a:p>
        </p:txBody>
      </p:sp>
    </p:spTree>
    <p:extLst>
      <p:ext uri="{BB962C8B-B14F-4D97-AF65-F5344CB8AC3E}">
        <p14:creationId xmlns:p14="http://schemas.microsoft.com/office/powerpoint/2010/main" val="3711682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789" y="1165052"/>
            <a:ext cx="6199093" cy="6199093"/>
          </a:xfrm>
          <a:prstGeom prst="rect">
            <a:avLst/>
          </a:prstGeom>
        </p:spPr>
      </p:pic>
      <p:sp>
        <p:nvSpPr>
          <p:cNvPr id="6" name="ZoneTexte 5"/>
          <p:cNvSpPr txBox="1"/>
          <p:nvPr/>
        </p:nvSpPr>
        <p:spPr>
          <a:xfrm>
            <a:off x="273050" y="1190764"/>
            <a:ext cx="9359899" cy="369332"/>
          </a:xfrm>
          <a:prstGeom prst="rect">
            <a:avLst/>
          </a:prstGeom>
          <a:noFill/>
        </p:spPr>
        <p:txBody>
          <a:bodyPr wrap="square" rtlCol="0">
            <a:spAutoFit/>
          </a:bodyPr>
          <a:lstStyle/>
          <a:p>
            <a:pPr lvl="0"/>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Explicitez la part d’aliments bio ou locaux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figurant dans le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menu.</a:t>
            </a:r>
            <a:endParaRPr lang="fr-FR" dirty="0">
              <a:solidFill>
                <a:schemeClr val="tx1">
                  <a:lumMod val="65000"/>
                  <a:lumOff val="35000"/>
                </a:schemeClr>
              </a:solidFill>
              <a:latin typeface="Roboto Condensed light" panose="02000000000000000000" pitchFamily="2" charset="0"/>
              <a:ea typeface="Roboto Condensed" panose="02000000000000000000" pitchFamily="2" charset="0"/>
            </a:endParaRPr>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F29521"/>
                </a:solidFill>
                <a:latin typeface="Roboto Slab" pitchFamily="2" charset="0"/>
                <a:ea typeface="Roboto Slab" pitchFamily="2" charset="0"/>
              </a:rPr>
              <a:t>La Restauration</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Tree>
    <p:extLst>
      <p:ext uri="{BB962C8B-B14F-4D97-AF65-F5344CB8AC3E}">
        <p14:creationId xmlns:p14="http://schemas.microsoft.com/office/powerpoint/2010/main" val="849934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646" y="460002"/>
            <a:ext cx="6028766" cy="6028766"/>
          </a:xfrm>
          <a:prstGeom prst="rect">
            <a:avLst/>
          </a:prstGeom>
        </p:spPr>
      </p:pic>
      <p:sp>
        <p:nvSpPr>
          <p:cNvPr id="6" name="ZoneTexte 5"/>
          <p:cNvSpPr txBox="1"/>
          <p:nvPr/>
        </p:nvSpPr>
        <p:spPr>
          <a:xfrm>
            <a:off x="273050" y="1190764"/>
            <a:ext cx="9359899" cy="369332"/>
          </a:xfrm>
          <a:prstGeom prst="rect">
            <a:avLst/>
          </a:prstGeom>
          <a:noFill/>
        </p:spPr>
        <p:txBody>
          <a:bodyPr wrap="square" rtlCol="0">
            <a:spAutoFit/>
          </a:bodyPr>
          <a:lstStyle/>
          <a:p>
            <a:pPr lvl="0"/>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Valorisez la présence d’un menu végétarien</a:t>
            </a:r>
            <a:r>
              <a:rPr lang="fr-FR" dirty="0" smtClean="0">
                <a:solidFill>
                  <a:schemeClr val="tx1">
                    <a:lumMod val="65000"/>
                    <a:lumOff val="35000"/>
                  </a:schemeClr>
                </a:solidFill>
                <a:latin typeface="Roboto Condensed" panose="02000000000000000000" pitchFamily="2" charset="0"/>
                <a:ea typeface="Roboto Condensed" panose="02000000000000000000" pitchFamily="2" charset="0"/>
              </a:rPr>
              <a:t>,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en complément du menu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conventionnel.</a:t>
            </a:r>
            <a:endParaRPr lang="fr-FR" dirty="0">
              <a:solidFill>
                <a:schemeClr val="tx1">
                  <a:lumMod val="65000"/>
                  <a:lumOff val="35000"/>
                </a:schemeClr>
              </a:solidFill>
              <a:latin typeface="Roboto Condensed light" panose="02000000000000000000" pitchFamily="2" charset="0"/>
              <a:ea typeface="Roboto Condensed" panose="02000000000000000000" pitchFamily="2" charset="0"/>
            </a:endParaRPr>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F29521"/>
                </a:solidFill>
                <a:latin typeface="Roboto Slab" pitchFamily="2" charset="0"/>
                <a:ea typeface="Roboto Slab" pitchFamily="2" charset="0"/>
              </a:rPr>
              <a:t>La Restauration</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Tree>
    <p:extLst>
      <p:ext uri="{BB962C8B-B14F-4D97-AF65-F5344CB8AC3E}">
        <p14:creationId xmlns:p14="http://schemas.microsoft.com/office/powerpoint/2010/main" val="1760885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459" y="989081"/>
            <a:ext cx="6427694" cy="6427694"/>
          </a:xfrm>
          <a:prstGeom prst="rect">
            <a:avLst/>
          </a:prstGeom>
        </p:spPr>
      </p:pic>
      <p:sp>
        <p:nvSpPr>
          <p:cNvPr id="6" name="ZoneTexte 5"/>
          <p:cNvSpPr txBox="1"/>
          <p:nvPr/>
        </p:nvSpPr>
        <p:spPr>
          <a:xfrm>
            <a:off x="273050" y="1190764"/>
            <a:ext cx="9359899" cy="646331"/>
          </a:xfrm>
          <a:prstGeom prst="rect">
            <a:avLst/>
          </a:prstGeom>
          <a:noFill/>
        </p:spPr>
        <p:txBody>
          <a:bodyPr wrap="square" rtlCol="0">
            <a:spAutoFit/>
          </a:bodyPr>
          <a:lstStyle/>
          <a:p>
            <a:pPr lvl="0"/>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Privilégiez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les modes actifs de </a:t>
            </a:r>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déplacement, </a:t>
            </a:r>
            <a:r>
              <a:rPr lang="fr-FR" dirty="0" smtClean="0">
                <a:solidFill>
                  <a:schemeClr val="tx1">
                    <a:lumMod val="65000"/>
                    <a:lumOff val="35000"/>
                  </a:schemeClr>
                </a:solidFill>
                <a:latin typeface="Roboto Condensed light" panose="02000000000000000000" pitchFamily="2" charset="0"/>
                <a:ea typeface="Roboto Condensed light" panose="02000000000000000000" pitchFamily="2" charset="0"/>
              </a:rPr>
              <a:t>o</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ptez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pour la mobilité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douce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ou le covoiturage,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
            </a:r>
            <a:b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b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c’est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plus économique, plus convivial, plus écologique !</a:t>
            </a:r>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smtClean="0">
                <a:solidFill>
                  <a:srgbClr val="F29521"/>
                </a:solidFill>
                <a:latin typeface="Roboto Slab" pitchFamily="2" charset="0"/>
                <a:ea typeface="Roboto Slab" pitchFamily="2" charset="0"/>
              </a:rPr>
              <a:t>Les Transports</a:t>
            </a:r>
            <a:endParaRPr lang="fr-FR" sz="2000" b="1" dirty="0">
              <a:solidFill>
                <a:srgbClr val="F29521"/>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Tree>
    <p:extLst>
      <p:ext uri="{BB962C8B-B14F-4D97-AF65-F5344CB8AC3E}">
        <p14:creationId xmlns:p14="http://schemas.microsoft.com/office/powerpoint/2010/main" val="1079475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0" y="1190764"/>
            <a:ext cx="9359899" cy="646331"/>
          </a:xfrm>
          <a:prstGeom prst="rect">
            <a:avLst/>
          </a:prstGeom>
          <a:noFill/>
        </p:spPr>
        <p:txBody>
          <a:bodyPr wrap="square" rtlCol="0">
            <a:spAutoFit/>
          </a:bodyPr>
          <a:lstStyle/>
          <a:p>
            <a:pPr lvl="0"/>
            <a:r>
              <a:rPr lang="fr-FR" b="1" dirty="0">
                <a:solidFill>
                  <a:schemeClr val="tx1">
                    <a:lumMod val="65000"/>
                    <a:lumOff val="35000"/>
                  </a:schemeClr>
                </a:solidFill>
                <a:latin typeface="Roboto Condensed" panose="02000000000000000000" pitchFamily="2" charset="0"/>
                <a:ea typeface="Roboto Condensed" panose="02000000000000000000" pitchFamily="2" charset="0"/>
              </a:rPr>
              <a:t>Identifiez les lignes de transport en </a:t>
            </a:r>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commun, les pistes cyclables et parkings vélos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pour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mieux les emprunter et pour mieux informer les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participants /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spectateurs. C’est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plus économique et plus sûr</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 </a:t>
            </a:r>
            <a:endParaRPr lang="fr-FR" dirty="0">
              <a:solidFill>
                <a:schemeClr val="tx1">
                  <a:lumMod val="65000"/>
                  <a:lumOff val="35000"/>
                </a:schemeClr>
              </a:solidFill>
              <a:latin typeface="Roboto Condensed light" panose="02000000000000000000" pitchFamily="2" charset="0"/>
              <a:ea typeface="Roboto Condensed" panose="02000000000000000000" pitchFamily="2" charset="0"/>
            </a:endParaRPr>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smtClean="0">
                <a:solidFill>
                  <a:srgbClr val="F29521"/>
                </a:solidFill>
                <a:latin typeface="Roboto Slab" pitchFamily="2" charset="0"/>
                <a:ea typeface="Roboto Slab" pitchFamily="2" charset="0"/>
              </a:rPr>
              <a:t>Les Transports</a:t>
            </a:r>
            <a:endParaRPr lang="fr-FR" sz="2000" b="1" dirty="0">
              <a:solidFill>
                <a:srgbClr val="F29521"/>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542" y="1458281"/>
            <a:ext cx="5112846" cy="5112846"/>
          </a:xfrm>
          <a:prstGeom prst="rect">
            <a:avLst/>
          </a:prstGeom>
        </p:spPr>
      </p:pic>
    </p:spTree>
    <p:extLst>
      <p:ext uri="{BB962C8B-B14F-4D97-AF65-F5344CB8AC3E}">
        <p14:creationId xmlns:p14="http://schemas.microsoft.com/office/powerpoint/2010/main" val="3247360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0" y="1190764"/>
            <a:ext cx="9359899" cy="1256806"/>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Relayez les actions de prévention déchets : </a:t>
            </a:r>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réutiliser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un produit, c’est prévenir un déchet !</a:t>
            </a:r>
          </a:p>
          <a:p>
            <a:pPr lvl="0"/>
            <a:endParaRPr lang="fr-FR" dirty="0" smtClean="0">
              <a:solidFill>
                <a:schemeClr val="tx1">
                  <a:lumMod val="65000"/>
                  <a:lumOff val="35000"/>
                </a:schemeClr>
              </a:solidFill>
              <a:latin typeface="Roboto Condensed" panose="02000000000000000000" pitchFamily="2" charset="0"/>
              <a:ea typeface="Roboto Condensed" panose="02000000000000000000" pitchFamily="2" charset="0"/>
            </a:endParaRPr>
          </a:p>
          <a:p>
            <a:endParaRPr lang="fr-FR" dirty="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sz="2167" b="1" dirty="0"/>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smtClean="0">
                <a:solidFill>
                  <a:srgbClr val="F29521"/>
                </a:solidFill>
                <a:latin typeface="Roboto Slab" pitchFamily="2" charset="0"/>
                <a:ea typeface="Roboto Slab" pitchFamily="2" charset="0"/>
              </a:rPr>
              <a:t>Les Déchets</a:t>
            </a:r>
            <a:endParaRPr lang="fr-FR" sz="2000" b="1" dirty="0">
              <a:solidFill>
                <a:srgbClr val="F29521"/>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705" y="177763"/>
            <a:ext cx="7225554" cy="7225554"/>
          </a:xfrm>
          <a:prstGeom prst="rect">
            <a:avLst/>
          </a:prstGeom>
        </p:spPr>
      </p:pic>
      <p:sp>
        <p:nvSpPr>
          <p:cNvPr id="7" name="ZoneTexte 6"/>
          <p:cNvSpPr txBox="1"/>
          <p:nvPr/>
        </p:nvSpPr>
        <p:spPr>
          <a:xfrm rot="21368897">
            <a:off x="7300556" y="2268412"/>
            <a:ext cx="2292599" cy="1631216"/>
          </a:xfrm>
          <a:prstGeom prst="rect">
            <a:avLst/>
          </a:prstGeom>
          <a:solidFill>
            <a:srgbClr val="4BC481"/>
          </a:solidFill>
        </p:spPr>
        <p:txBody>
          <a:bodyPr wrap="square" rIns="90000" rtlCol="0">
            <a:spAutoFit/>
          </a:bodyPr>
          <a:lstStyle/>
          <a:p>
            <a:pPr algn="ctr"/>
            <a:r>
              <a:rPr lang="fr-FR" sz="1600" b="1" dirty="0">
                <a:solidFill>
                  <a:schemeClr val="bg1"/>
                </a:solidFill>
                <a:latin typeface="Roboto Slab" pitchFamily="2" charset="0"/>
                <a:ea typeface="Roboto Slab" pitchFamily="2" charset="0"/>
              </a:rPr>
              <a:t> </a:t>
            </a:r>
            <a:r>
              <a:rPr lang="fr-FR" sz="1600" b="1" dirty="0" smtClean="0">
                <a:solidFill>
                  <a:schemeClr val="bg1"/>
                </a:solidFill>
                <a:latin typeface="Roboto Slab" pitchFamily="2" charset="0"/>
                <a:ea typeface="Roboto Slab" pitchFamily="2" charset="0"/>
              </a:rPr>
              <a:t>À savoir :</a:t>
            </a:r>
          </a:p>
          <a:p>
            <a:pPr algn="ctr"/>
            <a:r>
              <a:rPr lang="fr-FR" sz="1200" dirty="0">
                <a:solidFill>
                  <a:schemeClr val="bg1"/>
                </a:solidFill>
                <a:latin typeface="Roboto Slab" pitchFamily="2" charset="0"/>
                <a:ea typeface="Roboto Slab" pitchFamily="2" charset="0"/>
              </a:rPr>
              <a:t>m</a:t>
            </a:r>
            <a:r>
              <a:rPr lang="fr-FR" sz="1200" dirty="0" smtClean="0">
                <a:solidFill>
                  <a:schemeClr val="bg1"/>
                </a:solidFill>
                <a:latin typeface="Roboto Slab" pitchFamily="2" charset="0"/>
                <a:ea typeface="Roboto Slab" pitchFamily="2" charset="0"/>
              </a:rPr>
              <a:t>ême </a:t>
            </a:r>
            <a:r>
              <a:rPr lang="fr-FR" sz="1200" dirty="0">
                <a:solidFill>
                  <a:schemeClr val="bg1"/>
                </a:solidFill>
                <a:latin typeface="Roboto Slab" pitchFamily="2" charset="0"/>
                <a:ea typeface="Roboto Slab" pitchFamily="2" charset="0"/>
              </a:rPr>
              <a:t>si leur utilisation induit du lavage, les gobelets réutilisables sont plus </a:t>
            </a:r>
            <a:r>
              <a:rPr lang="fr-FR" sz="1200" dirty="0" smtClean="0">
                <a:solidFill>
                  <a:schemeClr val="bg1"/>
                </a:solidFill>
                <a:latin typeface="Roboto Slab" pitchFamily="2" charset="0"/>
                <a:ea typeface="Roboto Slab" pitchFamily="2" charset="0"/>
              </a:rPr>
              <a:t>écologiques </a:t>
            </a:r>
            <a:r>
              <a:rPr lang="fr-FR" sz="1200" dirty="0">
                <a:solidFill>
                  <a:schemeClr val="bg1"/>
                </a:solidFill>
                <a:latin typeface="Roboto Slab" pitchFamily="2" charset="0"/>
                <a:ea typeface="Roboto Slab" pitchFamily="2" charset="0"/>
              </a:rPr>
              <a:t>que n'importe quel gobelet à usage unique y compris les gobelets </a:t>
            </a:r>
            <a:r>
              <a:rPr lang="fr-FR" sz="1200" dirty="0" err="1">
                <a:solidFill>
                  <a:schemeClr val="bg1"/>
                </a:solidFill>
                <a:latin typeface="Roboto Slab" pitchFamily="2" charset="0"/>
                <a:ea typeface="Roboto Slab" pitchFamily="2" charset="0"/>
              </a:rPr>
              <a:t>compostables</a:t>
            </a:r>
            <a:r>
              <a:rPr lang="fr-FR" sz="1200" dirty="0">
                <a:solidFill>
                  <a:schemeClr val="bg1"/>
                </a:solidFill>
                <a:latin typeface="Roboto Slab" pitchFamily="2" charset="0"/>
                <a:ea typeface="Roboto Slab" pitchFamily="2" charset="0"/>
              </a:rPr>
              <a:t> </a:t>
            </a:r>
          </a:p>
        </p:txBody>
      </p:sp>
    </p:spTree>
    <p:extLst>
      <p:ext uri="{BB962C8B-B14F-4D97-AF65-F5344CB8AC3E}">
        <p14:creationId xmlns:p14="http://schemas.microsoft.com/office/powerpoint/2010/main" val="3050347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2" y="-546089"/>
            <a:ext cx="8624047" cy="8624047"/>
          </a:xfrm>
          <a:prstGeom prst="rect">
            <a:avLst/>
          </a:prstGeom>
        </p:spPr>
      </p:pic>
      <p:sp>
        <p:nvSpPr>
          <p:cNvPr id="6" name="ZoneTexte 5"/>
          <p:cNvSpPr txBox="1"/>
          <p:nvPr/>
        </p:nvSpPr>
        <p:spPr>
          <a:xfrm>
            <a:off x="273050" y="1190764"/>
            <a:ext cx="9359899" cy="369332"/>
          </a:xfrm>
          <a:prstGeom prst="rect">
            <a:avLst/>
          </a:prstGeom>
          <a:noFill/>
        </p:spPr>
        <p:txBody>
          <a:bodyPr wrap="square" rtlCol="0">
            <a:spAutoFit/>
          </a:bodyPr>
          <a:lstStyle/>
          <a:p>
            <a:pPr lvl="0"/>
            <a:r>
              <a:rPr lang="fr-FR" b="1" dirty="0">
                <a:solidFill>
                  <a:schemeClr val="tx1">
                    <a:lumMod val="65000"/>
                    <a:lumOff val="35000"/>
                  </a:schemeClr>
                </a:solidFill>
                <a:latin typeface="Roboto Condensed" panose="02000000000000000000" pitchFamily="2" charset="0"/>
                <a:ea typeface="Roboto Condensed" panose="02000000000000000000" pitchFamily="2" charset="0"/>
              </a:rPr>
              <a:t>Contribuez au tri des </a:t>
            </a:r>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déchets</a:t>
            </a:r>
            <a:r>
              <a:rPr lang="fr-FR" dirty="0" smtClean="0">
                <a:solidFill>
                  <a:schemeClr val="tx1">
                    <a:lumMod val="65000"/>
                    <a:lumOff val="35000"/>
                  </a:schemeClr>
                </a:solidFill>
                <a:latin typeface="Roboto Condensed" panose="02000000000000000000" pitchFamily="2" charset="0"/>
                <a:ea typeface="Roboto Condensed" panose="02000000000000000000" pitchFamily="2" charset="0"/>
              </a:rPr>
              <a:t>,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c’est permettre le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recyclage des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matières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et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la valorisation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énergétique.</a:t>
            </a:r>
            <a:endParaRPr lang="fr-FR" sz="2167" b="1" dirty="0"/>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
        <p:nvSpPr>
          <p:cNvPr id="7" name="ZoneTexte 6"/>
          <p:cNvSpPr txBox="1"/>
          <p:nvPr/>
        </p:nvSpPr>
        <p:spPr>
          <a:xfrm>
            <a:off x="238015" y="326446"/>
            <a:ext cx="9968666" cy="400110"/>
          </a:xfrm>
          <a:prstGeom prst="rect">
            <a:avLst/>
          </a:prstGeom>
          <a:noFill/>
        </p:spPr>
        <p:txBody>
          <a:bodyPr wrap="square" rtlCol="0">
            <a:spAutoFit/>
          </a:bodyPr>
          <a:lstStyle/>
          <a:p>
            <a:r>
              <a:rPr lang="fr-FR" sz="2000" b="1" dirty="0" smtClean="0">
                <a:solidFill>
                  <a:srgbClr val="F29521"/>
                </a:solidFill>
                <a:latin typeface="Roboto Slab" pitchFamily="2" charset="0"/>
                <a:ea typeface="Roboto Slab" pitchFamily="2" charset="0"/>
              </a:rPr>
              <a:t>Les Déchets</a:t>
            </a:r>
            <a:endParaRPr lang="fr-FR" sz="2000" b="1" dirty="0">
              <a:solidFill>
                <a:srgbClr val="F29521"/>
              </a:solidFill>
              <a:latin typeface="Roboto Slab" pitchFamily="2" charset="0"/>
              <a:ea typeface="Roboto Slab" pitchFamily="2" charset="0"/>
            </a:endParaRPr>
          </a:p>
        </p:txBody>
      </p:sp>
      <p:sp>
        <p:nvSpPr>
          <p:cNvPr id="9" name="ZoneTexte 8"/>
          <p:cNvSpPr txBox="1"/>
          <p:nvPr/>
        </p:nvSpPr>
        <p:spPr>
          <a:xfrm rot="21368897">
            <a:off x="7641489" y="2010462"/>
            <a:ext cx="1952315" cy="1231106"/>
          </a:xfrm>
          <a:prstGeom prst="rect">
            <a:avLst/>
          </a:prstGeom>
          <a:solidFill>
            <a:srgbClr val="4BC481"/>
          </a:solidFill>
        </p:spPr>
        <p:txBody>
          <a:bodyPr wrap="square" rIns="90000" rtlCol="0">
            <a:spAutoFit/>
          </a:bodyPr>
          <a:lstStyle/>
          <a:p>
            <a:pPr algn="ctr"/>
            <a:r>
              <a:rPr lang="fr-FR" sz="1400" b="1" dirty="0" smtClean="0">
                <a:solidFill>
                  <a:schemeClr val="bg1"/>
                </a:solidFill>
                <a:latin typeface="Roboto Slab" pitchFamily="2" charset="0"/>
                <a:ea typeface="Roboto Slab" pitchFamily="2" charset="0"/>
              </a:rPr>
              <a:t>Point info :</a:t>
            </a:r>
          </a:p>
          <a:p>
            <a:pPr algn="ctr"/>
            <a:r>
              <a:rPr lang="fr-FR" sz="1200" dirty="0" smtClean="0">
                <a:solidFill>
                  <a:schemeClr val="bg1"/>
                </a:solidFill>
                <a:latin typeface="Roboto Slab" pitchFamily="2" charset="0"/>
                <a:ea typeface="Roboto Slab" pitchFamily="2" charset="0"/>
              </a:rPr>
              <a:t>veillez </a:t>
            </a:r>
            <a:r>
              <a:rPr lang="fr-FR" sz="1200" dirty="0">
                <a:solidFill>
                  <a:schemeClr val="bg1"/>
                </a:solidFill>
                <a:latin typeface="Roboto Slab" pitchFamily="2" charset="0"/>
                <a:ea typeface="Roboto Slab" pitchFamily="2" charset="0"/>
              </a:rPr>
              <a:t>à la propreté des points de tri </a:t>
            </a:r>
            <a:r>
              <a:rPr lang="fr-FR" sz="1200" dirty="0" smtClean="0">
                <a:solidFill>
                  <a:schemeClr val="bg1"/>
                </a:solidFill>
                <a:latin typeface="Roboto Slab" pitchFamily="2" charset="0"/>
                <a:ea typeface="Roboto Slab" pitchFamily="2" charset="0"/>
              </a:rPr>
              <a:t>et </a:t>
            </a:r>
            <a:r>
              <a:rPr lang="fr-FR" sz="1200" dirty="0">
                <a:solidFill>
                  <a:schemeClr val="bg1"/>
                </a:solidFill>
                <a:latin typeface="Roboto Slab" pitchFamily="2" charset="0"/>
                <a:ea typeface="Roboto Slab" pitchFamily="2" charset="0"/>
              </a:rPr>
              <a:t>opérez des corrections de tri pour en augmenter la qualité de tri. </a:t>
            </a:r>
          </a:p>
        </p:txBody>
      </p:sp>
    </p:spTree>
    <p:extLst>
      <p:ext uri="{BB962C8B-B14F-4D97-AF65-F5344CB8AC3E}">
        <p14:creationId xmlns:p14="http://schemas.microsoft.com/office/powerpoint/2010/main" val="26250063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422" y="326446"/>
            <a:ext cx="7189695" cy="7189695"/>
          </a:xfrm>
          <a:prstGeom prst="rect">
            <a:avLst/>
          </a:prstGeom>
        </p:spPr>
      </p:pic>
      <p:sp>
        <p:nvSpPr>
          <p:cNvPr id="6" name="ZoneTexte 5"/>
          <p:cNvSpPr txBox="1"/>
          <p:nvPr/>
        </p:nvSpPr>
        <p:spPr>
          <a:xfrm>
            <a:off x="273050" y="1190764"/>
            <a:ext cx="9359899" cy="369332"/>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Veillez à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l’enlèvement régulier des déchets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dans les points de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collecte.</a:t>
            </a:r>
            <a:endParaRPr lang="fr-FR" dirty="0">
              <a:solidFill>
                <a:schemeClr val="tx1">
                  <a:lumMod val="65000"/>
                  <a:lumOff val="35000"/>
                </a:schemeClr>
              </a:solidFill>
              <a:latin typeface="Roboto Condensed light" panose="02000000000000000000" pitchFamily="2" charset="0"/>
              <a:ea typeface="Roboto Condensed" panose="02000000000000000000"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
        <p:nvSpPr>
          <p:cNvPr id="7" name="ZoneTexte 6"/>
          <p:cNvSpPr txBox="1"/>
          <p:nvPr/>
        </p:nvSpPr>
        <p:spPr>
          <a:xfrm>
            <a:off x="238015" y="326446"/>
            <a:ext cx="9968666" cy="400110"/>
          </a:xfrm>
          <a:prstGeom prst="rect">
            <a:avLst/>
          </a:prstGeom>
          <a:noFill/>
        </p:spPr>
        <p:txBody>
          <a:bodyPr wrap="square" rtlCol="0">
            <a:spAutoFit/>
          </a:bodyPr>
          <a:lstStyle/>
          <a:p>
            <a:r>
              <a:rPr lang="fr-FR" sz="2000" b="1" dirty="0" smtClean="0">
                <a:solidFill>
                  <a:srgbClr val="F29521"/>
                </a:solidFill>
                <a:latin typeface="Roboto Slab" pitchFamily="2" charset="0"/>
                <a:ea typeface="Roboto Slab" pitchFamily="2" charset="0"/>
              </a:rPr>
              <a:t>Les Déchets</a:t>
            </a:r>
            <a:endParaRPr lang="fr-FR" sz="2000" b="1" dirty="0">
              <a:solidFill>
                <a:srgbClr val="F29521"/>
              </a:solidFill>
              <a:latin typeface="Roboto Slab" pitchFamily="2" charset="0"/>
              <a:ea typeface="Roboto Slab" pitchFamily="2" charset="0"/>
            </a:endParaRPr>
          </a:p>
        </p:txBody>
      </p:sp>
      <p:sp>
        <p:nvSpPr>
          <p:cNvPr id="8" name="ZoneTexte 7"/>
          <p:cNvSpPr txBox="1"/>
          <p:nvPr/>
        </p:nvSpPr>
        <p:spPr>
          <a:xfrm rot="21368897">
            <a:off x="373429" y="2067738"/>
            <a:ext cx="2296952" cy="1077218"/>
          </a:xfrm>
          <a:prstGeom prst="rect">
            <a:avLst/>
          </a:prstGeom>
          <a:solidFill>
            <a:srgbClr val="4BC481"/>
          </a:solidFill>
        </p:spPr>
        <p:txBody>
          <a:bodyPr wrap="square" rIns="90000" rtlCol="0">
            <a:spAutoFit/>
          </a:bodyPr>
          <a:lstStyle/>
          <a:p>
            <a:pPr algn="ctr"/>
            <a:r>
              <a:rPr lang="fr-FR" sz="1600" b="1" dirty="0">
                <a:solidFill>
                  <a:schemeClr val="bg1"/>
                </a:solidFill>
                <a:latin typeface="Roboto Slab" pitchFamily="2" charset="0"/>
                <a:ea typeface="Roboto Slab" pitchFamily="2" charset="0"/>
              </a:rPr>
              <a:t>Astuce : </a:t>
            </a:r>
            <a:endParaRPr lang="fr-FR" sz="1600" b="1" dirty="0" smtClean="0">
              <a:solidFill>
                <a:schemeClr val="bg1"/>
              </a:solidFill>
              <a:latin typeface="Roboto Slab" pitchFamily="2" charset="0"/>
              <a:ea typeface="Roboto Slab" pitchFamily="2" charset="0"/>
            </a:endParaRPr>
          </a:p>
          <a:p>
            <a:pPr algn="ctr"/>
            <a:r>
              <a:rPr lang="fr-FR" sz="1200" dirty="0" smtClean="0">
                <a:solidFill>
                  <a:schemeClr val="bg1"/>
                </a:solidFill>
                <a:latin typeface="Roboto Slab" pitchFamily="2" charset="0"/>
                <a:ea typeface="Roboto Slab" pitchFamily="2" charset="0"/>
              </a:rPr>
              <a:t>des </a:t>
            </a:r>
            <a:r>
              <a:rPr lang="fr-FR" sz="1200" dirty="0">
                <a:solidFill>
                  <a:schemeClr val="bg1"/>
                </a:solidFill>
                <a:latin typeface="Roboto Slab" pitchFamily="2" charset="0"/>
                <a:ea typeface="Roboto Slab" pitchFamily="2" charset="0"/>
              </a:rPr>
              <a:t>points de tri entretenus favorisent le respect des consignes de tri par les participants</a:t>
            </a:r>
          </a:p>
        </p:txBody>
      </p:sp>
    </p:spTree>
    <p:extLst>
      <p:ext uri="{BB962C8B-B14F-4D97-AF65-F5344CB8AC3E}">
        <p14:creationId xmlns:p14="http://schemas.microsoft.com/office/powerpoint/2010/main" val="3050347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741" y="726556"/>
            <a:ext cx="7073153" cy="7073153"/>
          </a:xfrm>
          <a:prstGeom prst="rect">
            <a:avLst/>
          </a:prstGeom>
        </p:spPr>
      </p:pic>
      <p:sp>
        <p:nvSpPr>
          <p:cNvPr id="6" name="ZoneTexte 5"/>
          <p:cNvSpPr txBox="1"/>
          <p:nvPr/>
        </p:nvSpPr>
        <p:spPr>
          <a:xfrm>
            <a:off x="273050" y="1190764"/>
            <a:ext cx="9359899" cy="369332"/>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Objectif</a:t>
            </a:r>
            <a:r>
              <a:rPr lang="fr-FR" dirty="0">
                <a:solidFill>
                  <a:schemeClr val="tx1">
                    <a:lumMod val="65000"/>
                    <a:lumOff val="35000"/>
                  </a:schemeClr>
                </a:solidFill>
                <a:latin typeface="Roboto Condensed" panose="02000000000000000000" pitchFamily="2" charset="0"/>
                <a:ea typeface="Roboto Condensed" panose="02000000000000000000" pitchFamily="2" charset="0"/>
              </a:rPr>
              <a:t>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zéro mégot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par terre !</a:t>
            </a:r>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F29521"/>
                </a:solidFill>
                <a:latin typeface="Roboto Slab" pitchFamily="2" charset="0"/>
                <a:ea typeface="Roboto Slab" pitchFamily="2" charset="0"/>
              </a:rPr>
              <a:t>Les déchets / Les sites </a:t>
            </a:r>
            <a:r>
              <a:rPr lang="fr-FR" sz="2000" b="1" dirty="0" smtClean="0">
                <a:solidFill>
                  <a:srgbClr val="F29521"/>
                </a:solidFill>
                <a:latin typeface="Roboto Slab" pitchFamily="2" charset="0"/>
                <a:ea typeface="Roboto Slab" pitchFamily="2" charset="0"/>
              </a:rPr>
              <a:t>naturels</a:t>
            </a:r>
            <a:endParaRPr lang="fr-FR" sz="2000" b="1" dirty="0">
              <a:solidFill>
                <a:srgbClr val="F29521"/>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
        <p:nvSpPr>
          <p:cNvPr id="7" name="ZoneTexte 6"/>
          <p:cNvSpPr txBox="1"/>
          <p:nvPr/>
        </p:nvSpPr>
        <p:spPr>
          <a:xfrm rot="21368897">
            <a:off x="7622881" y="790112"/>
            <a:ext cx="1952315" cy="1785104"/>
          </a:xfrm>
          <a:prstGeom prst="rect">
            <a:avLst/>
          </a:prstGeom>
          <a:solidFill>
            <a:srgbClr val="4BC481"/>
          </a:solidFill>
        </p:spPr>
        <p:txBody>
          <a:bodyPr wrap="square" rIns="90000" rtlCol="0">
            <a:spAutoFit/>
          </a:bodyPr>
          <a:lstStyle/>
          <a:p>
            <a:pPr algn="ctr"/>
            <a:r>
              <a:rPr lang="fr-FR" sz="1400" b="1" dirty="0" smtClean="0">
                <a:solidFill>
                  <a:schemeClr val="bg1"/>
                </a:solidFill>
                <a:latin typeface="Roboto Slab" pitchFamily="2" charset="0"/>
                <a:ea typeface="Roboto Slab" pitchFamily="2" charset="0"/>
              </a:rPr>
              <a:t>Point info :</a:t>
            </a:r>
          </a:p>
          <a:p>
            <a:pPr algn="ctr"/>
            <a:r>
              <a:rPr lang="fr-FR" sz="1200" dirty="0">
                <a:solidFill>
                  <a:schemeClr val="bg1"/>
                </a:solidFill>
                <a:latin typeface="Roboto Slab" pitchFamily="2" charset="0"/>
                <a:ea typeface="Roboto Slab" pitchFamily="2" charset="0"/>
              </a:rPr>
              <a:t>Un seul mégot peut en effet contaminer jusqu'à 500 litres d'eau en raison des milliers de substances nocives, et parfois cancérigènes, que contiennent les cigarettes.</a:t>
            </a:r>
          </a:p>
        </p:txBody>
      </p:sp>
      <p:sp>
        <p:nvSpPr>
          <p:cNvPr id="9" name="ZoneTexte 8"/>
          <p:cNvSpPr txBox="1"/>
          <p:nvPr/>
        </p:nvSpPr>
        <p:spPr>
          <a:xfrm>
            <a:off x="273050" y="5859930"/>
            <a:ext cx="9359899" cy="579710"/>
          </a:xfrm>
          <a:prstGeom prst="rect">
            <a:avLst/>
          </a:prstGeom>
          <a:noFill/>
        </p:spPr>
        <p:txBody>
          <a:bodyPr wrap="square" rtlCol="0">
            <a:spAutoFit/>
          </a:bodyPr>
          <a:lstStyle/>
          <a:p>
            <a:r>
              <a:rPr lang="fr-FR" sz="1000" dirty="0" smtClean="0">
                <a:solidFill>
                  <a:schemeClr val="tx1">
                    <a:lumMod val="65000"/>
                    <a:lumOff val="35000"/>
                  </a:schemeClr>
                </a:solidFill>
                <a:latin typeface="Roboto Condensed" panose="02000000000000000000" pitchFamily="2" charset="0"/>
                <a:ea typeface="Roboto Condensed" panose="02000000000000000000" pitchFamily="2" charset="0"/>
              </a:rPr>
              <a:t>Source : </a:t>
            </a:r>
            <a:r>
              <a:rPr lang="fr-FR" sz="1000" dirty="0">
                <a:solidFill>
                  <a:schemeClr val="tx1">
                    <a:lumMod val="65000"/>
                    <a:lumOff val="35000"/>
                  </a:schemeClr>
                </a:solidFill>
                <a:latin typeface="Roboto Condensed" panose="02000000000000000000" pitchFamily="2" charset="0"/>
                <a:ea typeface="Roboto Condensed" panose="02000000000000000000" pitchFamily="2" charset="0"/>
                <a:hlinkClick r:id="rId3"/>
              </a:rPr>
              <a:t>NOVETHICS</a:t>
            </a:r>
            <a:endParaRPr lang="fr-FR" sz="1000" dirty="0" smtClean="0">
              <a:solidFill>
                <a:schemeClr val="tx1">
                  <a:lumMod val="65000"/>
                  <a:lumOff val="35000"/>
                </a:schemeClr>
              </a:solidFill>
              <a:latin typeface="Roboto Condensed" panose="02000000000000000000" pitchFamily="2" charset="0"/>
              <a:ea typeface="Roboto Condensed" panose="02000000000000000000" pitchFamily="2" charset="0"/>
            </a:endParaRPr>
          </a:p>
          <a:p>
            <a:endParaRPr lang="fr-FR" sz="2167" b="1" dirty="0"/>
          </a:p>
        </p:txBody>
      </p:sp>
    </p:spTree>
    <p:extLst>
      <p:ext uri="{BB962C8B-B14F-4D97-AF65-F5344CB8AC3E}">
        <p14:creationId xmlns:p14="http://schemas.microsoft.com/office/powerpoint/2010/main" val="3050347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47" y="72368"/>
            <a:ext cx="7243716" cy="7243716"/>
          </a:xfrm>
          <a:prstGeom prst="rect">
            <a:avLst/>
          </a:prstGeom>
        </p:spPr>
      </p:pic>
      <p:sp>
        <p:nvSpPr>
          <p:cNvPr id="6" name="ZoneTexte 5"/>
          <p:cNvSpPr txBox="1"/>
          <p:nvPr/>
        </p:nvSpPr>
        <p:spPr>
          <a:xfrm>
            <a:off x="273050" y="1190764"/>
            <a:ext cx="9359899" cy="369332"/>
          </a:xfrm>
          <a:prstGeom prst="rect">
            <a:avLst/>
          </a:prstGeom>
          <a:noFill/>
        </p:spPr>
        <p:txBody>
          <a:bodyPr wrap="square" rtlCol="0">
            <a:spAutoFit/>
          </a:bodyPr>
          <a:lstStyle/>
          <a:p>
            <a:r>
              <a:rPr lang="fr-FR" dirty="0" smtClean="0">
                <a:solidFill>
                  <a:schemeClr val="tx1">
                    <a:lumMod val="65000"/>
                    <a:lumOff val="35000"/>
                  </a:schemeClr>
                </a:solidFill>
                <a:latin typeface="Roboto Condensed" panose="02000000000000000000" pitchFamily="2" charset="0"/>
                <a:ea typeface="Roboto Condensed" panose="02000000000000000000" pitchFamily="2" charset="0"/>
              </a:rPr>
              <a:t>Soyez acteurs de la propreté </a:t>
            </a:r>
            <a:r>
              <a:rPr lang="fr-FR" dirty="0">
                <a:solidFill>
                  <a:schemeClr val="tx1">
                    <a:lumMod val="65000"/>
                    <a:lumOff val="35000"/>
                  </a:schemeClr>
                </a:solidFill>
                <a:latin typeface="Roboto Condensed" panose="02000000000000000000" pitchFamily="2" charset="0"/>
                <a:ea typeface="Roboto Condensed" panose="02000000000000000000" pitchFamily="2" charset="0"/>
              </a:rPr>
              <a:t>et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préservez ainsi la </a:t>
            </a:r>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biodiversité.</a:t>
            </a:r>
            <a:endParaRPr lang="fr-FR" sz="2167" b="1" dirty="0"/>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F29521"/>
                </a:solidFill>
                <a:latin typeface="Roboto Slab" pitchFamily="2" charset="0"/>
                <a:ea typeface="Roboto Slab" pitchFamily="2" charset="0"/>
              </a:rPr>
              <a:t>Sites naturels / Biodiversité</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Tree>
    <p:extLst>
      <p:ext uri="{BB962C8B-B14F-4D97-AF65-F5344CB8AC3E}">
        <p14:creationId xmlns:p14="http://schemas.microsoft.com/office/powerpoint/2010/main" val="1330238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40" y="-442251"/>
            <a:ext cx="8237871" cy="8237871"/>
          </a:xfrm>
          <a:prstGeom prst="rect">
            <a:avLst/>
          </a:prstGeom>
        </p:spPr>
      </p:pic>
      <p:sp>
        <p:nvSpPr>
          <p:cNvPr id="6" name="ZoneTexte 5"/>
          <p:cNvSpPr txBox="1"/>
          <p:nvPr/>
        </p:nvSpPr>
        <p:spPr>
          <a:xfrm>
            <a:off x="273050" y="1190764"/>
            <a:ext cx="9359899" cy="646331"/>
          </a:xfrm>
          <a:prstGeom prst="rect">
            <a:avLst/>
          </a:prstGeom>
          <a:noFill/>
        </p:spPr>
        <p:txBody>
          <a:bodyPr wrap="square" rtlCol="0">
            <a:spAutoFit/>
          </a:bodyPr>
          <a:lstStyle/>
          <a:p>
            <a:r>
              <a:rPr lang="fr-FR" b="1" dirty="0">
                <a:solidFill>
                  <a:schemeClr val="tx1">
                    <a:lumMod val="65000"/>
                    <a:lumOff val="35000"/>
                  </a:schemeClr>
                </a:solidFill>
                <a:latin typeface="Roboto Condensed" panose="02000000000000000000" pitchFamily="2" charset="0"/>
                <a:ea typeface="Roboto Condensed" panose="02000000000000000000" pitchFamily="2" charset="0"/>
              </a:rPr>
              <a:t>Identifiez les zones de parking autorisées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et orientez les participants en fonction des zones naturelles sensibles aux alentours afin de préserver la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biodiversité.</a:t>
            </a:r>
            <a:endParaRPr lang="fr-FR" dirty="0">
              <a:solidFill>
                <a:schemeClr val="tx1">
                  <a:lumMod val="65000"/>
                  <a:lumOff val="35000"/>
                </a:schemeClr>
              </a:solidFill>
              <a:latin typeface="Roboto Condensed light" panose="02000000000000000000" pitchFamily="2" charset="0"/>
              <a:ea typeface="Roboto Condensed" panose="02000000000000000000" pitchFamily="2" charset="0"/>
            </a:endParaRPr>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F29521"/>
                </a:solidFill>
                <a:latin typeface="Roboto Slab" pitchFamily="2" charset="0"/>
                <a:ea typeface="Roboto Slab" pitchFamily="2" charset="0"/>
              </a:rPr>
              <a:t>Sites naturels / Biodiversité</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Tree>
    <p:extLst>
      <p:ext uri="{BB962C8B-B14F-4D97-AF65-F5344CB8AC3E}">
        <p14:creationId xmlns:p14="http://schemas.microsoft.com/office/powerpoint/2010/main" val="3292602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887" y="726556"/>
            <a:ext cx="8314441" cy="6268501"/>
          </a:xfrm>
          <a:prstGeom prst="rect">
            <a:avLst/>
          </a:prstGeom>
        </p:spPr>
      </p:pic>
      <p:sp>
        <p:nvSpPr>
          <p:cNvPr id="6" name="ZoneTexte 5"/>
          <p:cNvSpPr txBox="1"/>
          <p:nvPr/>
        </p:nvSpPr>
        <p:spPr>
          <a:xfrm>
            <a:off x="273050" y="1190764"/>
            <a:ext cx="9359899" cy="369332"/>
          </a:xfrm>
          <a:prstGeom prst="rect">
            <a:avLst/>
          </a:prstGeom>
          <a:noFill/>
        </p:spPr>
        <p:txBody>
          <a:bodyPr wrap="square" rtlCol="0">
            <a:spAutoFit/>
          </a:bodyPr>
          <a:lstStyle/>
          <a:p>
            <a:pPr lvl="0"/>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En découvrant et en m’appropriant </a:t>
            </a:r>
            <a:r>
              <a:rPr lang="fr-FR" dirty="0" smtClean="0">
                <a:solidFill>
                  <a:schemeClr val="tx1">
                    <a:lumMod val="65000"/>
                    <a:lumOff val="35000"/>
                  </a:schemeClr>
                </a:solidFill>
                <a:latin typeface="Roboto Condensed" panose="02000000000000000000" pitchFamily="2" charset="0"/>
                <a:ea typeface="Roboto Condensed" panose="02000000000000000000" pitchFamily="2" charset="0"/>
              </a:rPr>
              <a:t>les enjeux d’un événement écoresponsable </a:t>
            </a:r>
          </a:p>
        </p:txBody>
      </p:sp>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Comment m’impliquer au sein de l’équipe d’organisation ?</a:t>
            </a:r>
            <a:endParaRPr lang="fr-FR" sz="2000" b="1" dirty="0">
              <a:solidFill>
                <a:srgbClr val="4EBC7F"/>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dirty="0"/>
          </a:p>
        </p:txBody>
      </p:sp>
    </p:spTree>
    <p:extLst>
      <p:ext uri="{BB962C8B-B14F-4D97-AF65-F5344CB8AC3E}">
        <p14:creationId xmlns:p14="http://schemas.microsoft.com/office/powerpoint/2010/main" val="3793579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765" y="726556"/>
            <a:ext cx="6051177" cy="6051177"/>
          </a:xfrm>
          <a:prstGeom prst="rect">
            <a:avLst/>
          </a:prstGeom>
        </p:spPr>
      </p:pic>
      <p:sp>
        <p:nvSpPr>
          <p:cNvPr id="6" name="ZoneTexte 5"/>
          <p:cNvSpPr txBox="1"/>
          <p:nvPr/>
        </p:nvSpPr>
        <p:spPr>
          <a:xfrm>
            <a:off x="273050" y="1190764"/>
            <a:ext cx="9359899" cy="1256806"/>
          </a:xfrm>
          <a:prstGeom prst="rect">
            <a:avLst/>
          </a:prstGeom>
          <a:noFill/>
        </p:spPr>
        <p:txBody>
          <a:bodyPr wrap="square" rtlCol="0">
            <a:spAutoFit/>
          </a:bodyPr>
          <a:lstStyle/>
          <a:p>
            <a:pPr lvl="0"/>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Invitez chacun à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conserver ses déchets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afin de préserver le milieu !</a:t>
            </a:r>
          </a:p>
          <a:p>
            <a:endParaRPr lang="fr-FR" dirty="0" smtClean="0">
              <a:solidFill>
                <a:schemeClr val="tx1">
                  <a:lumMod val="65000"/>
                  <a:lumOff val="35000"/>
                </a:schemeClr>
              </a:solidFill>
              <a:latin typeface="Roboto Condensed" panose="02000000000000000000" pitchFamily="2" charset="0"/>
              <a:ea typeface="Roboto Condensed" panose="02000000000000000000" pitchFamily="2" charset="0"/>
            </a:endParaRPr>
          </a:p>
          <a:p>
            <a:endParaRPr lang="fr-FR" dirty="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sz="2167" b="1" dirty="0"/>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F29521"/>
                </a:solidFill>
                <a:latin typeface="Roboto Slab" pitchFamily="2" charset="0"/>
                <a:ea typeface="Roboto Slab" pitchFamily="2" charset="0"/>
              </a:rPr>
              <a:t>Sites naturels / Biodiversité</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Tree>
    <p:extLst>
      <p:ext uri="{BB962C8B-B14F-4D97-AF65-F5344CB8AC3E}">
        <p14:creationId xmlns:p14="http://schemas.microsoft.com/office/powerpoint/2010/main" val="32926026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78" y="-197224"/>
            <a:ext cx="7357042" cy="7357042"/>
          </a:xfrm>
          <a:prstGeom prst="rect">
            <a:avLst/>
          </a:prstGeom>
        </p:spPr>
      </p:pic>
      <p:sp>
        <p:nvSpPr>
          <p:cNvPr id="6" name="ZoneTexte 5"/>
          <p:cNvSpPr txBox="1"/>
          <p:nvPr/>
        </p:nvSpPr>
        <p:spPr>
          <a:xfrm>
            <a:off x="273050" y="1190764"/>
            <a:ext cx="9359899" cy="646331"/>
          </a:xfrm>
          <a:prstGeom prst="rect">
            <a:avLst/>
          </a:prstGeom>
          <a:noFill/>
        </p:spPr>
        <p:txBody>
          <a:bodyPr wrap="square" rtlCol="0">
            <a:spAutoFit/>
          </a:bodyPr>
          <a:lstStyle/>
          <a:p>
            <a:pPr lvl="0"/>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Faites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respecter le balisage </a:t>
            </a:r>
            <a:r>
              <a:rPr lang="fr-FR" dirty="0">
                <a:solidFill>
                  <a:schemeClr val="tx1">
                    <a:lumMod val="65000"/>
                    <a:lumOff val="35000"/>
                  </a:schemeClr>
                </a:solidFill>
                <a:latin typeface="Roboto Condensed" panose="02000000000000000000" pitchFamily="2" charset="0"/>
                <a:ea typeface="Roboto Condensed" panose="02000000000000000000" pitchFamily="2" charset="0"/>
              </a:rPr>
              <a:t>et les zones interdites à la fréquentation afin de respecter le patrimoine naturel et sa </a:t>
            </a:r>
            <a:r>
              <a:rPr lang="fr-FR" dirty="0" smtClean="0">
                <a:solidFill>
                  <a:schemeClr val="tx1">
                    <a:lumMod val="65000"/>
                    <a:lumOff val="35000"/>
                  </a:schemeClr>
                </a:solidFill>
                <a:latin typeface="Roboto Condensed" panose="02000000000000000000" pitchFamily="2" charset="0"/>
                <a:ea typeface="Roboto Condensed" panose="02000000000000000000" pitchFamily="2" charset="0"/>
              </a:rPr>
              <a:t>fragilité.</a:t>
            </a:r>
            <a:endParaRPr lang="fr-FR" sz="2167" b="1" dirty="0"/>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F29521"/>
                </a:solidFill>
                <a:latin typeface="Roboto Slab" pitchFamily="2" charset="0"/>
                <a:ea typeface="Roboto Slab" pitchFamily="2" charset="0"/>
              </a:rPr>
              <a:t>Sites naturels / Biodiversité</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Tree>
    <p:extLst>
      <p:ext uri="{BB962C8B-B14F-4D97-AF65-F5344CB8AC3E}">
        <p14:creationId xmlns:p14="http://schemas.microsoft.com/office/powerpoint/2010/main" val="3292602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rot="21368897">
            <a:off x="5444363" y="3856495"/>
            <a:ext cx="2380473" cy="1415772"/>
          </a:xfrm>
          <a:prstGeom prst="rect">
            <a:avLst/>
          </a:prstGeom>
          <a:solidFill>
            <a:srgbClr val="4BC481"/>
          </a:solidFill>
        </p:spPr>
        <p:txBody>
          <a:bodyPr wrap="square" lIns="216000" rIns="90000" rtlCol="0">
            <a:spAutoFit/>
          </a:bodyPr>
          <a:lstStyle/>
          <a:p>
            <a:pPr algn="ctr"/>
            <a:r>
              <a:rPr lang="fr-FR" sz="1400" b="1" dirty="0" smtClean="0">
                <a:solidFill>
                  <a:schemeClr val="bg1"/>
                </a:solidFill>
                <a:latin typeface="Roboto Slab" pitchFamily="2" charset="0"/>
                <a:ea typeface="Roboto Slab" pitchFamily="2" charset="0"/>
              </a:rPr>
              <a:t>À savoir</a:t>
            </a:r>
          </a:p>
          <a:p>
            <a:pPr algn="ctr"/>
            <a:r>
              <a:rPr lang="fr-FR" sz="1200" dirty="0">
                <a:solidFill>
                  <a:schemeClr val="bg1"/>
                </a:solidFill>
                <a:latin typeface="Roboto Slab" pitchFamily="2" charset="0"/>
                <a:ea typeface="Roboto Slab" pitchFamily="2" charset="0"/>
              </a:rPr>
              <a:t>Chaque Français consomme l'équivalent de 352 mètres carrés de forêt par an pour ses besoins quotidiens en alimentation, carburant, mode ou </a:t>
            </a:r>
            <a:r>
              <a:rPr lang="fr-FR" sz="1200" dirty="0" smtClean="0">
                <a:solidFill>
                  <a:schemeClr val="bg1"/>
                </a:solidFill>
                <a:latin typeface="Roboto Slab" pitchFamily="2" charset="0"/>
                <a:ea typeface="Roboto Slab" pitchFamily="2" charset="0"/>
              </a:rPr>
              <a:t>cosmétique,</a:t>
            </a:r>
            <a:endParaRPr lang="fr-FR" sz="1200" dirty="0">
              <a:solidFill>
                <a:schemeClr val="bg1"/>
              </a:solidFill>
              <a:latin typeface="Roboto Slab" pitchFamily="2" charset="0"/>
              <a:ea typeface="Roboto Slab" pitchFamily="2"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625" y="1048510"/>
            <a:ext cx="6123259" cy="6123259"/>
          </a:xfrm>
          <a:prstGeom prst="rect">
            <a:avLst/>
          </a:prstGeom>
        </p:spPr>
      </p:pic>
      <p:sp>
        <p:nvSpPr>
          <p:cNvPr id="6" name="ZoneTexte 5"/>
          <p:cNvSpPr txBox="1"/>
          <p:nvPr/>
        </p:nvSpPr>
        <p:spPr>
          <a:xfrm>
            <a:off x="273050" y="1190764"/>
            <a:ext cx="9359899" cy="369332"/>
          </a:xfrm>
          <a:prstGeom prst="rect">
            <a:avLst/>
          </a:prstGeom>
          <a:noFill/>
        </p:spPr>
        <p:txBody>
          <a:bodyPr wrap="square" rtlCol="0">
            <a:spAutoFit/>
          </a:bodyPr>
          <a:lstStyle/>
          <a:p>
            <a:pPr lvl="0"/>
            <a:r>
              <a:rPr lang="fr-FR" dirty="0">
                <a:solidFill>
                  <a:schemeClr val="tx1">
                    <a:lumMod val="65000"/>
                    <a:lumOff val="35000"/>
                  </a:schemeClr>
                </a:solidFill>
                <a:latin typeface="Roboto Condensed" panose="02000000000000000000" pitchFamily="2" charset="0"/>
                <a:ea typeface="Roboto Condensed" panose="02000000000000000000" pitchFamily="2" charset="0"/>
              </a:rPr>
              <a:t>Ne distribuez les consommables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que si nécessaire </a:t>
            </a:r>
            <a:r>
              <a:rPr lang="fr-FR" dirty="0">
                <a:solidFill>
                  <a:schemeClr val="tx1">
                    <a:lumMod val="65000"/>
                    <a:lumOff val="35000"/>
                  </a:schemeClr>
                </a:solidFill>
                <a:latin typeface="Roboto Condensed" panose="02000000000000000000" pitchFamily="2" charset="0"/>
                <a:ea typeface="Roboto Condensed" panose="02000000000000000000" pitchFamily="2" charset="0"/>
              </a:rPr>
              <a:t>(ex : serviettes</a:t>
            </a:r>
            <a:r>
              <a:rPr lang="fr-FR" dirty="0" smtClean="0">
                <a:solidFill>
                  <a:schemeClr val="tx1">
                    <a:lumMod val="65000"/>
                    <a:lumOff val="35000"/>
                  </a:schemeClr>
                </a:solidFill>
                <a:latin typeface="Roboto Condensed" panose="02000000000000000000" pitchFamily="2" charset="0"/>
                <a:ea typeface="Roboto Condensed" panose="02000000000000000000" pitchFamily="2" charset="0"/>
              </a:rPr>
              <a:t>).</a:t>
            </a:r>
            <a:endParaRPr lang="fr-FR" sz="2167" b="1" dirty="0"/>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F29521"/>
                </a:solidFill>
                <a:latin typeface="Roboto Slab" pitchFamily="2" charset="0"/>
                <a:ea typeface="Roboto Slab" pitchFamily="2" charset="0"/>
              </a:rPr>
              <a:t>Les Ressources naturelles </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
        <p:nvSpPr>
          <p:cNvPr id="9" name="ZoneTexte 8"/>
          <p:cNvSpPr txBox="1"/>
          <p:nvPr/>
        </p:nvSpPr>
        <p:spPr>
          <a:xfrm>
            <a:off x="273050" y="5859930"/>
            <a:ext cx="9359899" cy="246221"/>
          </a:xfrm>
          <a:prstGeom prst="rect">
            <a:avLst/>
          </a:prstGeom>
          <a:noFill/>
        </p:spPr>
        <p:txBody>
          <a:bodyPr wrap="square" rtlCol="0">
            <a:spAutoFit/>
          </a:bodyPr>
          <a:lstStyle/>
          <a:p>
            <a:r>
              <a:rPr lang="fr-FR" sz="1000" dirty="0" smtClean="0">
                <a:solidFill>
                  <a:schemeClr val="tx1">
                    <a:lumMod val="65000"/>
                    <a:lumOff val="35000"/>
                  </a:schemeClr>
                </a:solidFill>
                <a:latin typeface="Roboto Condensed" panose="02000000000000000000" pitchFamily="2" charset="0"/>
                <a:ea typeface="Roboto Condensed" panose="02000000000000000000" pitchFamily="2" charset="0"/>
              </a:rPr>
              <a:t>Source </a:t>
            </a:r>
            <a:r>
              <a:rPr lang="fr-FR" sz="1000" dirty="0">
                <a:solidFill>
                  <a:schemeClr val="tx1">
                    <a:lumMod val="65000"/>
                    <a:lumOff val="35000"/>
                  </a:schemeClr>
                </a:solidFill>
                <a:latin typeface="Roboto Condensed" panose="02000000000000000000" pitchFamily="2" charset="0"/>
                <a:ea typeface="Roboto Condensed" panose="02000000000000000000" pitchFamily="2" charset="0"/>
              </a:rPr>
              <a:t>: </a:t>
            </a:r>
            <a:r>
              <a:rPr lang="fr-FR" sz="1000" dirty="0">
                <a:solidFill>
                  <a:schemeClr val="tx1">
                    <a:lumMod val="65000"/>
                    <a:lumOff val="35000"/>
                  </a:schemeClr>
                </a:solidFill>
                <a:latin typeface="Roboto Condensed" panose="02000000000000000000" pitchFamily="2" charset="0"/>
                <a:ea typeface="Roboto Condensed" panose="02000000000000000000" pitchFamily="2" charset="0"/>
                <a:hlinkClick r:id="rId4"/>
              </a:rPr>
              <a:t>L'association Envol Vert </a:t>
            </a:r>
            <a:endParaRPr lang="fr-FR" sz="2167" b="1" dirty="0"/>
          </a:p>
        </p:txBody>
      </p:sp>
    </p:spTree>
    <p:extLst>
      <p:ext uri="{BB962C8B-B14F-4D97-AF65-F5344CB8AC3E}">
        <p14:creationId xmlns:p14="http://schemas.microsoft.com/office/powerpoint/2010/main" val="20294387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0" y="1190764"/>
            <a:ext cx="9359899" cy="369332"/>
          </a:xfrm>
          <a:prstGeom prst="rect">
            <a:avLst/>
          </a:prstGeom>
          <a:noFill/>
        </p:spPr>
        <p:txBody>
          <a:bodyPr wrap="square" rtlCol="0">
            <a:spAutoFit/>
          </a:bodyPr>
          <a:lstStyle/>
          <a:p>
            <a:pPr lvl="0"/>
            <a:r>
              <a:rPr lang="fr-FR" dirty="0">
                <a:solidFill>
                  <a:schemeClr val="tx1">
                    <a:lumMod val="65000"/>
                    <a:lumOff val="35000"/>
                  </a:schemeClr>
                </a:solidFill>
                <a:latin typeface="Roboto Condensed" panose="02000000000000000000" pitchFamily="2" charset="0"/>
                <a:ea typeface="Roboto Condensed" panose="02000000000000000000" pitchFamily="2" charset="0"/>
              </a:rPr>
              <a:t>Veillez aux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économies </a:t>
            </a:r>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d’énergie.</a:t>
            </a:r>
            <a:endParaRPr lang="fr-FR" sz="2167" b="1" dirty="0"/>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a:solidFill>
                  <a:srgbClr val="F29521"/>
                </a:solidFill>
                <a:latin typeface="Roboto Slab" pitchFamily="2" charset="0"/>
                <a:ea typeface="Roboto Slab" pitchFamily="2" charset="0"/>
              </a:rPr>
              <a:t>Les Ressources naturelles </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530" y="582708"/>
            <a:ext cx="6499411" cy="6499411"/>
          </a:xfrm>
          <a:prstGeom prst="rect">
            <a:avLst/>
          </a:prstGeom>
        </p:spPr>
      </p:pic>
    </p:spTree>
    <p:extLst>
      <p:ext uri="{BB962C8B-B14F-4D97-AF65-F5344CB8AC3E}">
        <p14:creationId xmlns:p14="http://schemas.microsoft.com/office/powerpoint/2010/main" val="3580225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
        <p:nvSpPr>
          <p:cNvPr id="8" name="ZoneTexte 7"/>
          <p:cNvSpPr txBox="1"/>
          <p:nvPr/>
        </p:nvSpPr>
        <p:spPr>
          <a:xfrm>
            <a:off x="273050" y="1190764"/>
            <a:ext cx="9359899" cy="646331"/>
          </a:xfrm>
          <a:prstGeom prst="rect">
            <a:avLst/>
          </a:prstGeom>
          <a:noFill/>
        </p:spPr>
        <p:txBody>
          <a:bodyPr wrap="square" rtlCol="0">
            <a:spAutoFit/>
          </a:bodyPr>
          <a:lstStyle/>
          <a:p>
            <a:pPr lvl="0"/>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Prenez connaissance en amont des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conditions d’accessibilité disponibles sur site</a:t>
            </a:r>
            <a:r>
              <a:rPr lang="fr-FR" dirty="0">
                <a:solidFill>
                  <a:schemeClr val="tx1">
                    <a:lumMod val="65000"/>
                    <a:lumOff val="35000"/>
                  </a:schemeClr>
                </a:solidFill>
                <a:latin typeface="Roboto Condensed" panose="02000000000000000000" pitchFamily="2" charset="0"/>
                <a:ea typeface="Roboto Condensed" panose="02000000000000000000" pitchFamily="2" charset="0"/>
              </a:rPr>
              <a:t>, </a:t>
            </a:r>
            <a:endParaRPr lang="fr-FR" dirty="0" smtClean="0">
              <a:solidFill>
                <a:schemeClr val="tx1">
                  <a:lumMod val="65000"/>
                  <a:lumOff val="35000"/>
                </a:schemeClr>
              </a:solidFill>
              <a:latin typeface="Roboto Condensed" panose="02000000000000000000" pitchFamily="2" charset="0"/>
              <a:ea typeface="Roboto Condensed" panose="02000000000000000000" pitchFamily="2" charset="0"/>
            </a:endParaRPr>
          </a:p>
          <a:p>
            <a:pPr lvl="0"/>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pour mieux les relayer.</a:t>
            </a:r>
          </a:p>
        </p:txBody>
      </p:sp>
      <p:sp>
        <p:nvSpPr>
          <p:cNvPr id="9" name="ZoneTexte 8"/>
          <p:cNvSpPr txBox="1"/>
          <p:nvPr/>
        </p:nvSpPr>
        <p:spPr>
          <a:xfrm>
            <a:off x="238015" y="326446"/>
            <a:ext cx="9968666" cy="400110"/>
          </a:xfrm>
          <a:prstGeom prst="rect">
            <a:avLst/>
          </a:prstGeom>
          <a:noFill/>
        </p:spPr>
        <p:txBody>
          <a:bodyPr wrap="square" rtlCol="0">
            <a:spAutoFit/>
          </a:bodyPr>
          <a:lstStyle/>
          <a:p>
            <a:r>
              <a:rPr lang="fr-FR" sz="2000" b="1" dirty="0" smtClean="0">
                <a:solidFill>
                  <a:srgbClr val="F29521"/>
                </a:solidFill>
                <a:latin typeface="Roboto Slab" pitchFamily="2" charset="0"/>
                <a:ea typeface="Roboto Slab" pitchFamily="2" charset="0"/>
              </a:rPr>
              <a:t>Le Handicap</a:t>
            </a:r>
            <a:endParaRPr lang="fr-FR" sz="2000" b="1" dirty="0">
              <a:solidFill>
                <a:srgbClr val="F29521"/>
              </a:solidFill>
              <a:latin typeface="Roboto Slab" pitchFamily="2" charset="0"/>
              <a:ea typeface="Roboto Slab" pitchFamily="2" charset="0"/>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726556"/>
            <a:ext cx="6024282" cy="6024282"/>
          </a:xfrm>
          <a:prstGeom prst="rect">
            <a:avLst/>
          </a:prstGeom>
        </p:spPr>
      </p:pic>
    </p:spTree>
    <p:extLst>
      <p:ext uri="{BB962C8B-B14F-4D97-AF65-F5344CB8AC3E}">
        <p14:creationId xmlns:p14="http://schemas.microsoft.com/office/powerpoint/2010/main" val="2773531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082" y="233084"/>
            <a:ext cx="6624916" cy="6624916"/>
          </a:xfrm>
          <a:prstGeom prst="rect">
            <a:avLst/>
          </a:prstGeom>
        </p:spPr>
      </p:pic>
      <p:sp>
        <p:nvSpPr>
          <p:cNvPr id="6" name="ZoneTexte 5"/>
          <p:cNvSpPr txBox="1"/>
          <p:nvPr/>
        </p:nvSpPr>
        <p:spPr>
          <a:xfrm>
            <a:off x="273050" y="1190764"/>
            <a:ext cx="9359899" cy="369332"/>
          </a:xfrm>
          <a:prstGeom prst="rect">
            <a:avLst/>
          </a:prstGeom>
          <a:noFill/>
        </p:spPr>
        <p:txBody>
          <a:bodyPr wrap="square" rtlCol="0">
            <a:spAutoFit/>
          </a:bodyPr>
          <a:lstStyle/>
          <a:p>
            <a:pPr lvl="0"/>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Veillez au confort et au respect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des personnes en situation de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handicap.</a:t>
            </a:r>
            <a:endParaRPr lang="fr-FR" dirty="0">
              <a:solidFill>
                <a:schemeClr val="tx1">
                  <a:lumMod val="65000"/>
                  <a:lumOff val="35000"/>
                </a:schemeClr>
              </a:solidFill>
              <a:latin typeface="Roboto Condensed light" panose="02000000000000000000" pitchFamily="2" charset="0"/>
              <a:ea typeface="Roboto Condensed" panose="02000000000000000000" pitchFamily="2" charset="0"/>
            </a:endParaRPr>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smtClean="0">
                <a:solidFill>
                  <a:srgbClr val="F29521"/>
                </a:solidFill>
                <a:latin typeface="Roboto Slab" pitchFamily="2" charset="0"/>
                <a:ea typeface="Roboto Slab" pitchFamily="2" charset="0"/>
              </a:rPr>
              <a:t>Le Handicap</a:t>
            </a:r>
            <a:endParaRPr lang="fr-FR" sz="2000" b="1" dirty="0">
              <a:solidFill>
                <a:srgbClr val="F29521"/>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spTree>
    <p:extLst>
      <p:ext uri="{BB962C8B-B14F-4D97-AF65-F5344CB8AC3E}">
        <p14:creationId xmlns:p14="http://schemas.microsoft.com/office/powerpoint/2010/main" val="37761702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965" y="869577"/>
            <a:ext cx="6203576" cy="6203576"/>
          </a:xfrm>
          <a:prstGeom prst="rect">
            <a:avLst/>
          </a:prstGeom>
        </p:spPr>
      </p:pic>
      <p:sp>
        <p:nvSpPr>
          <p:cNvPr id="6" name="ZoneTexte 5"/>
          <p:cNvSpPr txBox="1"/>
          <p:nvPr/>
        </p:nvSpPr>
        <p:spPr>
          <a:xfrm>
            <a:off x="273050" y="1190764"/>
            <a:ext cx="9359899" cy="1533804"/>
          </a:xfrm>
          <a:prstGeom prst="rect">
            <a:avLst/>
          </a:prstGeom>
          <a:noFill/>
        </p:spPr>
        <p:txBody>
          <a:bodyPr wrap="square" rtlCol="0">
            <a:spAutoFit/>
          </a:bodyPr>
          <a:lstStyle/>
          <a:p>
            <a:pPr lvl="0"/>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Communiquez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à propos des accès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dédiés auprès des personnes concernées, informez et accompagnez ces personnes selon leurs </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besoins. </a:t>
            </a:r>
            <a:endParaRPr lang="fr-FR" dirty="0">
              <a:solidFill>
                <a:schemeClr val="tx1">
                  <a:lumMod val="65000"/>
                  <a:lumOff val="35000"/>
                </a:schemeClr>
              </a:solidFill>
              <a:latin typeface="Roboto Condensed light" panose="02000000000000000000" pitchFamily="2" charset="0"/>
              <a:ea typeface="Roboto Condensed" panose="02000000000000000000" pitchFamily="2" charset="0"/>
            </a:endParaRPr>
          </a:p>
          <a:p>
            <a:endParaRPr lang="fr-FR" dirty="0">
              <a:solidFill>
                <a:schemeClr val="tx1">
                  <a:lumMod val="65000"/>
                  <a:lumOff val="35000"/>
                </a:schemeClr>
              </a:solidFill>
              <a:latin typeface="Roboto Condensed" panose="02000000000000000000" pitchFamily="2" charset="0"/>
              <a:ea typeface="Roboto Condensed" panose="02000000000000000000" pitchFamily="2" charset="0"/>
            </a:endParaRPr>
          </a:p>
          <a:p>
            <a:endParaRPr lang="fr-FR" dirty="0" smtClean="0">
              <a:solidFill>
                <a:schemeClr val="tx1">
                  <a:lumMod val="65000"/>
                  <a:lumOff val="35000"/>
                </a:schemeClr>
              </a:solidFill>
              <a:latin typeface="Roboto Condensed" panose="02000000000000000000" pitchFamily="2" charset="0"/>
              <a:ea typeface="Roboto Condensed" panose="02000000000000000000" pitchFamily="2" charset="0"/>
            </a:endParaRPr>
          </a:p>
          <a:p>
            <a:pPr lvl="0"/>
            <a:endParaRPr lang="fr-FR" sz="2167" b="1" dirty="0"/>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smtClean="0">
                <a:solidFill>
                  <a:srgbClr val="F29521"/>
                </a:solidFill>
                <a:latin typeface="Roboto Slab" pitchFamily="2" charset="0"/>
                <a:ea typeface="Roboto Slab" pitchFamily="2" charset="0"/>
              </a:rPr>
              <a:t>Le Handicap</a:t>
            </a:r>
            <a:endParaRPr lang="fr-FR" sz="2000" b="1" dirty="0">
              <a:solidFill>
                <a:srgbClr val="F29521"/>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213" y="3330324"/>
            <a:ext cx="795618" cy="79561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7864" y="3330324"/>
            <a:ext cx="795618" cy="795618"/>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3213" y="2446947"/>
            <a:ext cx="795618" cy="795618"/>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7864" y="2446947"/>
            <a:ext cx="795618" cy="795618"/>
          </a:xfrm>
          <a:prstGeom prst="rect">
            <a:avLst/>
          </a:prstGeom>
        </p:spPr>
      </p:pic>
    </p:spTree>
    <p:extLst>
      <p:ext uri="{BB962C8B-B14F-4D97-AF65-F5344CB8AC3E}">
        <p14:creationId xmlns:p14="http://schemas.microsoft.com/office/powerpoint/2010/main" val="1468865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0" y="1190764"/>
            <a:ext cx="9359899" cy="369332"/>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Relayez</a:t>
            </a:r>
            <a:r>
              <a:rPr lang="fr-FR" dirty="0" smtClean="0">
                <a:solidFill>
                  <a:schemeClr val="tx1">
                    <a:lumMod val="65000"/>
                    <a:lumOff val="35000"/>
                  </a:schemeClr>
                </a:solidFill>
                <a:latin typeface="Roboto Condensed" panose="02000000000000000000" pitchFamily="2" charset="0"/>
                <a:ea typeface="Roboto Condensed" panose="02000000000000000000" pitchFamily="2" charset="0"/>
              </a:rPr>
              <a:t>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la cause solidaire de </a:t>
            </a:r>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l’événement</a:t>
            </a:r>
            <a:r>
              <a:rPr lang="fr-FR" dirty="0">
                <a:solidFill>
                  <a:schemeClr val="tx1">
                    <a:lumMod val="65000"/>
                    <a:lumOff val="35000"/>
                  </a:schemeClr>
                </a:solidFill>
                <a:latin typeface="Roboto Condensed" panose="02000000000000000000" pitchFamily="2" charset="0"/>
                <a:ea typeface="Roboto Condensed" panose="02000000000000000000" pitchFamily="2" charset="0"/>
              </a:rPr>
              <a:t>.</a:t>
            </a:r>
          </a:p>
        </p:txBody>
      </p:sp>
      <p:sp>
        <p:nvSpPr>
          <p:cNvPr id="4" name="ZoneTexte 3"/>
          <p:cNvSpPr txBox="1"/>
          <p:nvPr/>
        </p:nvSpPr>
        <p:spPr>
          <a:xfrm>
            <a:off x="238015" y="326446"/>
            <a:ext cx="9968666" cy="400110"/>
          </a:xfrm>
          <a:prstGeom prst="rect">
            <a:avLst/>
          </a:prstGeom>
          <a:noFill/>
        </p:spPr>
        <p:txBody>
          <a:bodyPr wrap="square" rtlCol="0">
            <a:spAutoFit/>
          </a:bodyPr>
          <a:lstStyle/>
          <a:p>
            <a:r>
              <a:rPr lang="fr-FR" sz="2000" b="1" dirty="0" smtClean="0">
                <a:solidFill>
                  <a:srgbClr val="F29521"/>
                </a:solidFill>
                <a:latin typeface="Roboto Slab" pitchFamily="2" charset="0"/>
                <a:ea typeface="Roboto Slab" pitchFamily="2" charset="0"/>
              </a:rPr>
              <a:t>La Cause </a:t>
            </a:r>
            <a:r>
              <a:rPr lang="fr-FR" sz="2000" b="1" dirty="0">
                <a:solidFill>
                  <a:srgbClr val="F29521"/>
                </a:solidFill>
                <a:latin typeface="Roboto Slab" pitchFamily="2" charset="0"/>
                <a:ea typeface="Roboto Slab" pitchFamily="2" charset="0"/>
              </a:rPr>
              <a:t>s</a:t>
            </a:r>
            <a:r>
              <a:rPr lang="fr-FR" sz="2000" b="1" dirty="0" smtClean="0">
                <a:solidFill>
                  <a:srgbClr val="F29521"/>
                </a:solidFill>
                <a:latin typeface="Roboto Slab" pitchFamily="2" charset="0"/>
                <a:ea typeface="Roboto Slab" pitchFamily="2" charset="0"/>
              </a:rPr>
              <a:t>olidaire</a:t>
            </a:r>
            <a:endParaRPr lang="fr-FR" sz="2000" b="1" dirty="0">
              <a:solidFill>
                <a:srgbClr val="F29521"/>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942" y="1006848"/>
            <a:ext cx="6266330" cy="6266330"/>
          </a:xfrm>
          <a:prstGeom prst="rect">
            <a:avLst/>
          </a:prstGeom>
        </p:spPr>
      </p:pic>
    </p:spTree>
    <p:extLst>
      <p:ext uri="{BB962C8B-B14F-4D97-AF65-F5344CB8AC3E}">
        <p14:creationId xmlns:p14="http://schemas.microsoft.com/office/powerpoint/2010/main" val="6747576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273049" y="1750812"/>
            <a:ext cx="9359901" cy="2694561"/>
          </a:xfrm>
          <a:prstGeom prst="rect">
            <a:avLst/>
          </a:prstGeom>
        </p:spPr>
        <p:txBody>
          <a:bodyPr>
            <a:noAutofit/>
          </a:bodyPr>
          <a:lstStyle/>
          <a:p>
            <a:r>
              <a:rPr lang="fr-FR" sz="2500" dirty="0">
                <a:solidFill>
                  <a:schemeClr val="tx1">
                    <a:lumMod val="65000"/>
                    <a:lumOff val="35000"/>
                  </a:schemeClr>
                </a:solidFill>
                <a:latin typeface="Roboto Slab" pitchFamily="2" charset="0"/>
                <a:ea typeface="Roboto Slab" pitchFamily="2" charset="0"/>
              </a:rPr>
              <a:t> </a:t>
            </a:r>
            <a:r>
              <a:rPr lang="fr-FR" sz="2500" dirty="0" smtClean="0">
                <a:solidFill>
                  <a:schemeClr val="tx1">
                    <a:lumMod val="65000"/>
                    <a:lumOff val="35000"/>
                  </a:schemeClr>
                </a:solidFill>
                <a:latin typeface="Roboto Slab" pitchFamily="2" charset="0"/>
                <a:ea typeface="Roboto Slab" pitchFamily="2" charset="0"/>
              </a:rPr>
              <a:t>«</a:t>
            </a:r>
            <a:r>
              <a:rPr lang="fr-FR" sz="2500" smtClean="0">
                <a:solidFill>
                  <a:schemeClr val="tx1">
                    <a:lumMod val="65000"/>
                    <a:lumOff val="35000"/>
                  </a:schemeClr>
                </a:solidFill>
                <a:latin typeface="Roboto Slab" pitchFamily="2" charset="0"/>
                <a:ea typeface="Roboto Slab" pitchFamily="2" charset="0"/>
              </a:rPr>
              <a:t> À </a:t>
            </a:r>
            <a:r>
              <a:rPr lang="fr-FR" sz="2500" dirty="0" smtClean="0">
                <a:solidFill>
                  <a:schemeClr val="tx1">
                    <a:lumMod val="65000"/>
                    <a:lumOff val="35000"/>
                  </a:schemeClr>
                </a:solidFill>
                <a:latin typeface="Roboto Slab" pitchFamily="2" charset="0"/>
                <a:ea typeface="Roboto Slab" pitchFamily="2" charset="0"/>
              </a:rPr>
              <a:t>votre disposition pour répondre à vos questions » </a:t>
            </a:r>
            <a:r>
              <a:rPr lang="fr-FR" sz="3500" b="1" dirty="0" smtClean="0">
                <a:solidFill>
                  <a:schemeClr val="tx1">
                    <a:lumMod val="65000"/>
                    <a:lumOff val="35000"/>
                  </a:schemeClr>
                </a:solidFill>
                <a:latin typeface="Roboto Slab" pitchFamily="2" charset="0"/>
                <a:ea typeface="Roboto Slab" pitchFamily="2" charset="0"/>
              </a:rPr>
              <a:t/>
            </a:r>
            <a:br>
              <a:rPr lang="fr-FR" sz="3500" b="1" dirty="0" smtClean="0">
                <a:solidFill>
                  <a:schemeClr val="tx1">
                    <a:lumMod val="65000"/>
                    <a:lumOff val="35000"/>
                  </a:schemeClr>
                </a:solidFill>
                <a:latin typeface="Roboto Slab" pitchFamily="2" charset="0"/>
                <a:ea typeface="Roboto Slab" pitchFamily="2" charset="0"/>
              </a:rPr>
            </a:br>
            <a:r>
              <a:rPr lang="fr-FR" sz="3500" b="1" dirty="0" smtClean="0">
                <a:solidFill>
                  <a:schemeClr val="tx1">
                    <a:lumMod val="65000"/>
                    <a:lumOff val="35000"/>
                  </a:schemeClr>
                </a:solidFill>
                <a:latin typeface="Roboto Slab" pitchFamily="2" charset="0"/>
                <a:ea typeface="Roboto Slab" pitchFamily="2" charset="0"/>
              </a:rPr>
              <a:t/>
            </a:r>
            <a:br>
              <a:rPr lang="fr-FR" sz="3500" b="1" dirty="0" smtClean="0">
                <a:solidFill>
                  <a:schemeClr val="tx1">
                    <a:lumMod val="65000"/>
                    <a:lumOff val="35000"/>
                  </a:schemeClr>
                </a:solidFill>
                <a:latin typeface="Roboto Slab" pitchFamily="2" charset="0"/>
                <a:ea typeface="Roboto Slab" pitchFamily="2" charset="0"/>
              </a:rPr>
            </a:br>
            <a:r>
              <a:rPr lang="fr-FR" sz="3500" b="1" dirty="0" smtClean="0">
                <a:solidFill>
                  <a:srgbClr val="F29521"/>
                </a:solidFill>
                <a:latin typeface="Roboto Slab" pitchFamily="2" charset="0"/>
                <a:ea typeface="Roboto Slab" pitchFamily="2" charset="0"/>
              </a:rPr>
              <a:t>Merci de votre attention </a:t>
            </a:r>
            <a:endParaRPr lang="fr-FR" sz="3500" b="1" dirty="0">
              <a:solidFill>
                <a:srgbClr val="F29521"/>
              </a:solidFill>
              <a:latin typeface="Roboto Slab" pitchFamily="2" charset="0"/>
              <a:ea typeface="Roboto Slab" pitchFamily="2" charset="0"/>
            </a:endParaRPr>
          </a:p>
        </p:txBody>
      </p:sp>
    </p:spTree>
    <p:extLst>
      <p:ext uri="{BB962C8B-B14F-4D97-AF65-F5344CB8AC3E}">
        <p14:creationId xmlns:p14="http://schemas.microsoft.com/office/powerpoint/2010/main" val="964789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0" y="1190764"/>
            <a:ext cx="9359899" cy="702821"/>
          </a:xfrm>
          <a:prstGeom prst="rect">
            <a:avLst/>
          </a:prstGeom>
          <a:noFill/>
        </p:spPr>
        <p:txBody>
          <a:bodyPr wrap="square" rtlCol="0">
            <a:spAutoFit/>
          </a:bodyPr>
          <a:lstStyle/>
          <a:p>
            <a:pPr lvl="0"/>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En sensibilisant le public </a:t>
            </a:r>
            <a:r>
              <a:rPr lang="fr-FR" dirty="0" smtClean="0">
                <a:solidFill>
                  <a:schemeClr val="tx1">
                    <a:lumMod val="65000"/>
                    <a:lumOff val="35000"/>
                  </a:schemeClr>
                </a:solidFill>
                <a:latin typeface="Roboto Condensed" panose="02000000000000000000" pitchFamily="2" charset="0"/>
                <a:ea typeface="Roboto Condensed" panose="02000000000000000000" pitchFamily="2" charset="0"/>
              </a:rPr>
              <a:t>à l’intérêt de prendre part à la démarche pour mieux profiter de l’évènement  </a:t>
            </a:r>
          </a:p>
          <a:p>
            <a:endParaRPr lang="fr-FR" sz="2167" dirty="0"/>
          </a:p>
        </p:txBody>
      </p:sp>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Comment m’impliquer au sein de l’équipe d’organisation ?</a:t>
            </a:r>
            <a:endParaRPr lang="fr-FR" sz="2000" b="1" dirty="0">
              <a:solidFill>
                <a:srgbClr val="4EBC7F"/>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81" y="1013013"/>
            <a:ext cx="8297939" cy="6256059"/>
          </a:xfrm>
          <a:prstGeom prst="rect">
            <a:avLst/>
          </a:prstGeom>
        </p:spPr>
      </p:pic>
    </p:spTree>
    <p:extLst>
      <p:ext uri="{BB962C8B-B14F-4D97-AF65-F5344CB8AC3E}">
        <p14:creationId xmlns:p14="http://schemas.microsoft.com/office/powerpoint/2010/main" val="3136955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770093"/>
            <a:ext cx="9906000" cy="968188"/>
          </a:xfrm>
          <a:prstGeom prst="rect">
            <a:avLst/>
          </a:prstGeom>
          <a:solidFill>
            <a:srgbClr val="4EB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idx="4294967295"/>
          </p:nvPr>
        </p:nvSpPr>
        <p:spPr>
          <a:xfrm>
            <a:off x="273049" y="791589"/>
            <a:ext cx="9359901" cy="2694561"/>
          </a:xfrm>
          <a:prstGeom prst="rect">
            <a:avLst/>
          </a:prstGeom>
        </p:spPr>
        <p:txBody>
          <a:bodyPr>
            <a:noAutofit/>
          </a:bodyPr>
          <a:lstStyle/>
          <a:p>
            <a:r>
              <a:rPr lang="fr-FR" sz="3500" b="1" dirty="0" smtClean="0">
                <a:solidFill>
                  <a:schemeClr val="tx1">
                    <a:lumMod val="65000"/>
                    <a:lumOff val="35000"/>
                  </a:schemeClr>
                </a:solidFill>
                <a:latin typeface="Roboto Slab" pitchFamily="2" charset="0"/>
                <a:ea typeface="Roboto Slab" pitchFamily="2" charset="0"/>
              </a:rPr>
              <a:t>Module charte </a:t>
            </a:r>
            <a:br>
              <a:rPr lang="fr-FR" sz="3500" b="1" dirty="0" smtClean="0">
                <a:solidFill>
                  <a:schemeClr val="tx1">
                    <a:lumMod val="65000"/>
                    <a:lumOff val="35000"/>
                  </a:schemeClr>
                </a:solidFill>
                <a:latin typeface="Roboto Slab" pitchFamily="2" charset="0"/>
                <a:ea typeface="Roboto Slab" pitchFamily="2" charset="0"/>
              </a:rPr>
            </a:br>
            <a:r>
              <a:rPr lang="fr-FR" sz="3500" b="1" dirty="0" smtClean="0">
                <a:solidFill>
                  <a:schemeClr val="tx1">
                    <a:lumMod val="65000"/>
                    <a:lumOff val="35000"/>
                  </a:schemeClr>
                </a:solidFill>
                <a:latin typeface="Roboto Slab" pitchFamily="2" charset="0"/>
                <a:ea typeface="Roboto Slab" pitchFamily="2" charset="0"/>
              </a:rPr>
              <a:t>des 15 engagements écoresponsables </a:t>
            </a:r>
            <a:br>
              <a:rPr lang="fr-FR" sz="3500" b="1" dirty="0" smtClean="0">
                <a:solidFill>
                  <a:schemeClr val="tx1">
                    <a:lumMod val="65000"/>
                    <a:lumOff val="35000"/>
                  </a:schemeClr>
                </a:solidFill>
                <a:latin typeface="Roboto Slab" pitchFamily="2" charset="0"/>
                <a:ea typeface="Roboto Slab" pitchFamily="2" charset="0"/>
              </a:rPr>
            </a:br>
            <a:r>
              <a:rPr lang="fr-FR" sz="3500" b="1" dirty="0" smtClean="0">
                <a:solidFill>
                  <a:schemeClr val="tx1">
                    <a:lumMod val="65000"/>
                    <a:lumOff val="35000"/>
                  </a:schemeClr>
                </a:solidFill>
                <a:latin typeface="Roboto Slab" pitchFamily="2" charset="0"/>
                <a:ea typeface="Roboto Slab" pitchFamily="2" charset="0"/>
              </a:rPr>
              <a:t>des organisateurs d’évènements</a:t>
            </a:r>
            <a:br>
              <a:rPr lang="fr-FR" sz="3500" b="1" dirty="0" smtClean="0">
                <a:solidFill>
                  <a:schemeClr val="tx1">
                    <a:lumMod val="65000"/>
                    <a:lumOff val="35000"/>
                  </a:schemeClr>
                </a:solidFill>
                <a:latin typeface="Roboto Slab" pitchFamily="2" charset="0"/>
                <a:ea typeface="Roboto Slab" pitchFamily="2" charset="0"/>
              </a:rPr>
            </a:br>
            <a:r>
              <a:rPr lang="fr-FR" sz="3500" b="1" dirty="0">
                <a:solidFill>
                  <a:schemeClr val="tx1">
                    <a:lumMod val="65000"/>
                    <a:lumOff val="35000"/>
                  </a:schemeClr>
                </a:solidFill>
                <a:latin typeface="Roboto Slab" pitchFamily="2" charset="0"/>
                <a:ea typeface="Roboto Slab" pitchFamily="2" charset="0"/>
              </a:rPr>
              <a:t/>
            </a:r>
            <a:br>
              <a:rPr lang="fr-FR" sz="3500" b="1" dirty="0">
                <a:solidFill>
                  <a:schemeClr val="tx1">
                    <a:lumMod val="65000"/>
                    <a:lumOff val="35000"/>
                  </a:schemeClr>
                </a:solidFill>
                <a:latin typeface="Roboto Slab" pitchFamily="2" charset="0"/>
                <a:ea typeface="Roboto Slab" pitchFamily="2" charset="0"/>
              </a:rPr>
            </a:br>
            <a:r>
              <a:rPr lang="fr-FR" sz="3500" b="1" dirty="0">
                <a:solidFill>
                  <a:schemeClr val="bg1"/>
                </a:solidFill>
                <a:latin typeface="Roboto Slab" pitchFamily="2" charset="0"/>
                <a:ea typeface="Roboto Slab" pitchFamily="2" charset="0"/>
              </a:rPr>
              <a:t>Module #A</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778" y="4124274"/>
            <a:ext cx="1898441" cy="1769002"/>
          </a:xfrm>
          <a:prstGeom prst="rect">
            <a:avLst/>
          </a:prstGeom>
        </p:spPr>
      </p:pic>
    </p:spTree>
    <p:extLst>
      <p:ext uri="{BB962C8B-B14F-4D97-AF65-F5344CB8AC3E}">
        <p14:creationId xmlns:p14="http://schemas.microsoft.com/office/powerpoint/2010/main" val="3735502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0" y="1190764"/>
            <a:ext cx="9359899" cy="646331"/>
          </a:xfrm>
          <a:prstGeom prst="rect">
            <a:avLst/>
          </a:prstGeom>
          <a:noFill/>
        </p:spPr>
        <p:txBody>
          <a:bodyPr wrap="square" rtlCol="0">
            <a:spAutoFit/>
          </a:bodyPr>
          <a:lstStyle/>
          <a:p>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L’</a:t>
            </a:r>
            <a:r>
              <a:rPr lang="fr-FR" dirty="0" err="1">
                <a:solidFill>
                  <a:schemeClr val="tx1">
                    <a:lumMod val="65000"/>
                    <a:lumOff val="35000"/>
                  </a:schemeClr>
                </a:solidFill>
                <a:latin typeface="Roboto Condensed light" panose="02000000000000000000" pitchFamily="2" charset="0"/>
                <a:ea typeface="Roboto Condensed" panose="02000000000000000000" pitchFamily="2" charset="0"/>
              </a:rPr>
              <a:t>écoresponsabilité</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 d’un événement consiste à </a:t>
            </a:r>
            <a:r>
              <a:rPr lang="fr-FR" b="1" dirty="0">
                <a:solidFill>
                  <a:schemeClr val="tx1">
                    <a:lumMod val="65000"/>
                    <a:lumOff val="35000"/>
                  </a:schemeClr>
                </a:solidFill>
                <a:latin typeface="Roboto Condensed" panose="02000000000000000000" pitchFamily="2" charset="0"/>
                <a:ea typeface="Roboto Condensed" panose="02000000000000000000" pitchFamily="2" charset="0"/>
              </a:rPr>
              <a:t>agir sur toutes les phases de l’organisation dès l’amont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pour optimiser les impacts positifs et réduire les impacts négatifs. </a:t>
            </a:r>
          </a:p>
        </p:txBody>
      </p:sp>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a:solidFill>
                  <a:srgbClr val="4EBC7F"/>
                </a:solidFill>
                <a:latin typeface="Roboto Slab" pitchFamily="2" charset="0"/>
                <a:ea typeface="Roboto Slab" pitchFamily="2" charset="0"/>
              </a:rPr>
              <a:t>En quoi consiste l’organisation d’un évènement écoresponsable ?</a:t>
            </a: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927" y="3223876"/>
            <a:ext cx="2546800" cy="2546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28" y="3484942"/>
            <a:ext cx="1965599" cy="1965599"/>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9432" y="3003179"/>
            <a:ext cx="2698377" cy="2698377"/>
          </a:xfrm>
          <a:prstGeom prst="rect">
            <a:avLst/>
          </a:prstGeom>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5625" y="3253893"/>
            <a:ext cx="2486765" cy="2486765"/>
          </a:xfrm>
          <a:prstGeom prst="rect">
            <a:avLst/>
          </a:prstGeom>
        </p:spPr>
      </p:pic>
      <p:pic>
        <p:nvPicPr>
          <p:cNvPr id="20" name="Image 19"/>
          <p:cNvPicPr>
            <a:picLocks noChangeAspect="1"/>
          </p:cNvPicPr>
          <p:nvPr/>
        </p:nvPicPr>
        <p:blipFill>
          <a:blip r:embed="rId7"/>
          <a:stretch>
            <a:fillRect/>
          </a:stretch>
        </p:blipFill>
        <p:spPr>
          <a:xfrm>
            <a:off x="602102" y="2386334"/>
            <a:ext cx="926378" cy="926378"/>
          </a:xfrm>
          <a:prstGeom prst="rect">
            <a:avLst/>
          </a:prstGeom>
        </p:spPr>
      </p:pic>
      <p:pic>
        <p:nvPicPr>
          <p:cNvPr id="21" name="Image 20"/>
          <p:cNvPicPr>
            <a:picLocks noChangeAspect="1"/>
          </p:cNvPicPr>
          <p:nvPr/>
        </p:nvPicPr>
        <p:blipFill>
          <a:blip r:embed="rId8"/>
          <a:stretch>
            <a:fillRect/>
          </a:stretch>
        </p:blipFill>
        <p:spPr>
          <a:xfrm>
            <a:off x="5456536" y="2426714"/>
            <a:ext cx="926378" cy="926378"/>
          </a:xfrm>
          <a:prstGeom prst="rect">
            <a:avLst/>
          </a:prstGeom>
        </p:spPr>
      </p:pic>
      <p:pic>
        <p:nvPicPr>
          <p:cNvPr id="23" name="Image 22"/>
          <p:cNvPicPr>
            <a:picLocks noChangeAspect="1"/>
          </p:cNvPicPr>
          <p:nvPr/>
        </p:nvPicPr>
        <p:blipFill>
          <a:blip r:embed="rId9"/>
          <a:stretch>
            <a:fillRect/>
          </a:stretch>
        </p:blipFill>
        <p:spPr>
          <a:xfrm>
            <a:off x="2925432" y="2426715"/>
            <a:ext cx="926378" cy="926378"/>
          </a:xfrm>
          <a:prstGeom prst="rect">
            <a:avLst/>
          </a:prstGeom>
        </p:spPr>
      </p:pic>
      <p:pic>
        <p:nvPicPr>
          <p:cNvPr id="25" name="Image 24"/>
          <p:cNvPicPr>
            <a:picLocks noChangeAspect="1"/>
          </p:cNvPicPr>
          <p:nvPr/>
        </p:nvPicPr>
        <p:blipFill>
          <a:blip r:embed="rId10"/>
          <a:stretch>
            <a:fillRect/>
          </a:stretch>
        </p:blipFill>
        <p:spPr>
          <a:xfrm>
            <a:off x="8248612" y="2426715"/>
            <a:ext cx="926378" cy="926378"/>
          </a:xfrm>
          <a:prstGeom prst="rect">
            <a:avLst/>
          </a:prstGeom>
        </p:spPr>
      </p:pic>
    </p:spTree>
    <p:extLst>
      <p:ext uri="{BB962C8B-B14F-4D97-AF65-F5344CB8AC3E}">
        <p14:creationId xmlns:p14="http://schemas.microsoft.com/office/powerpoint/2010/main" val="3881783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360" y="1797776"/>
            <a:ext cx="4791281" cy="4791281"/>
          </a:xfrm>
          <a:prstGeom prst="rect">
            <a:avLst/>
          </a:prstGeom>
        </p:spPr>
      </p:pic>
      <p:sp>
        <p:nvSpPr>
          <p:cNvPr id="6" name="ZoneTexte 5"/>
          <p:cNvSpPr txBox="1"/>
          <p:nvPr/>
        </p:nvSpPr>
        <p:spPr>
          <a:xfrm>
            <a:off x="273050" y="1190764"/>
            <a:ext cx="9359899" cy="369332"/>
          </a:xfrm>
          <a:prstGeom prst="rect">
            <a:avLst/>
          </a:prstGeom>
          <a:noFill/>
        </p:spPr>
        <p:txBody>
          <a:bodyPr wrap="square" rtlCol="0">
            <a:spAutoFit/>
          </a:bodyPr>
          <a:lstStyle/>
          <a:p>
            <a:pPr lvl="0"/>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D’après vous, combien de </a:t>
            </a:r>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manifestations sportives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sont organisées chaque année en France ?</a:t>
            </a:r>
          </a:p>
        </p:txBody>
      </p:sp>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Quizz</a:t>
            </a:r>
            <a:endParaRPr lang="fr-FR" sz="2000" b="1" dirty="0">
              <a:solidFill>
                <a:srgbClr val="4EBC7F"/>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dirty="0"/>
          </a:p>
        </p:txBody>
      </p:sp>
      <p:sp>
        <p:nvSpPr>
          <p:cNvPr id="7" name="Rectangle 6"/>
          <p:cNvSpPr/>
          <p:nvPr/>
        </p:nvSpPr>
        <p:spPr>
          <a:xfrm>
            <a:off x="6132486" y="2312003"/>
            <a:ext cx="1587294" cy="523220"/>
          </a:xfrm>
          <a:prstGeom prst="rect">
            <a:avLst/>
          </a:prstGeom>
        </p:spPr>
        <p:txBody>
          <a:bodyPr wrap="none">
            <a:spAutoFit/>
          </a:bodyPr>
          <a:lstStyle/>
          <a:p>
            <a:pPr lvl="0"/>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2 500 </a:t>
            </a:r>
            <a:r>
              <a:rPr lang="fr-FR" sz="2800" b="1" dirty="0">
                <a:solidFill>
                  <a:schemeClr val="tx1">
                    <a:lumMod val="65000"/>
                    <a:lumOff val="35000"/>
                  </a:schemeClr>
                </a:solidFill>
                <a:latin typeface="Roboto Condensed" panose="02000000000000000000" pitchFamily="2" charset="0"/>
                <a:ea typeface="Roboto Condensed" panose="02000000000000000000" pitchFamily="2" charset="0"/>
              </a:rPr>
              <a:t>000</a:t>
            </a:r>
          </a:p>
        </p:txBody>
      </p:sp>
      <p:sp>
        <p:nvSpPr>
          <p:cNvPr id="8" name="Rectangle 7"/>
          <p:cNvSpPr/>
          <p:nvPr/>
        </p:nvSpPr>
        <p:spPr>
          <a:xfrm>
            <a:off x="2311918" y="2302148"/>
            <a:ext cx="1330814" cy="523220"/>
          </a:xfrm>
          <a:prstGeom prst="rect">
            <a:avLst/>
          </a:prstGeom>
        </p:spPr>
        <p:txBody>
          <a:bodyPr wrap="none">
            <a:spAutoFit/>
          </a:bodyPr>
          <a:lstStyle/>
          <a:p>
            <a:pPr lvl="0"/>
            <a:r>
              <a:rPr lang="fr-FR" sz="2800" b="1" dirty="0">
                <a:solidFill>
                  <a:schemeClr val="tx1">
                    <a:lumMod val="65000"/>
                    <a:lumOff val="35000"/>
                  </a:schemeClr>
                </a:solidFill>
                <a:latin typeface="Roboto Condensed" panose="02000000000000000000" pitchFamily="2" charset="0"/>
                <a:ea typeface="Roboto Condensed" panose="02000000000000000000" pitchFamily="2" charset="0"/>
              </a:rPr>
              <a:t>500 000</a:t>
            </a:r>
          </a:p>
        </p:txBody>
      </p:sp>
      <p:sp>
        <p:nvSpPr>
          <p:cNvPr id="9" name="Rectangle 8"/>
          <p:cNvSpPr/>
          <p:nvPr/>
        </p:nvSpPr>
        <p:spPr>
          <a:xfrm>
            <a:off x="4156123" y="2762613"/>
            <a:ext cx="1587294" cy="523220"/>
          </a:xfrm>
          <a:prstGeom prst="rect">
            <a:avLst/>
          </a:prstGeom>
        </p:spPr>
        <p:txBody>
          <a:bodyPr wrap="none">
            <a:spAutoFit/>
          </a:bodyPr>
          <a:lstStyle/>
          <a:p>
            <a:pPr lvl="0"/>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1 000 </a:t>
            </a:r>
            <a:r>
              <a:rPr lang="fr-FR" sz="2800" b="1" dirty="0">
                <a:solidFill>
                  <a:schemeClr val="tx1">
                    <a:lumMod val="65000"/>
                    <a:lumOff val="35000"/>
                  </a:schemeClr>
                </a:solidFill>
                <a:latin typeface="Roboto Condensed" panose="02000000000000000000" pitchFamily="2" charset="0"/>
                <a:ea typeface="Roboto Condensed" panose="02000000000000000000" pitchFamily="2" charset="0"/>
              </a:rPr>
              <a:t>000</a:t>
            </a:r>
          </a:p>
        </p:txBody>
      </p:sp>
    </p:spTree>
    <p:extLst>
      <p:ext uri="{BB962C8B-B14F-4D97-AF65-F5344CB8AC3E}">
        <p14:creationId xmlns:p14="http://schemas.microsoft.com/office/powerpoint/2010/main" val="2051185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3050" y="5844541"/>
            <a:ext cx="9359899" cy="610488"/>
          </a:xfrm>
          <a:prstGeom prst="rect">
            <a:avLst/>
          </a:prstGeom>
          <a:noFill/>
        </p:spPr>
        <p:txBody>
          <a:bodyPr wrap="square" rtlCol="0">
            <a:spAutoFit/>
          </a:bodyPr>
          <a:lstStyle/>
          <a:p>
            <a:r>
              <a:rPr lang="fr-FR" sz="1200" dirty="0" smtClean="0">
                <a:solidFill>
                  <a:schemeClr val="tx1">
                    <a:lumMod val="65000"/>
                    <a:lumOff val="35000"/>
                  </a:schemeClr>
                </a:solidFill>
                <a:latin typeface="Roboto Condensed" panose="02000000000000000000" pitchFamily="2" charset="0"/>
                <a:ea typeface="Roboto Condensed" panose="02000000000000000000" pitchFamily="2" charset="0"/>
              </a:rPr>
              <a:t>Source </a:t>
            </a:r>
            <a:r>
              <a:rPr lang="fr-FR" sz="1200" dirty="0">
                <a:solidFill>
                  <a:schemeClr val="tx1">
                    <a:lumMod val="65000"/>
                    <a:lumOff val="35000"/>
                  </a:schemeClr>
                </a:solidFill>
                <a:latin typeface="Roboto Condensed" panose="02000000000000000000" pitchFamily="2" charset="0"/>
                <a:ea typeface="Roboto Condensed" panose="02000000000000000000" pitchFamily="2" charset="0"/>
              </a:rPr>
              <a:t>: Ministère des Sports</a:t>
            </a:r>
          </a:p>
          <a:p>
            <a:endParaRPr lang="fr-FR" sz="2167" b="1" dirty="0"/>
          </a:p>
        </p:txBody>
      </p:sp>
      <p:sp>
        <p:nvSpPr>
          <p:cNvPr id="4" name="ZoneTexte 3"/>
          <p:cNvSpPr txBox="1"/>
          <p:nvPr/>
        </p:nvSpPr>
        <p:spPr>
          <a:xfrm>
            <a:off x="238015" y="326446"/>
            <a:ext cx="9166313" cy="400110"/>
          </a:xfrm>
          <a:prstGeom prst="rect">
            <a:avLst/>
          </a:prstGeom>
          <a:noFill/>
        </p:spPr>
        <p:txBody>
          <a:bodyPr wrap="square" rtlCol="0">
            <a:spAutoFit/>
          </a:bodyPr>
          <a:lstStyle/>
          <a:p>
            <a:r>
              <a:rPr lang="fr-FR" sz="2000" b="1" dirty="0" smtClean="0">
                <a:solidFill>
                  <a:srgbClr val="4EBC7F"/>
                </a:solidFill>
                <a:latin typeface="Roboto Slab" pitchFamily="2" charset="0"/>
                <a:ea typeface="Roboto Slab" pitchFamily="2" charset="0"/>
              </a:rPr>
              <a:t>Quizz &gt; réponse</a:t>
            </a:r>
            <a:endParaRPr lang="fr-FR" sz="2000" b="1" dirty="0">
              <a:solidFill>
                <a:srgbClr val="4EBC7F"/>
              </a:solidFill>
              <a:latin typeface="Roboto Slab" pitchFamily="2" charset="0"/>
              <a:ea typeface="Roboto Slab" pitchFamily="2" charset="0"/>
            </a:endParaRPr>
          </a:p>
        </p:txBody>
      </p:sp>
      <p:sp>
        <p:nvSpPr>
          <p:cNvPr id="5" name="AutoShape 6" descr="Beer free icon"/>
          <p:cNvSpPr>
            <a:spLocks noChangeAspect="1" noChangeArrowheads="1"/>
          </p:cNvSpPr>
          <p:nvPr/>
        </p:nvSpPr>
        <p:spPr bwMode="auto">
          <a:xfrm>
            <a:off x="168540" y="-442251"/>
            <a:ext cx="330200" cy="330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60" tIns="49530" rIns="99060" bIns="49530" numCol="1" anchor="t" anchorCtr="0" compatLnSpc="1">
            <a:prstTxWarp prst="textNoShape">
              <a:avLst/>
            </a:prstTxWarp>
          </a:bodyPr>
          <a:lstStyle/>
          <a:p>
            <a:endParaRPr lang="fr-FR" sz="1950"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360" y="1358504"/>
            <a:ext cx="4791281" cy="4791281"/>
          </a:xfrm>
          <a:prstGeom prst="rect">
            <a:avLst/>
          </a:prstGeom>
        </p:spPr>
      </p:pic>
      <p:sp>
        <p:nvSpPr>
          <p:cNvPr id="8" name="Rectangle 7"/>
          <p:cNvSpPr/>
          <p:nvPr/>
        </p:nvSpPr>
        <p:spPr>
          <a:xfrm>
            <a:off x="2476499" y="5131422"/>
            <a:ext cx="4953000" cy="584775"/>
          </a:xfrm>
          <a:prstGeom prst="rect">
            <a:avLst/>
          </a:prstGeom>
        </p:spPr>
        <p:txBody>
          <a:bodyPr>
            <a:spAutoFit/>
          </a:bodyPr>
          <a:lstStyle/>
          <a:p>
            <a:pPr algn="ct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de manifestations </a:t>
            </a:r>
            <a:r>
              <a:rPr lang="fr-FR" sz="1600" dirty="0" smtClean="0">
                <a:solidFill>
                  <a:schemeClr val="tx1">
                    <a:lumMod val="65000"/>
                    <a:lumOff val="35000"/>
                  </a:schemeClr>
                </a:solidFill>
                <a:latin typeface="Roboto Condensed light" panose="02000000000000000000" pitchFamily="2" charset="0"/>
                <a:ea typeface="Roboto Condensed" panose="02000000000000000000" pitchFamily="2" charset="0"/>
              </a:rPr>
              <a:t>sportives professionnelles et amatrices </a:t>
            </a:r>
            <a:endParaRPr lang="fr-FR" sz="1600" dirty="0">
              <a:solidFill>
                <a:schemeClr val="tx1">
                  <a:lumMod val="65000"/>
                  <a:lumOff val="35000"/>
                </a:schemeClr>
              </a:solidFill>
              <a:latin typeface="Roboto Condensed light" panose="02000000000000000000" pitchFamily="2" charset="0"/>
              <a:ea typeface="Roboto Condensed" panose="02000000000000000000" pitchFamily="2" charset="0"/>
            </a:endParaRPr>
          </a:p>
          <a:p>
            <a:pPr algn="ctr"/>
            <a:r>
              <a:rPr lang="fr-FR" sz="1600" dirty="0">
                <a:solidFill>
                  <a:schemeClr val="tx1">
                    <a:lumMod val="65000"/>
                    <a:lumOff val="35000"/>
                  </a:schemeClr>
                </a:solidFill>
                <a:latin typeface="Roboto Condensed light" panose="02000000000000000000" pitchFamily="2" charset="0"/>
                <a:ea typeface="Roboto Condensed" panose="02000000000000000000" pitchFamily="2" charset="0"/>
              </a:rPr>
              <a:t>sont organisées chaque année en France !</a:t>
            </a:r>
          </a:p>
        </p:txBody>
      </p:sp>
      <p:sp>
        <p:nvSpPr>
          <p:cNvPr id="9" name="Rectangle 8"/>
          <p:cNvSpPr/>
          <p:nvPr/>
        </p:nvSpPr>
        <p:spPr>
          <a:xfrm>
            <a:off x="3399865" y="2291900"/>
            <a:ext cx="3054723" cy="523220"/>
          </a:xfrm>
          <a:prstGeom prst="rect">
            <a:avLst/>
          </a:prstGeom>
        </p:spPr>
        <p:txBody>
          <a:bodyPr wrap="square">
            <a:spAutoFit/>
          </a:bodyPr>
          <a:lstStyle/>
          <a:p>
            <a:pPr algn="ctr"/>
            <a:r>
              <a:rPr lang="fr-FR" sz="2800" b="1" dirty="0" smtClean="0">
                <a:solidFill>
                  <a:schemeClr val="tx1">
                    <a:lumMod val="65000"/>
                    <a:lumOff val="35000"/>
                  </a:schemeClr>
                </a:solidFill>
                <a:latin typeface="Roboto Condensed" panose="02000000000000000000" pitchFamily="2" charset="0"/>
                <a:ea typeface="Roboto Condensed" panose="02000000000000000000" pitchFamily="2" charset="0"/>
              </a:rPr>
              <a:t>2,5 millions </a:t>
            </a:r>
            <a:endParaRPr lang="fr-FR" sz="2800"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10" name="ZoneTexte 9"/>
          <p:cNvSpPr txBox="1"/>
          <p:nvPr/>
        </p:nvSpPr>
        <p:spPr>
          <a:xfrm>
            <a:off x="273050" y="1190764"/>
            <a:ext cx="9359899" cy="369332"/>
          </a:xfrm>
          <a:prstGeom prst="rect">
            <a:avLst/>
          </a:prstGeom>
          <a:noFill/>
        </p:spPr>
        <p:txBody>
          <a:bodyPr wrap="square" rtlCol="0">
            <a:spAutoFit/>
          </a:bodyPr>
          <a:lstStyle/>
          <a:p>
            <a:pPr lvl="0"/>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D’après</a:t>
            </a:r>
            <a:r>
              <a:rPr lang="fr-FR" dirty="0" smtClean="0">
                <a:solidFill>
                  <a:schemeClr val="tx1">
                    <a:lumMod val="65000"/>
                    <a:lumOff val="35000"/>
                  </a:schemeClr>
                </a:solidFill>
                <a:latin typeface="Roboto Condensed light" panose="02000000000000000000" pitchFamily="2" charset="0"/>
                <a:ea typeface="Roboto Condensed" panose="02000000000000000000" pitchFamily="2" charset="0"/>
              </a:rPr>
              <a:t> vous, combien de </a:t>
            </a:r>
            <a:r>
              <a:rPr lang="fr-FR" b="1" dirty="0" smtClean="0">
                <a:solidFill>
                  <a:schemeClr val="tx1">
                    <a:lumMod val="65000"/>
                    <a:lumOff val="35000"/>
                  </a:schemeClr>
                </a:solidFill>
                <a:latin typeface="Roboto Condensed" panose="02000000000000000000" pitchFamily="2" charset="0"/>
                <a:ea typeface="Roboto Condensed" panose="02000000000000000000" pitchFamily="2" charset="0"/>
              </a:rPr>
              <a:t>manifestations sportives </a:t>
            </a:r>
            <a:r>
              <a:rPr lang="fr-FR" dirty="0">
                <a:solidFill>
                  <a:schemeClr val="tx1">
                    <a:lumMod val="65000"/>
                    <a:lumOff val="35000"/>
                  </a:schemeClr>
                </a:solidFill>
                <a:latin typeface="Roboto Condensed light" panose="02000000000000000000" pitchFamily="2" charset="0"/>
                <a:ea typeface="Roboto Condensed" panose="02000000000000000000" pitchFamily="2" charset="0"/>
              </a:rPr>
              <a:t>sont organisées chaque année en France ?</a:t>
            </a:r>
          </a:p>
        </p:txBody>
      </p:sp>
    </p:spTree>
    <p:extLst>
      <p:ext uri="{BB962C8B-B14F-4D97-AF65-F5344CB8AC3E}">
        <p14:creationId xmlns:p14="http://schemas.microsoft.com/office/powerpoint/2010/main" val="2043635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3766</TotalTime>
  <Words>2119</Words>
  <Application>Microsoft Office PowerPoint</Application>
  <PresentationFormat>Format A4 (210 x 297 mm)</PresentationFormat>
  <Paragraphs>295</Paragraphs>
  <Slides>48</Slides>
  <Notes>27</Notes>
  <HiddenSlides>1</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48</vt:i4>
      </vt:variant>
    </vt:vector>
  </HeadingPairs>
  <TitlesOfParts>
    <vt:vector size="54" baseType="lpstr">
      <vt:lpstr>Arial</vt:lpstr>
      <vt:lpstr>Calibri</vt:lpstr>
      <vt:lpstr>Roboto Condensed</vt:lpstr>
      <vt:lpstr>Roboto Condensed light</vt:lpstr>
      <vt:lpstr>Roboto Slab</vt:lpstr>
      <vt:lpstr>Thème Office</vt:lpstr>
      <vt:lpstr>Module charte  des 15 engagements écoresponsables  des organisateurs d’évènements  Introduction</vt:lpstr>
      <vt:lpstr>Présentation PowerPoint</vt:lpstr>
      <vt:lpstr>Présentation PowerPoint</vt:lpstr>
      <vt:lpstr>Présentation PowerPoint</vt:lpstr>
      <vt:lpstr>Présentation PowerPoint</vt:lpstr>
      <vt:lpstr>Module charte  des 15 engagements écoresponsables  des organisateurs d’évènements  Module #A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Module charte  des 15 engagements écoresponsables  des organisateurs d’évènements  Module #B &gt; Bénévoles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 À votre disposition pour répondre à vos questions »   Merci de votre attention </vt:lpstr>
    </vt:vector>
  </TitlesOfParts>
  <Company>Atemia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charte des 15 engagements écoresponsables des organisateurs d’évènements  Module #A</dc:title>
  <dc:creator>Atemia VERRET</dc:creator>
  <cp:lastModifiedBy>LETAPISSIER, Thomas (DIRECTION DES SPORTS/DS B/DS B4)</cp:lastModifiedBy>
  <cp:revision>220</cp:revision>
  <dcterms:created xsi:type="dcterms:W3CDTF">2018-10-18T07:10:39Z</dcterms:created>
  <dcterms:modified xsi:type="dcterms:W3CDTF">2019-03-08T13:19:50Z</dcterms:modified>
</cp:coreProperties>
</file>