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3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7C187-0A0F-4652-A474-2A46F8FB1111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6327F-749B-4345-A2BF-A7CB0274DF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557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005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86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07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6702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466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62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7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53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02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00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042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8933D-97E4-442A-A678-CD75A397ADF9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EBDDA-F9C3-4DB1-8B46-910771F219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88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093151" y="378144"/>
            <a:ext cx="74663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 </a:t>
            </a:r>
            <a:r>
              <a:rPr lang="fr-FR" sz="2400" b="1" dirty="0" smtClean="0">
                <a:latin typeface="Marianne" panose="02000000000000000000" pitchFamily="2" charset="0"/>
              </a:rPr>
              <a:t>Année 2025</a:t>
            </a:r>
          </a:p>
          <a:p>
            <a:pPr algn="ctr"/>
            <a:endParaRPr lang="fr-FR" sz="1000" b="1" dirty="0" smtClean="0">
              <a:latin typeface="Marianne" panose="02000000000000000000" pitchFamily="2" charset="0"/>
            </a:endParaRPr>
          </a:p>
          <a:p>
            <a:pPr lvl="1" algn="ctr"/>
            <a:r>
              <a:rPr lang="fr-FR" sz="1400" b="1" dirty="0" smtClean="0">
                <a:latin typeface="Marianne" panose="02000000000000000000" pitchFamily="2" charset="0"/>
              </a:rPr>
              <a:t>Grands </a:t>
            </a:r>
            <a:r>
              <a:rPr lang="fr-FR" sz="1400" b="1" dirty="0">
                <a:latin typeface="Marianne" panose="02000000000000000000" pitchFamily="2" charset="0"/>
              </a:rPr>
              <a:t>événements sportifs internationaux </a:t>
            </a:r>
            <a:r>
              <a:rPr lang="fr-FR" sz="1400" b="1" dirty="0" smtClean="0">
                <a:latin typeface="Marianne" panose="02000000000000000000" pitchFamily="2" charset="0"/>
              </a:rPr>
              <a:t>soutenus </a:t>
            </a:r>
            <a:r>
              <a:rPr lang="fr-FR" sz="1400" b="1" dirty="0">
                <a:latin typeface="Marianne" panose="02000000000000000000" pitchFamily="2" charset="0"/>
              </a:rPr>
              <a:t>par la </a:t>
            </a:r>
            <a:r>
              <a:rPr lang="fr-FR" sz="1400" b="1" dirty="0" smtClean="0">
                <a:latin typeface="Marianne" panose="02000000000000000000" pitchFamily="2" charset="0"/>
              </a:rPr>
              <a:t>DIGES</a:t>
            </a:r>
            <a:endParaRPr lang="fr-FR" sz="1400" b="1" i="1" dirty="0">
              <a:latin typeface="Marianne" panose="02000000000000000000" pitchFamily="2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44772" y="3155138"/>
            <a:ext cx="12117639" cy="512682"/>
            <a:chOff x="21713" y="5278813"/>
            <a:chExt cx="12170287" cy="51268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6" name="Flèche droite 5"/>
            <p:cNvSpPr/>
            <p:nvPr/>
          </p:nvSpPr>
          <p:spPr>
            <a:xfrm>
              <a:off x="21713" y="5278813"/>
              <a:ext cx="12170287" cy="512682"/>
            </a:xfrm>
            <a:prstGeom prst="rightArrow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800">
                <a:latin typeface="Marianne" panose="02000000000000000000" pitchFamily="2" charset="0"/>
              </a:endParaRP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68390" y="5427432"/>
              <a:ext cx="786328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>
                  <a:latin typeface="Marianne" panose="02000000000000000000" pitchFamily="2" charset="0"/>
                </a:rPr>
                <a:t>Janvier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752980" y="5426507"/>
              <a:ext cx="832360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>
                  <a:latin typeface="Marianne" panose="02000000000000000000" pitchFamily="2" charset="0"/>
                </a:rPr>
                <a:t>Février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1451272" y="5425530"/>
              <a:ext cx="832360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>
                  <a:latin typeface="Marianne" panose="02000000000000000000" pitchFamily="2" charset="0"/>
                </a:rPr>
                <a:t>Mars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2269931" y="5424874"/>
              <a:ext cx="832360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>
                  <a:latin typeface="Marianne" panose="02000000000000000000" pitchFamily="2" charset="0"/>
                </a:rPr>
                <a:t>Avril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3061132" y="5425101"/>
              <a:ext cx="832360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>
                  <a:latin typeface="Marianne" panose="02000000000000000000" pitchFamily="2" charset="0"/>
                </a:rPr>
                <a:t>Mai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158926" y="5428550"/>
              <a:ext cx="832360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>
                  <a:latin typeface="Marianne" panose="02000000000000000000" pitchFamily="2" charset="0"/>
                </a:rPr>
                <a:t>Juin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5404983" y="5426507"/>
              <a:ext cx="832360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>
                  <a:latin typeface="Marianne" panose="02000000000000000000" pitchFamily="2" charset="0"/>
                </a:rPr>
                <a:t>Juillet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6600697" y="5424874"/>
              <a:ext cx="832360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>
                  <a:latin typeface="Marianne" panose="02000000000000000000" pitchFamily="2" charset="0"/>
                </a:rPr>
                <a:t>Août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8112188" y="5429955"/>
              <a:ext cx="832360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>
                  <a:latin typeface="Marianne" panose="02000000000000000000" pitchFamily="2" charset="0"/>
                </a:rPr>
                <a:t>Septembre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9321023" y="5430213"/>
              <a:ext cx="832360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>
                  <a:latin typeface="Marianne" panose="02000000000000000000" pitchFamily="2" charset="0"/>
                </a:rPr>
                <a:t>O</a:t>
              </a:r>
              <a:r>
                <a:rPr lang="fr-FR" sz="800" dirty="0" smtClean="0">
                  <a:latin typeface="Marianne" panose="02000000000000000000" pitchFamily="2" charset="0"/>
                </a:rPr>
                <a:t>ctobre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10418817" y="5425530"/>
              <a:ext cx="832360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>
                  <a:latin typeface="Marianne" panose="02000000000000000000" pitchFamily="2" charset="0"/>
                </a:rPr>
                <a:t>Novembre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11166762" y="5424874"/>
              <a:ext cx="832360" cy="2154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>
                  <a:latin typeface="Marianne" panose="02000000000000000000" pitchFamily="2" charset="0"/>
                </a:rPr>
                <a:t>Décembre</a:t>
              </a:r>
              <a:endParaRPr lang="fr-FR" sz="800" dirty="0">
                <a:latin typeface="Marianne" panose="02000000000000000000" pitchFamily="2" charset="0"/>
              </a:endParaRPr>
            </a:p>
          </p:txBody>
        </p:sp>
      </p:grpSp>
      <p:pic>
        <p:nvPicPr>
          <p:cNvPr id="70" name="Logo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560"/>
          <a:stretch/>
        </p:blipFill>
        <p:spPr>
          <a:xfrm>
            <a:off x="177697" y="-1"/>
            <a:ext cx="1290449" cy="902067"/>
          </a:xfrm>
          <a:prstGeom prst="rect">
            <a:avLst/>
          </a:prstGeom>
        </p:spPr>
      </p:pic>
      <p:sp>
        <p:nvSpPr>
          <p:cNvPr id="72" name="ZoneTexte 71">
            <a:extLst>
              <a:ext uri="{FF2B5EF4-FFF2-40B4-BE49-F238E27FC236}">
                <a16:creationId xmlns:a16="http://schemas.microsoft.com/office/drawing/2014/main" id="{232722EC-8DB3-93E0-FC6D-20021AFEDFBD}"/>
              </a:ext>
            </a:extLst>
          </p:cNvPr>
          <p:cNvSpPr txBox="1"/>
          <p:nvPr/>
        </p:nvSpPr>
        <p:spPr>
          <a:xfrm>
            <a:off x="7826513" y="220447"/>
            <a:ext cx="46848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Marianne" panose="02000000000000000000" pitchFamily="2" charset="0"/>
              </a:rPr>
              <a:t>Délégation interministérielle aux grands événements sportifs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692220" y="2581078"/>
            <a:ext cx="1106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CM </a:t>
            </a:r>
            <a:r>
              <a:rPr lang="fr-FR" sz="1000" b="1" dirty="0">
                <a:latin typeface="Marianne" panose="02000000000000000000" pitchFamily="2" charset="0"/>
                <a:cs typeface="Arial" panose="020B0604020202020204" pitchFamily="34" charset="0"/>
              </a:rPr>
              <a:t>C</a:t>
            </a:r>
            <a:r>
              <a:rPr kumimoji="0" lang="fr-FR" sz="1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yclocross</a:t>
            </a:r>
            <a:endParaRPr kumimoji="0" lang="fr-FR" sz="1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Liévin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1</a:t>
            </a:r>
            <a:r>
              <a:rPr kumimoji="0" lang="fr-FR" sz="900" b="0" i="1" u="none" strike="noStrike" kern="1200" cap="none" spc="0" normalizeH="0" baseline="3000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er</a:t>
            </a: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 au 2 février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4" name="ZoneTexte 73"/>
          <p:cNvSpPr txBox="1"/>
          <p:nvPr/>
        </p:nvSpPr>
        <p:spPr>
          <a:xfrm>
            <a:off x="2650898" y="4825087"/>
            <a:ext cx="16690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CE Slalom Canoë-Kayak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Vaires-sur-Marne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29 mai au 1</a:t>
            </a:r>
            <a:r>
              <a:rPr kumimoji="0" lang="fr-FR" sz="900" b="0" i="1" u="none" strike="noStrike" kern="1200" cap="none" spc="0" normalizeH="0" baseline="3000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er</a:t>
            </a: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 juin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6" name="ZoneTexte 75"/>
          <p:cNvSpPr txBox="1"/>
          <p:nvPr/>
        </p:nvSpPr>
        <p:spPr>
          <a:xfrm>
            <a:off x="-50084" y="3701361"/>
            <a:ext cx="12121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CM Ski nordique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Rousses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17 au 19 janvier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7" name="ZoneTexte 76"/>
          <p:cNvSpPr txBox="1"/>
          <p:nvPr/>
        </p:nvSpPr>
        <p:spPr>
          <a:xfrm>
            <a:off x="8642303" y="1802572"/>
            <a:ext cx="2068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CE Cyclisme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Drôme Ardèche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1</a:t>
            </a:r>
            <a:r>
              <a:rPr kumimoji="0" lang="fr-FR" sz="900" i="1" u="none" strike="noStrike" kern="1200" cap="none" spc="0" normalizeH="0" baseline="3000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er</a:t>
            </a:r>
            <a:r>
              <a:rPr kumimoji="0" lang="fr-FR" sz="90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 au 5 octobre</a:t>
            </a:r>
            <a:endParaRPr kumimoji="0" lang="fr-FR" sz="90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6391255" y="5326604"/>
            <a:ext cx="164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CM </a:t>
            </a: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B</a:t>
            </a:r>
            <a:r>
              <a:rPr kumimoji="0" lang="fr-FR" sz="10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adminton</a:t>
            </a:r>
            <a:endParaRPr kumimoji="0" lang="fr-FR" sz="1000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Paris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i="1" dirty="0" smtClean="0">
                <a:latin typeface="Marianne" panose="02000000000000000000" pitchFamily="2" charset="0"/>
                <a:cs typeface="Arial" panose="020B0604020202020204" pitchFamily="34" charset="0"/>
              </a:rPr>
              <a:t>25 au 31 août</a:t>
            </a:r>
          </a:p>
        </p:txBody>
      </p:sp>
      <p:sp>
        <p:nvSpPr>
          <p:cNvPr id="79" name="ZoneTexte 78"/>
          <p:cNvSpPr txBox="1"/>
          <p:nvPr/>
        </p:nvSpPr>
        <p:spPr>
          <a:xfrm>
            <a:off x="5118176" y="4647947"/>
            <a:ext cx="1405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CE Tir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Châteauroux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23 juillet au 6 août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80" name="ZoneTexte 79"/>
          <p:cNvSpPr txBox="1"/>
          <p:nvPr/>
        </p:nvSpPr>
        <p:spPr>
          <a:xfrm>
            <a:off x="5124568" y="3664402"/>
            <a:ext cx="1405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Eurogames</a:t>
            </a:r>
            <a:endParaRPr kumimoji="0" lang="fr-FR" sz="1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Lyon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23 au 26 juillet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6219529" y="2588901"/>
            <a:ext cx="14863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CE Squash individuel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Chartres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21 au 24 août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17395" y="1299192"/>
            <a:ext cx="1513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CE Escalade</a:t>
            </a:r>
            <a:r>
              <a:rPr kumimoji="0" lang="fr-FR" sz="1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 sur glace</a:t>
            </a:r>
            <a:endParaRPr kumimoji="0" lang="fr-FR" sz="1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err="1" smtClean="0">
                <a:latin typeface="Marianne" panose="02000000000000000000" pitchFamily="2" charset="0"/>
                <a:cs typeface="Arial" panose="020B0604020202020204" pitchFamily="34" charset="0"/>
              </a:rPr>
              <a:t>Champagny</a:t>
            </a: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-</a:t>
            </a:r>
            <a:r>
              <a:rPr lang="fr-FR" sz="900" dirty="0" err="1" smtClean="0">
                <a:latin typeface="Marianne" panose="02000000000000000000" pitchFamily="2" charset="0"/>
                <a:cs typeface="Arial" panose="020B0604020202020204" pitchFamily="34" charset="0"/>
              </a:rPr>
              <a:t>le-Haut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30 janvier au 2 février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1162107" y="1934576"/>
            <a:ext cx="14686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CM Paraski nordique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Bessans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8 au 14 mars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2667855" y="1950313"/>
            <a:ext cx="1558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World Para </a:t>
            </a:r>
            <a:r>
              <a:rPr lang="fr-FR" sz="1000" b="1" dirty="0" err="1" smtClean="0">
                <a:latin typeface="Marianne" panose="02000000000000000000" pitchFamily="2" charset="0"/>
                <a:cs typeface="Arial" panose="020B0604020202020204" pitchFamily="34" charset="0"/>
              </a:rPr>
              <a:t>Swimming</a:t>
            </a:r>
            <a:endParaRPr kumimoji="0" lang="fr-FR" sz="1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Saint-Germain-en-Laye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2 au 4 mai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3779209" y="2530237"/>
            <a:ext cx="15985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noProof="0" dirty="0" smtClean="0">
                <a:latin typeface="Marianne" panose="02000000000000000000" pitchFamily="2" charset="0"/>
                <a:cs typeface="Arial" panose="020B0604020202020204" pitchFamily="34" charset="0"/>
              </a:rPr>
              <a:t>Handisport Open Paris</a:t>
            </a:r>
            <a:endParaRPr kumimoji="0" lang="fr-FR" sz="1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Paris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2 au 4 juin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1153006" y="3701361"/>
            <a:ext cx="14558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noProof="0" dirty="0" smtClean="0">
                <a:latin typeface="Marianne" panose="02000000000000000000" pitchFamily="2" charset="0"/>
                <a:cs typeface="Arial" panose="020B0604020202020204" pitchFamily="34" charset="0"/>
              </a:rPr>
              <a:t>CM Indoor Triathlon</a:t>
            </a:r>
            <a:endParaRPr kumimoji="0" lang="fr-FR" sz="1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Liévin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22 mars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5107219" y="1808812"/>
            <a:ext cx="143821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CM Slalom U18-U23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Canoë-Kayak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Vaires-sur-Marne</a:t>
            </a:r>
            <a:endParaRPr kumimoji="0" lang="fr-FR" sz="9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8 au 14 juillet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82699" y="3701934"/>
            <a:ext cx="137147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dirty="0" smtClean="0">
                <a:latin typeface="Marianne" panose="02000000000000000000" pitchFamily="2" charset="0"/>
              </a:rPr>
              <a:t>FISE</a:t>
            </a:r>
            <a:endParaRPr lang="fr-FR" sz="1000" b="1" dirty="0" smtClean="0"/>
          </a:p>
          <a:p>
            <a:pPr algn="ctr"/>
            <a:r>
              <a:rPr lang="fr-FR" sz="900" dirty="0" smtClean="0">
                <a:latin typeface="Marianne" panose="02000000000000000000" pitchFamily="2" charset="0"/>
              </a:rPr>
              <a:t>Montpellier </a:t>
            </a:r>
          </a:p>
          <a:p>
            <a:pPr algn="ctr"/>
            <a:r>
              <a:rPr lang="fr-FR" sz="900" i="1" dirty="0" smtClean="0">
                <a:latin typeface="Marianne" panose="02000000000000000000" pitchFamily="2" charset="0"/>
              </a:rPr>
              <a:t>28 </a:t>
            </a:r>
            <a:r>
              <a:rPr lang="fr-FR" sz="900" i="1" dirty="0">
                <a:latin typeface="Marianne" panose="02000000000000000000" pitchFamily="2" charset="0"/>
              </a:rPr>
              <a:t>mai au 1er juin </a:t>
            </a:r>
            <a:endParaRPr lang="fr-FR" sz="900" i="1" dirty="0"/>
          </a:p>
          <a:p>
            <a:pPr algn="just"/>
            <a:r>
              <a:rPr lang="fr-FR" sz="1000" dirty="0">
                <a:latin typeface="Marianne" panose="02000000000000000000" pitchFamily="2" charset="0"/>
              </a:rPr>
              <a:t> </a:t>
            </a:r>
            <a:endParaRPr lang="fr-FR" sz="1000" dirty="0">
              <a:effectLst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460094" y="2431508"/>
            <a:ext cx="128846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dirty="0" smtClean="0">
                <a:latin typeface="Marianne" panose="02000000000000000000" pitchFamily="2" charset="0"/>
              </a:rPr>
              <a:t>CM  </a:t>
            </a:r>
            <a:r>
              <a:rPr lang="fr-FR" sz="1000" b="1" dirty="0">
                <a:latin typeface="Marianne" panose="02000000000000000000" pitchFamily="2" charset="0"/>
              </a:rPr>
              <a:t>Sport Boules Féminin et Mixte</a:t>
            </a:r>
            <a:endParaRPr lang="fr-FR" sz="1000" b="1" dirty="0"/>
          </a:p>
          <a:p>
            <a:pPr algn="ctr"/>
            <a:r>
              <a:rPr lang="fr-FR" sz="900" dirty="0">
                <a:latin typeface="Marianne" panose="02000000000000000000" pitchFamily="2" charset="0"/>
              </a:rPr>
              <a:t>Macon </a:t>
            </a:r>
            <a:endParaRPr lang="fr-FR" sz="900" dirty="0"/>
          </a:p>
          <a:p>
            <a:pPr algn="ctr"/>
            <a:r>
              <a:rPr lang="fr-FR" sz="900" i="1" dirty="0">
                <a:latin typeface="Marianne" panose="02000000000000000000" pitchFamily="2" charset="0"/>
              </a:rPr>
              <a:t>12 au 15 novembre </a:t>
            </a:r>
            <a:endParaRPr lang="fr-FR" sz="900" i="1" dirty="0"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891576" y="3736634"/>
            <a:ext cx="174334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1000" b="1" dirty="0" smtClean="0">
                <a:latin typeface="Marianne" panose="02000000000000000000" pitchFamily="2" charset="0"/>
                <a:ea typeface="Times New Roman" panose="02020603050405020304" pitchFamily="18" charset="0"/>
              </a:rPr>
              <a:t>CM Féminins Pétanque</a:t>
            </a:r>
          </a:p>
          <a:p>
            <a:pPr algn="ctr">
              <a:spcAft>
                <a:spcPts val="0"/>
              </a:spcAft>
            </a:pPr>
            <a:r>
              <a:rPr lang="fr-FR" sz="1000" b="1" dirty="0" smtClean="0">
                <a:latin typeface="Marianne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900" dirty="0">
                <a:latin typeface="Marianne" panose="02000000000000000000" pitchFamily="2" charset="0"/>
                <a:ea typeface="Times New Roman" panose="02020603050405020304" pitchFamily="18" charset="0"/>
              </a:rPr>
              <a:t>Sin Le Noble  </a:t>
            </a:r>
            <a:endParaRPr lang="fr-FR" sz="900" b="1" dirty="0">
              <a:latin typeface="Marianne" panose="02000000000000000000" pitchFamily="2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900" i="1" dirty="0">
                <a:latin typeface="Marianne" panose="02000000000000000000" pitchFamily="2" charset="0"/>
                <a:ea typeface="Times New Roman" panose="02020603050405020304" pitchFamily="18" charset="0"/>
              </a:rPr>
              <a:t>9 au 12 octobre </a:t>
            </a:r>
            <a:endParaRPr lang="fr-FR" sz="900" b="1" i="1" dirty="0">
              <a:effectLst/>
              <a:latin typeface="Marianne" panose="020000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768071" y="2437121"/>
            <a:ext cx="1866852" cy="718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fr-FR" sz="1000" b="1" dirty="0" smtClean="0">
                <a:latin typeface="Marianne" panose="02000000000000000000" pitchFamily="2" charset="0"/>
              </a:rPr>
              <a:t>CM Trampoline </a:t>
            </a:r>
          </a:p>
          <a:p>
            <a:pPr algn="ctr">
              <a:lnSpc>
                <a:spcPct val="107000"/>
              </a:lnSpc>
            </a:pPr>
            <a:r>
              <a:rPr lang="fr-FR" sz="1000" b="1" dirty="0" smtClean="0">
                <a:latin typeface="Marianne" panose="02000000000000000000" pitchFamily="2" charset="0"/>
              </a:rPr>
              <a:t>Tumbling </a:t>
            </a:r>
          </a:p>
          <a:p>
            <a:pPr algn="ctr">
              <a:lnSpc>
                <a:spcPct val="107000"/>
              </a:lnSpc>
            </a:pPr>
            <a:r>
              <a:rPr lang="fr-FR" sz="900" dirty="0" smtClean="0">
                <a:latin typeface="Marianne" panose="02000000000000000000" pitchFamily="2" charset="0"/>
              </a:rPr>
              <a:t>Antibes </a:t>
            </a:r>
            <a:endParaRPr lang="fr-FR" sz="900" dirty="0" smtClean="0">
              <a:latin typeface="Marianne" panose="02000000000000000000" pitchFamily="2" charset="0"/>
            </a:endParaRPr>
          </a:p>
          <a:p>
            <a:pPr algn="ctr">
              <a:lnSpc>
                <a:spcPct val="107000"/>
              </a:lnSpc>
            </a:pPr>
            <a:r>
              <a:rPr lang="fr-FR" sz="900" i="1" dirty="0" smtClean="0">
                <a:latin typeface="Marianne" panose="02000000000000000000" pitchFamily="2" charset="0"/>
              </a:rPr>
              <a:t>3 </a:t>
            </a:r>
            <a:r>
              <a:rPr lang="fr-FR" sz="900" i="1" dirty="0">
                <a:latin typeface="Marianne" panose="02000000000000000000" pitchFamily="2" charset="0"/>
              </a:rPr>
              <a:t>au 5 octobre </a:t>
            </a:r>
            <a:endParaRPr lang="fr-FR" sz="900" i="1" dirty="0" smtClean="0">
              <a:latin typeface="Marianne" panose="02000000000000000000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646568" y="2542379"/>
            <a:ext cx="15158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dirty="0" smtClean="0">
                <a:latin typeface="Marianne" panose="02000000000000000000" pitchFamily="2" charset="0"/>
              </a:rPr>
              <a:t>CE </a:t>
            </a:r>
            <a:r>
              <a:rPr lang="fr-FR" sz="1000" b="1" dirty="0">
                <a:latin typeface="Marianne" panose="02000000000000000000" pitchFamily="2" charset="0"/>
              </a:rPr>
              <a:t>Flag Football</a:t>
            </a:r>
            <a:endParaRPr lang="fr-FR" sz="1000" b="1" dirty="0"/>
          </a:p>
          <a:p>
            <a:pPr algn="ctr"/>
            <a:r>
              <a:rPr lang="fr-FR" sz="900" dirty="0">
                <a:latin typeface="Marianne" panose="02000000000000000000" pitchFamily="2" charset="0"/>
              </a:rPr>
              <a:t>Créteil </a:t>
            </a:r>
            <a:endParaRPr lang="fr-FR" sz="900" dirty="0"/>
          </a:p>
          <a:p>
            <a:pPr algn="ctr"/>
            <a:r>
              <a:rPr lang="fr-FR" sz="900" i="1" dirty="0">
                <a:latin typeface="Marianne" panose="02000000000000000000" pitchFamily="2" charset="0"/>
              </a:rPr>
              <a:t>25 au 27 septembre </a:t>
            </a:r>
            <a:endParaRPr lang="fr-FR" sz="900" i="1" dirty="0"/>
          </a:p>
        </p:txBody>
      </p:sp>
      <p:sp>
        <p:nvSpPr>
          <p:cNvPr id="26" name="Rectangle 25"/>
          <p:cNvSpPr/>
          <p:nvPr/>
        </p:nvSpPr>
        <p:spPr>
          <a:xfrm>
            <a:off x="7288153" y="1599469"/>
            <a:ext cx="2015701" cy="718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fr-FR" sz="1000" b="1" dirty="0">
                <a:latin typeface="Marianne" panose="02000000000000000000" pitchFamily="2" charset="0"/>
              </a:rPr>
              <a:t>Internationaux de France de Gymnastique artistique</a:t>
            </a:r>
            <a:endParaRPr lang="fr-FR" sz="1000" b="1" dirty="0"/>
          </a:p>
          <a:p>
            <a:pPr algn="ctr">
              <a:lnSpc>
                <a:spcPct val="107000"/>
              </a:lnSpc>
            </a:pPr>
            <a:r>
              <a:rPr lang="fr-FR" sz="900" dirty="0">
                <a:latin typeface="Marianne" panose="02000000000000000000" pitchFamily="2" charset="0"/>
              </a:rPr>
              <a:t>Paris </a:t>
            </a:r>
            <a:endParaRPr lang="fr-FR" sz="900" dirty="0"/>
          </a:p>
          <a:p>
            <a:pPr algn="ctr">
              <a:lnSpc>
                <a:spcPct val="107000"/>
              </a:lnSpc>
            </a:pPr>
            <a:r>
              <a:rPr lang="fr-FR" sz="900" i="1" dirty="0">
                <a:latin typeface="Marianne" panose="02000000000000000000" pitchFamily="2" charset="0"/>
              </a:rPr>
              <a:t>13 et 14 septembre</a:t>
            </a:r>
            <a:endParaRPr lang="fr-FR" sz="900" i="1" dirty="0">
              <a:effectLst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265128" y="4544739"/>
            <a:ext cx="18929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dirty="0" smtClean="0">
                <a:latin typeface="Marianne" panose="02000000000000000000" pitchFamily="2" charset="0"/>
              </a:rPr>
              <a:t>CM Grand </a:t>
            </a:r>
            <a:r>
              <a:rPr lang="fr-FR" sz="1000" b="1" dirty="0">
                <a:latin typeface="Marianne" panose="02000000000000000000" pitchFamily="2" charset="0"/>
              </a:rPr>
              <a:t>Prix </a:t>
            </a:r>
          </a:p>
          <a:p>
            <a:pPr algn="ctr"/>
            <a:r>
              <a:rPr lang="fr-FR" sz="1000" b="1" dirty="0" smtClean="0">
                <a:latin typeface="Marianne" panose="02000000000000000000" pitchFamily="2" charset="0"/>
              </a:rPr>
              <a:t>Vol </a:t>
            </a:r>
            <a:r>
              <a:rPr lang="fr-FR" sz="1000" b="1" dirty="0">
                <a:latin typeface="Marianne" panose="02000000000000000000" pitchFamily="2" charset="0"/>
              </a:rPr>
              <a:t>en planeur</a:t>
            </a:r>
            <a:endParaRPr lang="fr-FR" sz="1000" b="1" dirty="0"/>
          </a:p>
          <a:p>
            <a:pPr algn="ctr"/>
            <a:r>
              <a:rPr lang="fr-FR" sz="900" dirty="0">
                <a:latin typeface="Marianne" panose="02000000000000000000" pitchFamily="2" charset="0"/>
              </a:rPr>
              <a:t>Château-Arnoux-Saint-Auban </a:t>
            </a:r>
            <a:endParaRPr lang="fr-FR" sz="900" dirty="0"/>
          </a:p>
          <a:p>
            <a:pPr algn="ctr"/>
            <a:r>
              <a:rPr lang="fr-FR" sz="900" i="1" dirty="0">
                <a:latin typeface="Marianne" panose="02000000000000000000" pitchFamily="2" charset="0"/>
              </a:rPr>
              <a:t>24 au 31 août </a:t>
            </a:r>
            <a:endParaRPr lang="fr-FR" sz="900" i="1" dirty="0">
              <a:effectLst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779209" y="5498174"/>
            <a:ext cx="1661036" cy="718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fr-FR" sz="1000" b="1" dirty="0">
                <a:latin typeface="Marianne" panose="02000000000000000000" pitchFamily="2" charset="0"/>
              </a:rPr>
              <a:t>FIPFA Club World </a:t>
            </a:r>
            <a:r>
              <a:rPr lang="fr-FR" sz="1000" b="1" dirty="0" err="1">
                <a:latin typeface="Marianne" panose="02000000000000000000" pitchFamily="2" charset="0"/>
              </a:rPr>
              <a:t>Cup</a:t>
            </a:r>
            <a:r>
              <a:rPr lang="fr-FR" sz="1000" b="1" dirty="0">
                <a:latin typeface="Marianne" panose="02000000000000000000" pitchFamily="2" charset="0"/>
              </a:rPr>
              <a:t> - Foot-Fauteuil</a:t>
            </a:r>
            <a:endParaRPr lang="fr-FR" sz="1000" b="1" dirty="0"/>
          </a:p>
          <a:p>
            <a:pPr algn="ctr">
              <a:lnSpc>
                <a:spcPct val="107000"/>
              </a:lnSpc>
            </a:pPr>
            <a:r>
              <a:rPr lang="fr-FR" sz="900" dirty="0">
                <a:latin typeface="Marianne" panose="02000000000000000000" pitchFamily="2" charset="0"/>
              </a:rPr>
              <a:t>Bobigny (P.R.I.S.M.E) </a:t>
            </a:r>
            <a:endParaRPr lang="fr-FR" sz="900" dirty="0"/>
          </a:p>
          <a:p>
            <a:pPr algn="ctr">
              <a:lnSpc>
                <a:spcPct val="107000"/>
              </a:lnSpc>
            </a:pPr>
            <a:r>
              <a:rPr lang="fr-FR" sz="900" i="1" dirty="0">
                <a:latin typeface="Marianne" panose="02000000000000000000" pitchFamily="2" charset="0"/>
              </a:rPr>
              <a:t>21 au 27 juin </a:t>
            </a:r>
            <a:endParaRPr lang="fr-FR" sz="900" i="1" dirty="0">
              <a:effectLst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385752" y="4328880"/>
            <a:ext cx="2385427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fr-FR" sz="1000" b="1" dirty="0" smtClean="0">
                <a:latin typeface="Marianne" panose="02000000000000000000" pitchFamily="2" charset="0"/>
              </a:rPr>
              <a:t>CE  </a:t>
            </a:r>
            <a:r>
              <a:rPr lang="fr-FR" sz="1000" b="1" dirty="0">
                <a:latin typeface="Marianne" panose="02000000000000000000" pitchFamily="2" charset="0"/>
              </a:rPr>
              <a:t>Para Triathlon</a:t>
            </a:r>
            <a:endParaRPr lang="fr-FR" sz="1000" b="1" dirty="0"/>
          </a:p>
          <a:p>
            <a:pPr algn="ctr">
              <a:lnSpc>
                <a:spcPct val="107000"/>
              </a:lnSpc>
            </a:pPr>
            <a:r>
              <a:rPr lang="fr-FR" sz="900" dirty="0">
                <a:latin typeface="Marianne" panose="02000000000000000000" pitchFamily="2" charset="0"/>
              </a:rPr>
              <a:t>Besançon</a:t>
            </a:r>
            <a:endParaRPr lang="fr-FR" sz="900" dirty="0"/>
          </a:p>
          <a:p>
            <a:pPr algn="ctr">
              <a:lnSpc>
                <a:spcPct val="107000"/>
              </a:lnSpc>
            </a:pPr>
            <a:r>
              <a:rPr lang="fr-FR" sz="900" i="1" dirty="0">
                <a:latin typeface="Marianne" panose="02000000000000000000" pitchFamily="2" charset="0"/>
              </a:rPr>
              <a:t>14 et 15 juin </a:t>
            </a:r>
            <a:endParaRPr lang="fr-FR" sz="900" i="1" dirty="0">
              <a:effectLst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279215" y="3733293"/>
            <a:ext cx="18929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dirty="0" smtClean="0">
                <a:latin typeface="Marianne" panose="02000000000000000000" pitchFamily="2" charset="0"/>
              </a:rPr>
              <a:t>CM Micro </a:t>
            </a:r>
            <a:r>
              <a:rPr lang="fr-FR" sz="1000" b="1" dirty="0">
                <a:latin typeface="Marianne" panose="02000000000000000000" pitchFamily="2" charset="0"/>
              </a:rPr>
              <a:t>Light classique et Para </a:t>
            </a:r>
            <a:r>
              <a:rPr lang="fr-FR" sz="1000" b="1" dirty="0" smtClean="0">
                <a:latin typeface="Marianne" panose="02000000000000000000" pitchFamily="2" charset="0"/>
              </a:rPr>
              <a:t>moteur</a:t>
            </a:r>
          </a:p>
          <a:p>
            <a:pPr algn="ctr"/>
            <a:r>
              <a:rPr lang="fr-FR" sz="900" dirty="0" err="1">
                <a:latin typeface="Marianne" panose="02000000000000000000" pitchFamily="2" charset="0"/>
              </a:rPr>
              <a:t>Chambley</a:t>
            </a:r>
            <a:r>
              <a:rPr lang="fr-FR" sz="900" dirty="0">
                <a:latin typeface="Marianne" panose="02000000000000000000" pitchFamily="2" charset="0"/>
              </a:rPr>
              <a:t> </a:t>
            </a:r>
            <a:endParaRPr lang="fr-FR" sz="900" dirty="0"/>
          </a:p>
          <a:p>
            <a:pPr algn="ctr"/>
            <a:r>
              <a:rPr lang="fr-FR" sz="900" i="1" dirty="0">
                <a:latin typeface="Marianne" panose="02000000000000000000" pitchFamily="2" charset="0"/>
              </a:rPr>
              <a:t>9 au 15 août et du 21 au 31 août</a:t>
            </a:r>
            <a:endParaRPr lang="fr-FR" sz="900" i="1" dirty="0">
              <a:effectLst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6405342" y="5954581"/>
            <a:ext cx="164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WTCS Triathlon</a:t>
            </a:r>
          </a:p>
          <a:p>
            <a:pPr lvl="0" algn="ctr">
              <a:defRPr/>
            </a:pP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St </a:t>
            </a:r>
            <a:r>
              <a:rPr lang="fr-FR" sz="900" dirty="0">
                <a:latin typeface="Marianne" panose="02000000000000000000" pitchFamily="2" charset="0"/>
                <a:cs typeface="Arial" panose="020B0604020202020204" pitchFamily="34" charset="0"/>
              </a:rPr>
              <a:t>Raphaël </a:t>
            </a:r>
            <a:r>
              <a:rPr lang="fr-FR" sz="900" dirty="0" smtClean="0">
                <a:latin typeface="Marianne" panose="02000000000000000000" pitchFamily="2" charset="0"/>
                <a:cs typeface="Arial" panose="020B0604020202020204" pitchFamily="34" charset="0"/>
              </a:rPr>
              <a:t>Fréjus</a:t>
            </a:r>
          </a:p>
          <a:p>
            <a:pPr lvl="0" algn="ctr">
              <a:defRPr/>
            </a:pPr>
            <a:r>
              <a:rPr lang="fr-FR" sz="900" i="1" dirty="0">
                <a:latin typeface="Marianne" panose="02000000000000000000" pitchFamily="2" charset="0"/>
                <a:cs typeface="Arial" panose="020B0604020202020204" pitchFamily="34" charset="0"/>
              </a:rPr>
              <a:t>30 et 31 août </a:t>
            </a:r>
            <a:endParaRPr lang="fr-FR" sz="900" i="1" dirty="0" smtClean="0"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8973405" y="4410401"/>
            <a:ext cx="15796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1000" b="1" dirty="0">
                <a:latin typeface="Marianne" panose="02000000000000000000" pitchFamily="2" charset="0"/>
                <a:ea typeface="Times New Roman" panose="02020603050405020304" pitchFamily="18" charset="0"/>
              </a:rPr>
              <a:t>Grand Prix de France de patinage artistique et de danse sur glace</a:t>
            </a:r>
          </a:p>
          <a:p>
            <a:pPr algn="ctr">
              <a:spcAft>
                <a:spcPts val="0"/>
              </a:spcAft>
            </a:pPr>
            <a:r>
              <a:rPr lang="fr-FR" sz="900" dirty="0">
                <a:latin typeface="Marianne" panose="02000000000000000000" pitchFamily="2" charset="0"/>
                <a:ea typeface="Times New Roman" panose="02020603050405020304" pitchFamily="18" charset="0"/>
              </a:rPr>
              <a:t>Angers </a:t>
            </a:r>
            <a:endParaRPr lang="fr-FR" sz="900" b="1" dirty="0">
              <a:latin typeface="Marianne" panose="02000000000000000000" pitchFamily="2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900" i="1" dirty="0">
                <a:latin typeface="Marianne" panose="02000000000000000000" pitchFamily="2" charset="0"/>
                <a:ea typeface="Times New Roman" panose="02020603050405020304" pitchFamily="18" charset="0"/>
              </a:rPr>
              <a:t>17 au 19 octobre </a:t>
            </a:r>
            <a:endParaRPr lang="fr-FR" sz="900" b="1" i="1" dirty="0">
              <a:effectLst/>
              <a:latin typeface="Marianne" panose="020000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815814" y="5416216"/>
            <a:ext cx="18779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1000" b="1" dirty="0">
                <a:latin typeface="Marianne" panose="02000000000000000000" pitchFamily="2" charset="0"/>
                <a:ea typeface="Times New Roman" panose="02020603050405020304" pitchFamily="18" charset="0"/>
              </a:rPr>
              <a:t>SQY Para Tennis de Table </a:t>
            </a:r>
            <a:endParaRPr lang="fr-FR" sz="1000" b="1" dirty="0" smtClean="0">
              <a:latin typeface="Marianne" panose="02000000000000000000" pitchFamily="2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900" dirty="0" smtClean="0">
                <a:latin typeface="Marianne" panose="02000000000000000000" pitchFamily="2" charset="0"/>
                <a:ea typeface="Times New Roman" panose="02020603050405020304" pitchFamily="18" charset="0"/>
              </a:rPr>
              <a:t>Voisins-Le-Bretonneux</a:t>
            </a:r>
          </a:p>
          <a:p>
            <a:pPr algn="ctr">
              <a:spcAft>
                <a:spcPts val="0"/>
              </a:spcAft>
            </a:pPr>
            <a:r>
              <a:rPr lang="fr-FR" sz="900" i="1" dirty="0">
                <a:latin typeface="Marianne" panose="02000000000000000000" pitchFamily="2" charset="0"/>
                <a:ea typeface="Times New Roman" panose="02020603050405020304" pitchFamily="18" charset="0"/>
              </a:rPr>
              <a:t>26 au 30 octobre </a:t>
            </a:r>
            <a:endParaRPr lang="fr-FR" sz="900" b="1" i="1" dirty="0">
              <a:effectLst/>
              <a:latin typeface="Marianne" panose="020000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0710949" y="3829929"/>
            <a:ext cx="145146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dirty="0">
                <a:latin typeface="Marianne" panose="02000000000000000000" pitchFamily="2" charset="0"/>
              </a:rPr>
              <a:t>Internationaux de France </a:t>
            </a:r>
            <a:r>
              <a:rPr lang="fr-FR" sz="1000" b="1" dirty="0" smtClean="0">
                <a:latin typeface="Marianne" panose="02000000000000000000" pitchFamily="2" charset="0"/>
              </a:rPr>
              <a:t>de Squash</a:t>
            </a:r>
          </a:p>
          <a:p>
            <a:pPr algn="ctr"/>
            <a:r>
              <a:rPr lang="fr-FR" sz="900" dirty="0" smtClean="0">
                <a:latin typeface="Marianne" panose="02000000000000000000" pitchFamily="2" charset="0"/>
              </a:rPr>
              <a:t>Paris</a:t>
            </a:r>
            <a:endParaRPr lang="fr-FR" sz="900" dirty="0"/>
          </a:p>
          <a:p>
            <a:pPr algn="ctr"/>
            <a:r>
              <a:rPr lang="fr-FR" sz="900" i="1" dirty="0">
                <a:latin typeface="Marianne" panose="02000000000000000000" pitchFamily="2" charset="0"/>
              </a:rPr>
              <a:t>15 au 20 décembre </a:t>
            </a:r>
            <a:endParaRPr lang="fr-FR" sz="900" i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0583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ZoneTexte 46"/>
          <p:cNvSpPr txBox="1"/>
          <p:nvPr/>
        </p:nvSpPr>
        <p:spPr>
          <a:xfrm>
            <a:off x="4838571" y="3157120"/>
            <a:ext cx="90482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2027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2678884" y="218259"/>
            <a:ext cx="675892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latin typeface="Marianne" panose="02000000000000000000" pitchFamily="2" charset="0"/>
              </a:rPr>
              <a:t>2026 – 2032</a:t>
            </a:r>
          </a:p>
          <a:p>
            <a:pPr algn="ctr"/>
            <a:r>
              <a:rPr lang="fr-FR" sz="1400" b="1" dirty="0">
                <a:latin typeface="Marianne" panose="02000000000000000000" pitchFamily="2" charset="0"/>
              </a:rPr>
              <a:t>Grands événements sportifs internationaux </a:t>
            </a:r>
            <a:endParaRPr lang="fr-FR" sz="1400" b="1" dirty="0" smtClean="0">
              <a:latin typeface="Marianne" panose="02000000000000000000" pitchFamily="2" charset="0"/>
            </a:endParaRPr>
          </a:p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soutenus </a:t>
            </a:r>
            <a:r>
              <a:rPr lang="fr-FR" sz="1400" b="1" dirty="0">
                <a:latin typeface="Marianne" panose="02000000000000000000" pitchFamily="2" charset="0"/>
              </a:rPr>
              <a:t>par la </a:t>
            </a:r>
            <a:r>
              <a:rPr lang="fr-FR" sz="1400" b="1" dirty="0" smtClean="0">
                <a:latin typeface="Marianne" panose="02000000000000000000" pitchFamily="2" charset="0"/>
              </a:rPr>
              <a:t>DIGES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sp>
        <p:nvSpPr>
          <p:cNvPr id="72" name="ZoneTexte 71"/>
          <p:cNvSpPr txBox="1"/>
          <p:nvPr/>
        </p:nvSpPr>
        <p:spPr>
          <a:xfrm>
            <a:off x="1647574" y="3672004"/>
            <a:ext cx="17736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CM</a:t>
            </a:r>
            <a:r>
              <a:rPr kumimoji="0" lang="fr-FR" sz="1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 Cyclisme</a:t>
            </a:r>
            <a:endParaRPr kumimoji="0" lang="fr-FR" sz="1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dirty="0" smtClean="0">
                <a:latin typeface="Marianne" panose="02000000000000000000" pitchFamily="2" charset="0"/>
                <a:cs typeface="Arial" panose="020B0604020202020204" pitchFamily="34" charset="0"/>
              </a:rPr>
              <a:t>Haute-Savoie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latin typeface="Marianne" panose="02000000000000000000" pitchFamily="2" charset="0"/>
                <a:cs typeface="Arial" panose="020B0604020202020204" pitchFamily="34" charset="0"/>
              </a:rPr>
              <a:t>24 août au 5 septembre</a:t>
            </a:r>
            <a:endParaRPr lang="fr-FR" sz="1000" i="1" dirty="0" smtClean="0"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7" name="ZoneTexte 76"/>
          <p:cNvSpPr txBox="1"/>
          <p:nvPr/>
        </p:nvSpPr>
        <p:spPr>
          <a:xfrm>
            <a:off x="272" y="3674218"/>
            <a:ext cx="166553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CE</a:t>
            </a:r>
            <a:r>
              <a:rPr kumimoji="0" lang="fr-FR" sz="10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 </a:t>
            </a:r>
            <a:r>
              <a:rPr lang="fr-FR" sz="1000" b="1" noProof="0" dirty="0" smtClean="0">
                <a:latin typeface="Marianne" panose="02000000000000000000" pitchFamily="2" charset="0"/>
                <a:cs typeface="Arial" panose="020B0604020202020204" pitchFamily="34" charset="0"/>
              </a:rPr>
              <a:t>N</a:t>
            </a:r>
            <a:r>
              <a:rPr kumimoji="0" lang="fr-FR" sz="10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atation</a:t>
            </a:r>
            <a:endParaRPr lang="fr-FR" sz="1000" b="1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dirty="0" smtClean="0">
                <a:latin typeface="Marianne" panose="02000000000000000000" pitchFamily="2" charset="0"/>
                <a:cs typeface="Arial" panose="020B0604020202020204" pitchFamily="34" charset="0"/>
              </a:rPr>
              <a:t>Saint-Denis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latin typeface="Marianne" panose="02000000000000000000" pitchFamily="2" charset="0"/>
                <a:cs typeface="Arial" panose="020B0604020202020204" pitchFamily="34" charset="0"/>
              </a:rPr>
              <a:t>1</a:t>
            </a:r>
            <a:r>
              <a:rPr lang="fr-FR" sz="1000" i="1" baseline="30000" dirty="0" smtClean="0">
                <a:latin typeface="Marianne" panose="02000000000000000000" pitchFamily="2" charset="0"/>
                <a:cs typeface="Arial" panose="020B0604020202020204" pitchFamily="34" charset="0"/>
              </a:rPr>
              <a:t>er</a:t>
            </a:r>
            <a:r>
              <a:rPr lang="fr-FR" sz="1000" i="1" dirty="0" smtClean="0">
                <a:latin typeface="Marianne" panose="02000000000000000000" pitchFamily="2" charset="0"/>
                <a:cs typeface="Arial" panose="020B0604020202020204" pitchFamily="34" charset="0"/>
              </a:rPr>
              <a:t> au 16 août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900" i="1" dirty="0" smtClean="0"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2846367" y="3154163"/>
            <a:ext cx="738933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2026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9829992" y="862161"/>
            <a:ext cx="2187837" cy="2462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latin typeface="Marianne" panose="02000000000000000000" pitchFamily="2" charset="0"/>
              </a:rPr>
              <a:t>Légende : </a:t>
            </a:r>
            <a:r>
              <a:rPr lang="fr-FR" sz="1000" b="1" dirty="0" smtClean="0">
                <a:solidFill>
                  <a:srgbClr val="7030A0"/>
                </a:solidFill>
                <a:latin typeface="Marianne" panose="02000000000000000000" pitchFamily="2" charset="0"/>
              </a:rPr>
              <a:t>Candidatures</a:t>
            </a:r>
            <a:r>
              <a:rPr lang="fr-FR" sz="1000" dirty="0" smtClean="0">
                <a:solidFill>
                  <a:srgbClr val="7030A0"/>
                </a:solidFill>
                <a:latin typeface="Marianne" panose="02000000000000000000" pitchFamily="2" charset="0"/>
              </a:rPr>
              <a:t> </a:t>
            </a:r>
            <a:endParaRPr lang="fr-FR" sz="1000" dirty="0">
              <a:solidFill>
                <a:srgbClr val="7030A0"/>
              </a:solidFill>
              <a:latin typeface="Marianne" panose="02000000000000000000" pitchFamily="2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-15185" y="5970774"/>
            <a:ext cx="12207185" cy="89314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3375235" y="3649961"/>
            <a:ext cx="1847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1000" b="1" dirty="0" smtClean="0">
                <a:solidFill>
                  <a:srgbClr val="7030A0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CE Gymnastique Rythmique</a:t>
            </a:r>
            <a:endParaRPr lang="fr-FR" sz="1000" b="1" dirty="0">
              <a:solidFill>
                <a:srgbClr val="7030A0"/>
              </a:solidFill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fr-FR" sz="1000" dirty="0" smtClean="0">
                <a:solidFill>
                  <a:srgbClr val="7030A0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Montpellier</a:t>
            </a:r>
            <a:endParaRPr lang="fr-FR" sz="1000" dirty="0">
              <a:solidFill>
                <a:srgbClr val="7030A0"/>
              </a:solidFill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fr-FR" sz="1000" i="1" dirty="0" smtClean="0">
                <a:solidFill>
                  <a:srgbClr val="7030A0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9 au 13 juin </a:t>
            </a:r>
            <a:endParaRPr lang="fr-FR" sz="1000" i="1" dirty="0">
              <a:solidFill>
                <a:srgbClr val="7030A0"/>
              </a:solidFill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01443" y="2360733"/>
            <a:ext cx="1578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1000" b="1" dirty="0">
                <a:latin typeface="Marianne" panose="02000000000000000000" pitchFamily="2" charset="0"/>
                <a:cs typeface="Arial" panose="020B0604020202020204" pitchFamily="34" charset="0"/>
              </a:rPr>
              <a:t>CM </a:t>
            </a: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Para Ski Alpin</a:t>
            </a:r>
            <a:endParaRPr lang="fr-FR" sz="1000" b="1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fr-FR" sz="1000" dirty="0" smtClean="0">
                <a:latin typeface="Marianne" panose="02000000000000000000" pitchFamily="2" charset="0"/>
                <a:cs typeface="Arial" panose="020B0604020202020204" pitchFamily="34" charset="0"/>
              </a:rPr>
              <a:t>Tignes</a:t>
            </a:r>
            <a:endParaRPr lang="fr-FR" sz="1000" dirty="0"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8224871" y="3154161"/>
            <a:ext cx="6623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2029 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500477" y="2283789"/>
            <a:ext cx="162006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fr-FR" sz="1000" b="1" dirty="0">
                <a:latin typeface="Marianne" panose="02000000000000000000" pitchFamily="2" charset="0"/>
                <a:cs typeface="Arial" panose="020B0604020202020204" pitchFamily="34" charset="0"/>
              </a:rPr>
              <a:t>CM </a:t>
            </a: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Hockey sur glace</a:t>
            </a:r>
            <a:endParaRPr lang="fr-FR" sz="1000" b="1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fr-FR" sz="1000" dirty="0" smtClean="0">
                <a:latin typeface="Marianne" panose="02000000000000000000" pitchFamily="2" charset="0"/>
                <a:cs typeface="Arial" panose="020B0604020202020204" pitchFamily="34" charset="0"/>
              </a:rPr>
              <a:t>Paris et Lyon</a:t>
            </a:r>
            <a:endParaRPr lang="fr-FR" sz="100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fr-FR" sz="1000" i="1" dirty="0" smtClean="0">
                <a:latin typeface="Marianne" panose="02000000000000000000" pitchFamily="2" charset="0"/>
                <a:cs typeface="Arial" panose="020B0604020202020204" pitchFamily="34" charset="0"/>
              </a:rPr>
              <a:t>12 au 28 Mai</a:t>
            </a:r>
            <a:endParaRPr lang="fr-FR" sz="1000" i="1" dirty="0"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35556" y="2262191"/>
            <a:ext cx="20913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fr-FR" sz="1000" b="1" dirty="0">
                <a:latin typeface="Marianne" panose="02000000000000000000" pitchFamily="2" charset="0"/>
                <a:cs typeface="Arial" panose="020B0604020202020204" pitchFamily="34" charset="0"/>
              </a:rPr>
              <a:t>CM </a:t>
            </a: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Hand Masculin</a:t>
            </a:r>
          </a:p>
          <a:p>
            <a:pPr lvl="0" algn="ctr">
              <a:defRPr/>
            </a:pPr>
            <a:r>
              <a:rPr lang="fr-FR" sz="1000" dirty="0" smtClean="0">
                <a:latin typeface="Marianne" panose="02000000000000000000" pitchFamily="2" charset="0"/>
                <a:cs typeface="Arial" panose="020B0604020202020204" pitchFamily="34" charset="0"/>
              </a:rPr>
              <a:t>Paris-Strasbourg-Lyon</a:t>
            </a:r>
          </a:p>
          <a:p>
            <a:pPr lvl="0" algn="ctr">
              <a:defRPr/>
            </a:pPr>
            <a:r>
              <a:rPr lang="fr-FR" sz="1000" dirty="0" smtClean="0">
                <a:latin typeface="Marianne" panose="02000000000000000000" pitchFamily="2" charset="0"/>
                <a:cs typeface="Arial" panose="020B0604020202020204" pitchFamily="34" charset="0"/>
              </a:rPr>
              <a:t>Cologne - Stuttgart</a:t>
            </a:r>
          </a:p>
          <a:p>
            <a:pPr lvl="0" algn="ctr">
              <a:defRPr/>
            </a:pPr>
            <a:r>
              <a:rPr lang="fr-FR" sz="1000" i="1" dirty="0" smtClean="0">
                <a:latin typeface="Marianne" panose="02000000000000000000" pitchFamily="2" charset="0"/>
                <a:cs typeface="Arial" panose="020B0604020202020204" pitchFamily="34" charset="0"/>
              </a:rPr>
              <a:t>15 janvier au 2 février</a:t>
            </a:r>
            <a:endParaRPr lang="fr-FR" sz="1000" i="1" dirty="0"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6467863" y="3154162"/>
            <a:ext cx="6623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2028 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10365147" y="3158500"/>
            <a:ext cx="6623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2030 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>
            <a:off x="3393893" y="1237669"/>
            <a:ext cx="8252" cy="47331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1667240" y="1237670"/>
            <a:ext cx="8252" cy="47331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5208333" y="1237668"/>
            <a:ext cx="8252" cy="47331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7087448" y="1237668"/>
            <a:ext cx="8252" cy="47331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8702651" y="1237667"/>
            <a:ext cx="8252" cy="47331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9" name="Groupe 48"/>
          <p:cNvGrpSpPr/>
          <p:nvPr/>
        </p:nvGrpSpPr>
        <p:grpSpPr>
          <a:xfrm>
            <a:off x="0" y="2941881"/>
            <a:ext cx="12116691" cy="735965"/>
            <a:chOff x="-16567" y="3187684"/>
            <a:chExt cx="12192000" cy="51268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2" name="Flèche droite 51"/>
            <p:cNvSpPr/>
            <p:nvPr/>
          </p:nvSpPr>
          <p:spPr>
            <a:xfrm>
              <a:off x="-16567" y="3187684"/>
              <a:ext cx="12192000" cy="512682"/>
            </a:xfrm>
            <a:prstGeom prst="rightArrow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1200">
                <a:latin typeface="Marianne" panose="02000000000000000000" pitchFamily="2" charset="0"/>
              </a:endParaRPr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324602" y="3335561"/>
              <a:ext cx="931157" cy="2144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 smtClean="0">
                  <a:latin typeface="Marianne" panose="02000000000000000000" pitchFamily="2" charset="0"/>
                </a:rPr>
                <a:t>2026</a:t>
              </a:r>
              <a:endParaRPr lang="fr-FR" sz="1400" b="1" dirty="0">
                <a:latin typeface="Marianne" panose="02000000000000000000" pitchFamily="2" charset="0"/>
              </a:endParaRPr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4000495" y="3331700"/>
              <a:ext cx="833845" cy="14576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fr-FR" sz="1200" dirty="0">
                <a:latin typeface="Marianne" panose="02000000000000000000" pitchFamily="2" charset="0"/>
              </a:endParaRPr>
            </a:p>
          </p:txBody>
        </p:sp>
      </p:grpSp>
      <p:sp>
        <p:nvSpPr>
          <p:cNvPr id="58" name="ZoneTexte 57"/>
          <p:cNvSpPr txBox="1"/>
          <p:nvPr/>
        </p:nvSpPr>
        <p:spPr>
          <a:xfrm>
            <a:off x="2081887" y="3154161"/>
            <a:ext cx="92540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2027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3837882" y="3145110"/>
            <a:ext cx="92540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2028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5737278" y="3170073"/>
            <a:ext cx="92540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2029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7462322" y="3170945"/>
            <a:ext cx="92540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2030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8871099" y="3168559"/>
            <a:ext cx="92540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2031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852198" y="2312753"/>
            <a:ext cx="209138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Jeux Olympiques et Paralympiques d’Hiver</a:t>
            </a:r>
          </a:p>
          <a:p>
            <a:pPr lvl="0" algn="ctr">
              <a:defRPr/>
            </a:pPr>
            <a:r>
              <a:rPr lang="fr-FR" sz="1000" dirty="0" smtClean="0">
                <a:latin typeface="Marianne" panose="02000000000000000000" pitchFamily="2" charset="0"/>
                <a:cs typeface="Arial" panose="020B0604020202020204" pitchFamily="34" charset="0"/>
              </a:rPr>
              <a:t>Alpes Françaises</a:t>
            </a:r>
            <a:endParaRPr lang="fr-FR" sz="1000" dirty="0"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43" name="Connecteur droit 42"/>
          <p:cNvCxnSpPr/>
          <p:nvPr/>
        </p:nvCxnSpPr>
        <p:spPr>
          <a:xfrm>
            <a:off x="9863442" y="1237666"/>
            <a:ext cx="8252" cy="47331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10319127" y="3168559"/>
            <a:ext cx="92540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Marianne" panose="02000000000000000000" pitchFamily="2" charset="0"/>
              </a:rPr>
              <a:t>2032</a:t>
            </a:r>
            <a:endParaRPr lang="fr-FR" sz="1400" b="1" dirty="0">
              <a:latin typeface="Marianne" panose="02000000000000000000" pitchFamily="2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829688" y="3627447"/>
            <a:ext cx="209138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CE Handball</a:t>
            </a:r>
          </a:p>
          <a:p>
            <a:pPr lvl="0" algn="ctr">
              <a:defRPr/>
            </a:pPr>
            <a:r>
              <a:rPr lang="fr-FR" sz="1000" dirty="0" smtClean="0">
                <a:latin typeface="Marianne" panose="02000000000000000000" pitchFamily="2" charset="0"/>
                <a:cs typeface="Arial" panose="020B0604020202020204" pitchFamily="34" charset="0"/>
              </a:rPr>
              <a:t>France – Allemagne</a:t>
            </a:r>
          </a:p>
          <a:p>
            <a:pPr lvl="0" algn="ctr">
              <a:defRPr/>
            </a:pPr>
            <a:r>
              <a:rPr lang="fr-FR" sz="1000" i="1" dirty="0" smtClean="0">
                <a:latin typeface="Marianne" panose="02000000000000000000" pitchFamily="2" charset="0"/>
                <a:cs typeface="Arial" panose="020B0604020202020204" pitchFamily="34" charset="0"/>
              </a:rPr>
              <a:t>15 janvier au 1</a:t>
            </a:r>
            <a:r>
              <a:rPr lang="fr-FR" sz="1000" i="1" baseline="30000" dirty="0" smtClean="0">
                <a:latin typeface="Marianne" panose="02000000000000000000" pitchFamily="2" charset="0"/>
                <a:cs typeface="Arial" panose="020B0604020202020204" pitchFamily="34" charset="0"/>
              </a:rPr>
              <a:t>er</a:t>
            </a:r>
            <a:r>
              <a:rPr lang="fr-FR" sz="1000" i="1" dirty="0" smtClean="0">
                <a:latin typeface="Marianne" panose="02000000000000000000" pitchFamily="2" charset="0"/>
                <a:cs typeface="Arial" panose="020B0604020202020204" pitchFamily="34" charset="0"/>
              </a:rPr>
              <a:t> février</a:t>
            </a:r>
            <a:endParaRPr lang="fr-FR" sz="1000" i="1" dirty="0"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68" name="Logo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020"/>
          <a:stretch/>
        </p:blipFill>
        <p:spPr>
          <a:xfrm>
            <a:off x="177698" y="0"/>
            <a:ext cx="1233091" cy="852840"/>
          </a:xfrm>
          <a:prstGeom prst="rect">
            <a:avLst/>
          </a:prstGeom>
        </p:spPr>
      </p:pic>
      <p:sp>
        <p:nvSpPr>
          <p:cNvPr id="69" name="ZoneTexte 68">
            <a:extLst>
              <a:ext uri="{FF2B5EF4-FFF2-40B4-BE49-F238E27FC236}">
                <a16:creationId xmlns:a16="http://schemas.microsoft.com/office/drawing/2014/main" id="{232722EC-8DB3-93E0-FC6D-20021AFEDFBD}"/>
              </a:ext>
            </a:extLst>
          </p:cNvPr>
          <p:cNvSpPr txBox="1"/>
          <p:nvPr/>
        </p:nvSpPr>
        <p:spPr>
          <a:xfrm>
            <a:off x="7778062" y="215823"/>
            <a:ext cx="46848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Marianne" panose="02000000000000000000" pitchFamily="2" charset="0"/>
              </a:rPr>
              <a:t>Délégation interministérielle aux grands événements sportifs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5111577" y="3647092"/>
            <a:ext cx="20686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dirty="0" smtClean="0">
                <a:solidFill>
                  <a:srgbClr val="7030A0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CM Canoë-Kayak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Marianne" panose="02000000000000000000" pitchFamily="2" charset="0"/>
                <a:cs typeface="Arial" panose="020B0604020202020204" pitchFamily="34" charset="0"/>
              </a:rPr>
              <a:t>Vaires-sur-Marne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rgbClr val="7030A0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juillet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21340" y="2231781"/>
            <a:ext cx="166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CM Football </a:t>
            </a:r>
            <a:r>
              <a:rPr lang="fr-FR" sz="1000" b="1" dirty="0">
                <a:latin typeface="Marianne" panose="02000000000000000000" pitchFamily="2" charset="0"/>
                <a:cs typeface="Arial" panose="020B0604020202020204" pitchFamily="34" charset="0"/>
              </a:rPr>
              <a:t>Unifié </a:t>
            </a:r>
            <a:r>
              <a:rPr lang="fr-FR" sz="1000" b="1" dirty="0" err="1">
                <a:latin typeface="Marianne" panose="02000000000000000000" pitchFamily="2" charset="0"/>
                <a:cs typeface="Arial" panose="020B0604020202020204" pitchFamily="34" charset="0"/>
              </a:rPr>
              <a:t>Special</a:t>
            </a:r>
            <a:r>
              <a:rPr lang="fr-FR" sz="1000" b="1" dirty="0">
                <a:latin typeface="Marianne" panose="02000000000000000000" pitchFamily="2" charset="0"/>
                <a:cs typeface="Arial" panose="020B0604020202020204" pitchFamily="34" charset="0"/>
              </a:rPr>
              <a:t> </a:t>
            </a:r>
            <a:r>
              <a:rPr lang="fr-FR" sz="1000" b="1" dirty="0" err="1" smtClean="0">
                <a:latin typeface="Marianne" panose="02000000000000000000" pitchFamily="2" charset="0"/>
                <a:cs typeface="Arial" panose="020B0604020202020204" pitchFamily="34" charset="0"/>
              </a:rPr>
              <a:t>Olympics</a:t>
            </a:r>
            <a:endParaRPr lang="fr-FR" sz="1000" b="1" dirty="0" smtClean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fr-FR" sz="1000" dirty="0" smtClean="0">
                <a:latin typeface="Marianne" panose="02000000000000000000" pitchFamily="2" charset="0"/>
                <a:cs typeface="Arial" panose="020B0604020202020204" pitchFamily="34" charset="0"/>
              </a:rPr>
              <a:t>Paris</a:t>
            </a:r>
          </a:p>
          <a:p>
            <a:pPr lvl="0" algn="ctr">
              <a:defRPr/>
            </a:pPr>
            <a:r>
              <a:rPr lang="fr-FR" sz="1000" i="1" dirty="0">
                <a:latin typeface="Marianne" panose="02000000000000000000" pitchFamily="2" charset="0"/>
                <a:cs typeface="Arial" panose="020B0604020202020204" pitchFamily="34" charset="0"/>
              </a:rPr>
              <a:t>2 au 12 juillet </a:t>
            </a:r>
            <a:endParaRPr lang="fr-FR" sz="900" i="1" dirty="0" smtClean="0"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35912" y="1349001"/>
            <a:ext cx="166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CM Universitaire </a:t>
            </a:r>
            <a:r>
              <a:rPr lang="fr-FR" sz="1000" b="1" dirty="0">
                <a:latin typeface="Marianne" panose="02000000000000000000" pitchFamily="2" charset="0"/>
                <a:cs typeface="Arial" panose="020B0604020202020204" pitchFamily="34" charset="0"/>
              </a:rPr>
              <a:t>de </a:t>
            </a:r>
            <a:r>
              <a:rPr lang="fr-FR" sz="1000" b="1" dirty="0" smtClean="0">
                <a:latin typeface="Marianne" panose="02000000000000000000" pitchFamily="2" charset="0"/>
                <a:cs typeface="Arial" panose="020B0604020202020204" pitchFamily="34" charset="0"/>
              </a:rPr>
              <a:t>Handball</a:t>
            </a:r>
          </a:p>
          <a:p>
            <a:pPr lvl="0" algn="ctr">
              <a:defRPr/>
            </a:pPr>
            <a:r>
              <a:rPr lang="fr-FR" sz="1000" dirty="0" smtClean="0">
                <a:latin typeface="Marianne" panose="02000000000000000000" pitchFamily="2" charset="0"/>
                <a:cs typeface="Arial" panose="020B0604020202020204" pitchFamily="34" charset="0"/>
              </a:rPr>
              <a:t>Pessac</a:t>
            </a:r>
          </a:p>
          <a:p>
            <a:pPr lvl="0" algn="ctr">
              <a:defRPr/>
            </a:pPr>
            <a:r>
              <a:rPr lang="fr-FR" sz="1000" i="1" dirty="0">
                <a:latin typeface="Marianne" panose="02000000000000000000" pitchFamily="2" charset="0"/>
                <a:cs typeface="Arial" panose="020B0604020202020204" pitchFamily="34" charset="0"/>
              </a:rPr>
              <a:t>20 au 27 juin </a:t>
            </a:r>
            <a:endParaRPr lang="fr-FR" sz="900" i="1" dirty="0" smtClean="0">
              <a:latin typeface="Marianne" panose="020000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7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416</Words>
  <Application>Microsoft Office PowerPoint</Application>
  <PresentationFormat>Grand écran</PresentationFormat>
  <Paragraphs>153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Marianne</vt:lpstr>
      <vt:lpstr>Times New Roman</vt:lpstr>
      <vt:lpstr>Thème Office</vt:lpstr>
      <vt:lpstr>Présentation PowerPoint</vt:lpstr>
      <vt:lpstr>Présentation PowerPoint</vt:lpstr>
    </vt:vector>
  </TitlesOfParts>
  <Company>Ministere de l'Education Nationale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MARINA CHAUMOND</dc:creator>
  <cp:lastModifiedBy>MALICIA MARGIRIER</cp:lastModifiedBy>
  <cp:revision>195</cp:revision>
  <cp:lastPrinted>2024-03-28T11:24:55Z</cp:lastPrinted>
  <dcterms:created xsi:type="dcterms:W3CDTF">2023-03-17T13:48:55Z</dcterms:created>
  <dcterms:modified xsi:type="dcterms:W3CDTF">2025-07-28T08:47:37Z</dcterms:modified>
</cp:coreProperties>
</file>