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7.xml" ContentType="application/vnd.openxmlformats-officedocument.presentationml.notesSlide+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50.xml" ContentType="application/vnd.openxmlformats-officedocument.drawingml.chart+xml"/>
  <Override PartName="/ppt/charts/chart51.xml" ContentType="application/vnd.openxmlformats-officedocument.drawingml.chart+xml"/>
  <Override PartName="/ppt/notesSlides/notesSlide8.xml" ContentType="application/vnd.openxmlformats-officedocument.presentationml.notesSlide+xml"/>
  <Override PartName="/ppt/charts/chart52.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3.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54.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5.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6.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7.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8.xml" ContentType="application/vnd.openxmlformats-officedocument.drawingml.chart+xml"/>
  <Override PartName="/ppt/charts/chart59.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9.xml" ContentType="application/vnd.openxmlformats-officedocument.presentationml.notesSlide+xml"/>
  <Override PartName="/ppt/charts/chart60.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1.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62.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63.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64.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5.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6.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7.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8.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9.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70.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71.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72.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73.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74.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75.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76.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82.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83.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84.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85.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86.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87.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88.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89.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90.xml" ContentType="application/vnd.openxmlformats-officedocument.drawingml.chart+xml"/>
  <Override PartName="/ppt/charts/style79.xml" ContentType="application/vnd.ms-office.chartstyle+xml"/>
  <Override PartName="/ppt/charts/colors79.xml" ContentType="application/vnd.ms-office.chartcolorstyl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62"/>
  </p:notesMasterIdLst>
  <p:handoutMasterIdLst>
    <p:handoutMasterId r:id="rId63"/>
  </p:handoutMasterIdLst>
  <p:sldIdLst>
    <p:sldId id="714" r:id="rId5"/>
    <p:sldId id="659" r:id="rId6"/>
    <p:sldId id="10341" r:id="rId7"/>
    <p:sldId id="10342" r:id="rId8"/>
    <p:sldId id="10369" r:id="rId9"/>
    <p:sldId id="10370" r:id="rId10"/>
    <p:sldId id="10343" r:id="rId11"/>
    <p:sldId id="10371" r:id="rId12"/>
    <p:sldId id="10372" r:id="rId13"/>
    <p:sldId id="10344" r:id="rId14"/>
    <p:sldId id="10373" r:id="rId15"/>
    <p:sldId id="10374" r:id="rId16"/>
    <p:sldId id="10346" r:id="rId17"/>
    <p:sldId id="10348" r:id="rId18"/>
    <p:sldId id="10377" r:id="rId19"/>
    <p:sldId id="10349" r:id="rId20"/>
    <p:sldId id="10350" r:id="rId21"/>
    <p:sldId id="10379" r:id="rId22"/>
    <p:sldId id="10384" r:id="rId23"/>
    <p:sldId id="10351" r:id="rId24"/>
    <p:sldId id="10352" r:id="rId25"/>
    <p:sldId id="10353" r:id="rId26"/>
    <p:sldId id="10356" r:id="rId27"/>
    <p:sldId id="10354" r:id="rId28"/>
    <p:sldId id="10385" r:id="rId29"/>
    <p:sldId id="10355" r:id="rId30"/>
    <p:sldId id="10357" r:id="rId31"/>
    <p:sldId id="10380" r:id="rId32"/>
    <p:sldId id="10391" r:id="rId33"/>
    <p:sldId id="10358" r:id="rId34"/>
    <p:sldId id="10359" r:id="rId35"/>
    <p:sldId id="10364" r:id="rId36"/>
    <p:sldId id="10360" r:id="rId37"/>
    <p:sldId id="10368" r:id="rId38"/>
    <p:sldId id="10340" r:id="rId39"/>
    <p:sldId id="10361" r:id="rId40"/>
    <p:sldId id="10362" r:id="rId41"/>
    <p:sldId id="10363" r:id="rId42"/>
    <p:sldId id="10365" r:id="rId43"/>
    <p:sldId id="652" r:id="rId44"/>
    <p:sldId id="10393" r:id="rId45"/>
    <p:sldId id="10345" r:id="rId46"/>
    <p:sldId id="10375" r:id="rId47"/>
    <p:sldId id="10347" r:id="rId48"/>
    <p:sldId id="10376" r:id="rId49"/>
    <p:sldId id="10394" r:id="rId50"/>
    <p:sldId id="10382" r:id="rId51"/>
    <p:sldId id="10313" r:id="rId52"/>
    <p:sldId id="10366" r:id="rId53"/>
    <p:sldId id="10337" r:id="rId54"/>
    <p:sldId id="10338" r:id="rId55"/>
    <p:sldId id="10339" r:id="rId56"/>
    <p:sldId id="10367" r:id="rId57"/>
    <p:sldId id="10395" r:id="rId58"/>
    <p:sldId id="458" r:id="rId59"/>
    <p:sldId id="494" r:id="rId60"/>
    <p:sldId id="407" r:id="rId61"/>
  </p:sldIdLst>
  <p:sldSz cx="12192000" cy="6858000"/>
  <p:notesSz cx="6805613" cy="9944100"/>
  <p:embeddedFontLst>
    <p:embeddedFont>
      <p:font typeface="Arial Black" panose="020B0A04020102020204" pitchFamily="34" charset="0"/>
      <p:bold r:id="rId64"/>
    </p:embeddedFont>
    <p:embeddedFont>
      <p:font typeface="Calibri Light" panose="020F0302020204030204" pitchFamily="34" charset="0"/>
      <p:regular r:id="rId65"/>
      <p:italic r:id="rId66"/>
    </p:embeddedFont>
    <p:embeddedFont>
      <p:font typeface="Franklin Gothic Book" panose="020B0503020102020204" pitchFamily="34" charset="0"/>
      <p:regular r:id="rId67"/>
      <p:italic r:id="rId68"/>
    </p:embeddedFont>
    <p:embeddedFont>
      <p:font typeface="Calibri" panose="020F0502020204030204" pitchFamily="34" charset="0"/>
      <p:regular r:id="rId69"/>
      <p:bold r:id="rId70"/>
      <p:italic r:id="rId71"/>
      <p:boldItalic r:id="rId72"/>
    </p:embeddedFont>
    <p:embeddedFont>
      <p:font typeface="HelveticaNeueLT Std Lt Cn" panose="020B0406020202030204" charset="0"/>
      <p:regular r:id="rId73"/>
      <p:bold r:id="rId74"/>
      <p:italic r:id="rId75"/>
      <p:boldItalic r:id="rId76"/>
    </p:embeddedFont>
    <p:embeddedFont>
      <p:font typeface="Arial Narrow" panose="020B0606020202030204" pitchFamily="34" charset="0"/>
      <p:regular r:id="rId77"/>
      <p:bold r:id="rId78"/>
      <p:italic r:id="rId79"/>
      <p:boldItalic r:id="rId80"/>
    </p:embeddedFont>
    <p:embeddedFont>
      <p:font typeface="Arial Nova Light" panose="020B0604020202020204" charset="0"/>
      <p:regular r:id="rId81"/>
      <p:italic r:id="rId82"/>
    </p:embeddedFont>
    <p:embeddedFont>
      <p:font typeface="Helvetica" panose="020B0604020202020204" pitchFamily="34" charset="0"/>
      <p:regular r:id="rId83"/>
      <p:bold r:id="rId84"/>
      <p:italic r:id="rId85"/>
      <p:boldItalic r:id="rId86"/>
    </p:embeddedFont>
    <p:embeddedFont>
      <p:font typeface="Franklin Gothic Demi" panose="020B0703020102020204" pitchFamily="34" charset="0"/>
      <p:regular r:id="rId87"/>
      <p:italic r:id="rId88"/>
    </p:embeddedFont>
  </p:embeddedFontLst>
  <p:custDataLst>
    <p:tags r:id="rId89"/>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ext uri="{19B8F6BF-5375-455C-9EA6-DF929625EA0E}">
        <p15:presenceInfo xmlns:p15="http://schemas.microsoft.com/office/powerpoint/2012/main" userId="f5b5fcd6593eb51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326F"/>
    <a:srgbClr val="00B050"/>
    <a:srgbClr val="668CB3"/>
    <a:srgbClr val="E18585"/>
    <a:srgbClr val="FFFFFF"/>
    <a:srgbClr val="C00000"/>
    <a:srgbClr val="B3D6F2"/>
    <a:srgbClr val="993366"/>
    <a:srgbClr val="FAE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74" autoAdjust="0"/>
    <p:restoredTop sz="89447" autoAdjust="0"/>
  </p:normalViewPr>
  <p:slideViewPr>
    <p:cSldViewPr snapToGrid="0">
      <p:cViewPr varScale="1">
        <p:scale>
          <a:sx n="73" d="100"/>
          <a:sy n="73" d="100"/>
        </p:scale>
        <p:origin x="67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font" Target="fonts/font5.fntdata"/><Relationship Id="rId76" Type="http://schemas.openxmlformats.org/officeDocument/2006/relationships/font" Target="fonts/font13.fntdata"/><Relationship Id="rId84" Type="http://schemas.openxmlformats.org/officeDocument/2006/relationships/font" Target="fonts/font21.fntdata"/><Relationship Id="rId89"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font" Target="fonts/font8.fntdata"/><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font" Target="fonts/font16.fntdata"/><Relationship Id="rId87" Type="http://schemas.openxmlformats.org/officeDocument/2006/relationships/font" Target="fonts/font24.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9.fntdata"/><Relationship Id="rId90"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Feuille_de_calcul_Microsoft_Excel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Feuille_de_calcul_Microsoft_Excel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Feuille_de_calcul_Microsoft_Excel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Feuille_de_calcul_Microsoft_Excel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Feuille_de_calcul_Microsoft_Excel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Feuille_de_calcul_Microsoft_Excel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Feuille_de_calcul_Microsoft_Excel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Feuille_de_calcul_Microsoft_Excel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Feuille_de_calcul_Microsoft_Excel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Feuille_de_calcul_Microsoft_Excel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Feuille_de_calcul_Microsoft_Excel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Feuille_de_calcul_Microsoft_Excel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Feuille_de_calcul_Microsoft_Excel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Feuille_de_calcul_Microsoft_Excel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Feuille_de_calcul_Microsoft_Excel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1" Type="http://schemas.openxmlformats.org/officeDocument/2006/relationships/package" Target="../embeddings/Feuille_de_calcul_Microsoft_Excel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Feuille_de_calcul_Microsoft_Excel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Feuille_de_calcul_Microsoft_Excel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Feuille_de_calcul_Microsoft_Excel33.xlsx"/></Relationships>
</file>

<file path=ppt/charts/_rels/chart35.xml.rels><?xml version="1.0" encoding="UTF-8" standalone="yes"?>
<Relationships xmlns="http://schemas.openxmlformats.org/package/2006/relationships"><Relationship Id="rId3" Type="http://schemas.openxmlformats.org/officeDocument/2006/relationships/package" Target="../embeddings/Feuille_de_calcul_Microsoft_Excel34.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package" Target="../embeddings/Feuille_de_calcul_Microsoft_Excel35.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Feuille_de_calcul_Microsoft_Excel36.xlsx"/><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package" Target="../embeddings/Feuille_de_calcul_Microsoft_Excel37.xlsx"/><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package" Target="../embeddings/Feuille_de_calcul_Microsoft_Excel38.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Feuille_de_calcul_Microsoft_Excel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Feuille_de_calcul_Microsoft_Excel39.xlsx"/><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package" Target="../embeddings/Feuille_de_calcul_Microsoft_Excel40.xlsx"/><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3" Type="http://schemas.openxmlformats.org/officeDocument/2006/relationships/package" Target="../embeddings/Feuille_de_calcul_Microsoft_Excel41.xlsx"/><Relationship Id="rId2" Type="http://schemas.microsoft.com/office/2011/relationships/chartColorStyle" Target="colors38.xml"/><Relationship Id="rId1" Type="http://schemas.microsoft.com/office/2011/relationships/chartStyle" Target="style38.xml"/></Relationships>
</file>

<file path=ppt/charts/_rels/chart43.xml.rels><?xml version="1.0" encoding="UTF-8" standalone="yes"?>
<Relationships xmlns="http://schemas.openxmlformats.org/package/2006/relationships"><Relationship Id="rId3" Type="http://schemas.openxmlformats.org/officeDocument/2006/relationships/package" Target="../embeddings/Feuille_de_calcul_Microsoft_Excel42.xlsx"/><Relationship Id="rId2" Type="http://schemas.microsoft.com/office/2011/relationships/chartColorStyle" Target="colors39.xml"/><Relationship Id="rId1" Type="http://schemas.microsoft.com/office/2011/relationships/chartStyle" Target="style39.xml"/></Relationships>
</file>

<file path=ppt/charts/_rels/chart44.xml.rels><?xml version="1.0" encoding="UTF-8" standalone="yes"?>
<Relationships xmlns="http://schemas.openxmlformats.org/package/2006/relationships"><Relationship Id="rId3" Type="http://schemas.openxmlformats.org/officeDocument/2006/relationships/package" Target="../embeddings/Feuille_de_calcul_Microsoft_Excel43.xlsx"/><Relationship Id="rId2" Type="http://schemas.microsoft.com/office/2011/relationships/chartColorStyle" Target="colors40.xml"/><Relationship Id="rId1" Type="http://schemas.microsoft.com/office/2011/relationships/chartStyle" Target="style40.xml"/></Relationships>
</file>

<file path=ppt/charts/_rels/chart45.xml.rels><?xml version="1.0" encoding="UTF-8" standalone="yes"?>
<Relationships xmlns="http://schemas.openxmlformats.org/package/2006/relationships"><Relationship Id="rId3" Type="http://schemas.openxmlformats.org/officeDocument/2006/relationships/package" Target="../embeddings/Feuille_de_calcul_Microsoft_Excel44.xlsx"/><Relationship Id="rId2" Type="http://schemas.microsoft.com/office/2011/relationships/chartColorStyle" Target="colors41.xml"/><Relationship Id="rId1" Type="http://schemas.microsoft.com/office/2011/relationships/chartStyle" Target="style41.xml"/></Relationships>
</file>

<file path=ppt/charts/_rels/chart46.xml.rels><?xml version="1.0" encoding="UTF-8" standalone="yes"?>
<Relationships xmlns="http://schemas.openxmlformats.org/package/2006/relationships"><Relationship Id="rId3" Type="http://schemas.openxmlformats.org/officeDocument/2006/relationships/package" Target="../embeddings/Feuille_de_calcul_Microsoft_Excel45.xlsx"/><Relationship Id="rId2" Type="http://schemas.microsoft.com/office/2011/relationships/chartColorStyle" Target="colors42.xml"/><Relationship Id="rId1" Type="http://schemas.microsoft.com/office/2011/relationships/chartStyle" Target="style42.xml"/></Relationships>
</file>

<file path=ppt/charts/_rels/chart47.xml.rels><?xml version="1.0" encoding="UTF-8" standalone="yes"?>
<Relationships xmlns="http://schemas.openxmlformats.org/package/2006/relationships"><Relationship Id="rId3" Type="http://schemas.openxmlformats.org/officeDocument/2006/relationships/package" Target="../embeddings/Feuille_de_calcul_Microsoft_Excel46.xlsx"/><Relationship Id="rId2" Type="http://schemas.microsoft.com/office/2011/relationships/chartColorStyle" Target="colors43.xml"/><Relationship Id="rId1" Type="http://schemas.microsoft.com/office/2011/relationships/chartStyle" Target="style43.xml"/></Relationships>
</file>

<file path=ppt/charts/_rels/chart48.xml.rels><?xml version="1.0" encoding="UTF-8" standalone="yes"?>
<Relationships xmlns="http://schemas.openxmlformats.org/package/2006/relationships"><Relationship Id="rId3" Type="http://schemas.openxmlformats.org/officeDocument/2006/relationships/package" Target="../embeddings/Feuille_de_calcul_Microsoft_Excel47.xlsx"/><Relationship Id="rId2" Type="http://schemas.microsoft.com/office/2011/relationships/chartColorStyle" Target="colors44.xml"/><Relationship Id="rId1" Type="http://schemas.microsoft.com/office/2011/relationships/chartStyle" Target="style44.xml"/></Relationships>
</file>

<file path=ppt/charts/_rels/chart49.xml.rels><?xml version="1.0" encoding="UTF-8" standalone="yes"?>
<Relationships xmlns="http://schemas.openxmlformats.org/package/2006/relationships"><Relationship Id="rId3" Type="http://schemas.openxmlformats.org/officeDocument/2006/relationships/package" Target="../embeddings/Feuille_de_calcul_Microsoft_Excel48.xlsx"/><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package" Target="../embeddings/Feuille_de_calcul_Microsoft_Excel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package" Target="../embeddings/Feuille_de_calcul_Microsoft_Excel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Feuille_de_calcul_Microsoft_Excel50.xlsx"/></Relationships>
</file>

<file path=ppt/charts/_rels/chart52.xml.rels><?xml version="1.0" encoding="UTF-8" standalone="yes"?>
<Relationships xmlns="http://schemas.openxmlformats.org/package/2006/relationships"><Relationship Id="rId3" Type="http://schemas.openxmlformats.org/officeDocument/2006/relationships/package" Target="../embeddings/Feuille_de_calcul_Microsoft_Excel51.xlsx"/><Relationship Id="rId2" Type="http://schemas.microsoft.com/office/2011/relationships/chartColorStyle" Target="colors46.xml"/><Relationship Id="rId1" Type="http://schemas.microsoft.com/office/2011/relationships/chartStyle" Target="style46.xml"/></Relationships>
</file>

<file path=ppt/charts/_rels/chart53.xml.rels><?xml version="1.0" encoding="UTF-8" standalone="yes"?>
<Relationships xmlns="http://schemas.openxmlformats.org/package/2006/relationships"><Relationship Id="rId3" Type="http://schemas.openxmlformats.org/officeDocument/2006/relationships/package" Target="../embeddings/Feuille_de_calcul_Microsoft_Excel52.xlsx"/><Relationship Id="rId2" Type="http://schemas.microsoft.com/office/2011/relationships/chartColorStyle" Target="colors47.xml"/><Relationship Id="rId1" Type="http://schemas.microsoft.com/office/2011/relationships/chartStyle" Target="style47.xml"/></Relationships>
</file>

<file path=ppt/charts/_rels/chart54.xml.rels><?xml version="1.0" encoding="UTF-8" standalone="yes"?>
<Relationships xmlns="http://schemas.openxmlformats.org/package/2006/relationships"><Relationship Id="rId3" Type="http://schemas.openxmlformats.org/officeDocument/2006/relationships/package" Target="../embeddings/Feuille_de_calcul_Microsoft_Excel53.xlsx"/><Relationship Id="rId2" Type="http://schemas.microsoft.com/office/2011/relationships/chartColorStyle" Target="colors48.xml"/><Relationship Id="rId1" Type="http://schemas.microsoft.com/office/2011/relationships/chartStyle" Target="style48.xml"/></Relationships>
</file>

<file path=ppt/charts/_rels/chart55.xml.rels><?xml version="1.0" encoding="UTF-8" standalone="yes"?>
<Relationships xmlns="http://schemas.openxmlformats.org/package/2006/relationships"><Relationship Id="rId3" Type="http://schemas.openxmlformats.org/officeDocument/2006/relationships/package" Target="../embeddings/Feuille_de_calcul_Microsoft_Excel54.xlsx"/><Relationship Id="rId2" Type="http://schemas.microsoft.com/office/2011/relationships/chartColorStyle" Target="colors49.xml"/><Relationship Id="rId1" Type="http://schemas.microsoft.com/office/2011/relationships/chartStyle" Target="style49.xml"/></Relationships>
</file>

<file path=ppt/charts/_rels/chart56.xml.rels><?xml version="1.0" encoding="UTF-8" standalone="yes"?>
<Relationships xmlns="http://schemas.openxmlformats.org/package/2006/relationships"><Relationship Id="rId3" Type="http://schemas.openxmlformats.org/officeDocument/2006/relationships/package" Target="../embeddings/Feuille_de_calcul_Microsoft_Excel55.xlsx"/><Relationship Id="rId2" Type="http://schemas.microsoft.com/office/2011/relationships/chartColorStyle" Target="colors50.xml"/><Relationship Id="rId1" Type="http://schemas.microsoft.com/office/2011/relationships/chartStyle" Target="style50.xml"/></Relationships>
</file>

<file path=ppt/charts/_rels/chart57.xml.rels><?xml version="1.0" encoding="UTF-8" standalone="yes"?>
<Relationships xmlns="http://schemas.openxmlformats.org/package/2006/relationships"><Relationship Id="rId3" Type="http://schemas.openxmlformats.org/officeDocument/2006/relationships/package" Target="../embeddings/Feuille_de_calcul_Microsoft_Excel56.xlsx"/><Relationship Id="rId2" Type="http://schemas.microsoft.com/office/2011/relationships/chartColorStyle" Target="colors51.xml"/><Relationship Id="rId1" Type="http://schemas.microsoft.com/office/2011/relationships/chartStyle" Target="style51.xml"/></Relationships>
</file>

<file path=ppt/charts/_rels/chart58.xml.rels><?xml version="1.0" encoding="UTF-8" standalone="yes"?>
<Relationships xmlns="http://schemas.openxmlformats.org/package/2006/relationships"><Relationship Id="rId1" Type="http://schemas.openxmlformats.org/officeDocument/2006/relationships/package" Target="../embeddings/Feuille_de_calcul_Microsoft_Excel57.xlsx"/></Relationships>
</file>

<file path=ppt/charts/_rels/chart59.xml.rels><?xml version="1.0" encoding="UTF-8" standalone="yes"?>
<Relationships xmlns="http://schemas.openxmlformats.org/package/2006/relationships"><Relationship Id="rId3" Type="http://schemas.openxmlformats.org/officeDocument/2006/relationships/package" Target="../embeddings/Feuille_de_calcul_Microsoft_Excel58.xlsx"/><Relationship Id="rId2" Type="http://schemas.microsoft.com/office/2011/relationships/chartColorStyle" Target="colors52.xml"/><Relationship Id="rId1" Type="http://schemas.microsoft.com/office/2011/relationships/chartStyle" Target="style52.xml"/></Relationships>
</file>

<file path=ppt/charts/_rels/chart6.xml.rels><?xml version="1.0" encoding="UTF-8" standalone="yes"?>
<Relationships xmlns="http://schemas.openxmlformats.org/package/2006/relationships"><Relationship Id="rId3" Type="http://schemas.openxmlformats.org/officeDocument/2006/relationships/package" Target="../embeddings/Feuille_de_calcul_Microsoft_Excel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Feuille_de_calcul_Microsoft_Excel59.xlsx"/><Relationship Id="rId2" Type="http://schemas.microsoft.com/office/2011/relationships/chartColorStyle" Target="colors53.xml"/><Relationship Id="rId1" Type="http://schemas.microsoft.com/office/2011/relationships/chartStyle" Target="style53.xml"/></Relationships>
</file>

<file path=ppt/charts/_rels/chart61.xml.rels><?xml version="1.0" encoding="UTF-8" standalone="yes"?>
<Relationships xmlns="http://schemas.openxmlformats.org/package/2006/relationships"><Relationship Id="rId3" Type="http://schemas.openxmlformats.org/officeDocument/2006/relationships/package" Target="../embeddings/Feuille_de_calcul_Microsoft_Excel60.xlsx"/><Relationship Id="rId2" Type="http://schemas.microsoft.com/office/2011/relationships/chartColorStyle" Target="colors54.xml"/><Relationship Id="rId1" Type="http://schemas.microsoft.com/office/2011/relationships/chartStyle" Target="style54.xml"/></Relationships>
</file>

<file path=ppt/charts/_rels/chart62.xml.rels><?xml version="1.0" encoding="UTF-8" standalone="yes"?>
<Relationships xmlns="http://schemas.openxmlformats.org/package/2006/relationships"><Relationship Id="rId3" Type="http://schemas.openxmlformats.org/officeDocument/2006/relationships/package" Target="../embeddings/Feuille_de_calcul_Microsoft_Excel61.xlsx"/><Relationship Id="rId2" Type="http://schemas.microsoft.com/office/2011/relationships/chartColorStyle" Target="colors55.xml"/><Relationship Id="rId1" Type="http://schemas.microsoft.com/office/2011/relationships/chartStyle" Target="style55.xml"/></Relationships>
</file>

<file path=ppt/charts/_rels/chart63.xml.rels><?xml version="1.0" encoding="UTF-8" standalone="yes"?>
<Relationships xmlns="http://schemas.openxmlformats.org/package/2006/relationships"><Relationship Id="rId3" Type="http://schemas.openxmlformats.org/officeDocument/2006/relationships/package" Target="../embeddings/Feuille_de_calcul_Microsoft_Excel62.xlsx"/><Relationship Id="rId2" Type="http://schemas.microsoft.com/office/2011/relationships/chartColorStyle" Target="colors56.xml"/><Relationship Id="rId1" Type="http://schemas.microsoft.com/office/2011/relationships/chartStyle" Target="style56.xml"/></Relationships>
</file>

<file path=ppt/charts/_rels/chart64.xml.rels><?xml version="1.0" encoding="UTF-8" standalone="yes"?>
<Relationships xmlns="http://schemas.openxmlformats.org/package/2006/relationships"><Relationship Id="rId3" Type="http://schemas.openxmlformats.org/officeDocument/2006/relationships/package" Target="../embeddings/Feuille_de_calcul_Microsoft_Excel63.xlsx"/><Relationship Id="rId2" Type="http://schemas.microsoft.com/office/2011/relationships/chartColorStyle" Target="colors57.xml"/><Relationship Id="rId1" Type="http://schemas.microsoft.com/office/2011/relationships/chartStyle" Target="style57.xml"/></Relationships>
</file>

<file path=ppt/charts/_rels/chart65.xml.rels><?xml version="1.0" encoding="UTF-8" standalone="yes"?>
<Relationships xmlns="http://schemas.openxmlformats.org/package/2006/relationships"><Relationship Id="rId3" Type="http://schemas.openxmlformats.org/officeDocument/2006/relationships/package" Target="../embeddings/Feuille_de_calcul_Microsoft_Excel64.xlsx"/><Relationship Id="rId2" Type="http://schemas.microsoft.com/office/2011/relationships/chartColorStyle" Target="colors58.xml"/><Relationship Id="rId1" Type="http://schemas.microsoft.com/office/2011/relationships/chartStyle" Target="style58.xml"/></Relationships>
</file>

<file path=ppt/charts/_rels/chart66.xml.rels><?xml version="1.0" encoding="UTF-8" standalone="yes"?>
<Relationships xmlns="http://schemas.openxmlformats.org/package/2006/relationships"><Relationship Id="rId3" Type="http://schemas.openxmlformats.org/officeDocument/2006/relationships/package" Target="../embeddings/Feuille_de_calcul_Microsoft_Excel65.xlsx"/><Relationship Id="rId2" Type="http://schemas.microsoft.com/office/2011/relationships/chartColorStyle" Target="colors59.xml"/><Relationship Id="rId1" Type="http://schemas.microsoft.com/office/2011/relationships/chartStyle" Target="style59.xml"/></Relationships>
</file>

<file path=ppt/charts/_rels/chart67.xml.rels><?xml version="1.0" encoding="UTF-8" standalone="yes"?>
<Relationships xmlns="http://schemas.openxmlformats.org/package/2006/relationships"><Relationship Id="rId3" Type="http://schemas.openxmlformats.org/officeDocument/2006/relationships/package" Target="../embeddings/Feuille_de_calcul_Microsoft_Excel66.xlsx"/><Relationship Id="rId2" Type="http://schemas.microsoft.com/office/2011/relationships/chartColorStyle" Target="colors60.xml"/><Relationship Id="rId1" Type="http://schemas.microsoft.com/office/2011/relationships/chartStyle" Target="style60.xml"/></Relationships>
</file>

<file path=ppt/charts/_rels/chart68.xml.rels><?xml version="1.0" encoding="UTF-8" standalone="yes"?>
<Relationships xmlns="http://schemas.openxmlformats.org/package/2006/relationships"><Relationship Id="rId3" Type="http://schemas.openxmlformats.org/officeDocument/2006/relationships/package" Target="../embeddings/Feuille_de_calcul_Microsoft_Excel67.xlsx"/><Relationship Id="rId2" Type="http://schemas.microsoft.com/office/2011/relationships/chartColorStyle" Target="colors61.xml"/><Relationship Id="rId1" Type="http://schemas.microsoft.com/office/2011/relationships/chartStyle" Target="style61.xml"/></Relationships>
</file>

<file path=ppt/charts/_rels/chart69.xml.rels><?xml version="1.0" encoding="UTF-8" standalone="yes"?>
<Relationships xmlns="http://schemas.openxmlformats.org/package/2006/relationships"><Relationship Id="rId3" Type="http://schemas.openxmlformats.org/officeDocument/2006/relationships/package" Target="../embeddings/Feuille_de_calcul_Microsoft_Excel68.xlsx"/><Relationship Id="rId2" Type="http://schemas.microsoft.com/office/2011/relationships/chartColorStyle" Target="colors62.xml"/><Relationship Id="rId1" Type="http://schemas.microsoft.com/office/2011/relationships/chartStyle" Target="style62.xml"/></Relationships>
</file>

<file path=ppt/charts/_rels/chart7.xml.rels><?xml version="1.0" encoding="UTF-8" standalone="yes"?>
<Relationships xmlns="http://schemas.openxmlformats.org/package/2006/relationships"><Relationship Id="rId3" Type="http://schemas.openxmlformats.org/officeDocument/2006/relationships/package" Target="../embeddings/Feuille_de_calcul_Microsoft_Excel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Feuille_de_calcul_Microsoft_Excel69.xlsx"/><Relationship Id="rId2" Type="http://schemas.microsoft.com/office/2011/relationships/chartColorStyle" Target="colors63.xml"/><Relationship Id="rId1" Type="http://schemas.microsoft.com/office/2011/relationships/chartStyle" Target="style63.xml"/></Relationships>
</file>

<file path=ppt/charts/_rels/chart71.xml.rels><?xml version="1.0" encoding="UTF-8" standalone="yes"?>
<Relationships xmlns="http://schemas.openxmlformats.org/package/2006/relationships"><Relationship Id="rId3" Type="http://schemas.openxmlformats.org/officeDocument/2006/relationships/package" Target="../embeddings/Feuille_de_calcul_Microsoft_Excel70.xlsx"/><Relationship Id="rId2" Type="http://schemas.microsoft.com/office/2011/relationships/chartColorStyle" Target="colors64.xml"/><Relationship Id="rId1" Type="http://schemas.microsoft.com/office/2011/relationships/chartStyle" Target="style64.xml"/></Relationships>
</file>

<file path=ppt/charts/_rels/chart72.xml.rels><?xml version="1.0" encoding="UTF-8" standalone="yes"?>
<Relationships xmlns="http://schemas.openxmlformats.org/package/2006/relationships"><Relationship Id="rId3" Type="http://schemas.openxmlformats.org/officeDocument/2006/relationships/package" Target="../embeddings/Feuille_de_calcul_Microsoft_Excel71.xlsx"/><Relationship Id="rId2" Type="http://schemas.microsoft.com/office/2011/relationships/chartColorStyle" Target="colors65.xml"/><Relationship Id="rId1" Type="http://schemas.microsoft.com/office/2011/relationships/chartStyle" Target="style65.xml"/></Relationships>
</file>

<file path=ppt/charts/_rels/chart73.xml.rels><?xml version="1.0" encoding="UTF-8" standalone="yes"?>
<Relationships xmlns="http://schemas.openxmlformats.org/package/2006/relationships"><Relationship Id="rId3" Type="http://schemas.openxmlformats.org/officeDocument/2006/relationships/package" Target="../embeddings/Feuille_de_calcul_Microsoft_Excel72.xlsx"/><Relationship Id="rId2" Type="http://schemas.microsoft.com/office/2011/relationships/chartColorStyle" Target="colors66.xml"/><Relationship Id="rId1" Type="http://schemas.microsoft.com/office/2011/relationships/chartStyle" Target="style66.xml"/></Relationships>
</file>

<file path=ppt/charts/_rels/chart74.xml.rels><?xml version="1.0" encoding="UTF-8" standalone="yes"?>
<Relationships xmlns="http://schemas.openxmlformats.org/package/2006/relationships"><Relationship Id="rId3" Type="http://schemas.openxmlformats.org/officeDocument/2006/relationships/package" Target="../embeddings/Feuille_de_calcul_Microsoft_Excel73.xlsx"/><Relationship Id="rId2" Type="http://schemas.microsoft.com/office/2011/relationships/chartColorStyle" Target="colors67.xml"/><Relationship Id="rId1" Type="http://schemas.microsoft.com/office/2011/relationships/chartStyle" Target="style67.xml"/></Relationships>
</file>

<file path=ppt/charts/_rels/chart75.xml.rels><?xml version="1.0" encoding="UTF-8" standalone="yes"?>
<Relationships xmlns="http://schemas.openxmlformats.org/package/2006/relationships"><Relationship Id="rId3" Type="http://schemas.openxmlformats.org/officeDocument/2006/relationships/package" Target="../embeddings/Feuille_de_calcul_Microsoft_Excel74.xlsx"/><Relationship Id="rId2" Type="http://schemas.microsoft.com/office/2011/relationships/chartColorStyle" Target="colors68.xml"/><Relationship Id="rId1" Type="http://schemas.microsoft.com/office/2011/relationships/chartStyle" Target="style68.xml"/></Relationships>
</file>

<file path=ppt/charts/_rels/chart76.xml.rels><?xml version="1.0" encoding="UTF-8" standalone="yes"?>
<Relationships xmlns="http://schemas.openxmlformats.org/package/2006/relationships"><Relationship Id="rId3" Type="http://schemas.openxmlformats.org/officeDocument/2006/relationships/package" Target="../embeddings/Feuille_de_calcul_Microsoft_Excel75.xlsx"/><Relationship Id="rId2" Type="http://schemas.microsoft.com/office/2011/relationships/chartColorStyle" Target="colors69.xml"/><Relationship Id="rId1" Type="http://schemas.microsoft.com/office/2011/relationships/chartStyle" Target="style69.xml"/></Relationships>
</file>

<file path=ppt/charts/_rels/chart77.xml.rels><?xml version="1.0" encoding="UTF-8" standalone="yes"?>
<Relationships xmlns="http://schemas.openxmlformats.org/package/2006/relationships"><Relationship Id="rId1" Type="http://schemas.openxmlformats.org/officeDocument/2006/relationships/package" Target="../embeddings/Feuille_de_calcul_Microsoft_Excel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Feuille_de_calcul_Microsoft_Excel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Feuille_de_calcul_Microsoft_Excel78.xlsx"/></Relationships>
</file>

<file path=ppt/charts/_rels/chart8.xml.rels><?xml version="1.0" encoding="UTF-8" standalone="yes"?>
<Relationships xmlns="http://schemas.openxmlformats.org/package/2006/relationships"><Relationship Id="rId3" Type="http://schemas.openxmlformats.org/officeDocument/2006/relationships/package" Target="../embeddings/Feuille_de_calcul_Microsoft_Excel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1" Type="http://schemas.openxmlformats.org/officeDocument/2006/relationships/package" Target="../embeddings/Feuille_de_calcul_Microsoft_Excel79.xlsx"/></Relationships>
</file>

<file path=ppt/charts/_rels/chart81.xml.rels><?xml version="1.0" encoding="UTF-8" standalone="yes"?>
<Relationships xmlns="http://schemas.openxmlformats.org/package/2006/relationships"><Relationship Id="rId3" Type="http://schemas.openxmlformats.org/officeDocument/2006/relationships/package" Target="../embeddings/Feuille_de_calcul_Microsoft_Excel80.xlsx"/><Relationship Id="rId2" Type="http://schemas.microsoft.com/office/2011/relationships/chartColorStyle" Target="colors70.xml"/><Relationship Id="rId1" Type="http://schemas.microsoft.com/office/2011/relationships/chartStyle" Target="style70.xml"/></Relationships>
</file>

<file path=ppt/charts/_rels/chart82.xml.rels><?xml version="1.0" encoding="UTF-8" standalone="yes"?>
<Relationships xmlns="http://schemas.openxmlformats.org/package/2006/relationships"><Relationship Id="rId3" Type="http://schemas.openxmlformats.org/officeDocument/2006/relationships/package" Target="../embeddings/Feuille_de_calcul_Microsoft_Excel81.xlsx"/><Relationship Id="rId2" Type="http://schemas.microsoft.com/office/2011/relationships/chartColorStyle" Target="colors71.xml"/><Relationship Id="rId1" Type="http://schemas.microsoft.com/office/2011/relationships/chartStyle" Target="style71.xml"/></Relationships>
</file>

<file path=ppt/charts/_rels/chart83.xml.rels><?xml version="1.0" encoding="UTF-8" standalone="yes"?>
<Relationships xmlns="http://schemas.openxmlformats.org/package/2006/relationships"><Relationship Id="rId3" Type="http://schemas.openxmlformats.org/officeDocument/2006/relationships/package" Target="../embeddings/Feuille_de_calcul_Microsoft_Excel82.xlsx"/><Relationship Id="rId2" Type="http://schemas.microsoft.com/office/2011/relationships/chartColorStyle" Target="colors72.xml"/><Relationship Id="rId1" Type="http://schemas.microsoft.com/office/2011/relationships/chartStyle" Target="style72.xml"/></Relationships>
</file>

<file path=ppt/charts/_rels/chart84.xml.rels><?xml version="1.0" encoding="UTF-8" standalone="yes"?>
<Relationships xmlns="http://schemas.openxmlformats.org/package/2006/relationships"><Relationship Id="rId3" Type="http://schemas.openxmlformats.org/officeDocument/2006/relationships/package" Target="../embeddings/Feuille_de_calcul_Microsoft_Excel83.xlsx"/><Relationship Id="rId2" Type="http://schemas.microsoft.com/office/2011/relationships/chartColorStyle" Target="colors73.xml"/><Relationship Id="rId1" Type="http://schemas.microsoft.com/office/2011/relationships/chartStyle" Target="style73.xml"/></Relationships>
</file>

<file path=ppt/charts/_rels/chart85.xml.rels><?xml version="1.0" encoding="UTF-8" standalone="yes"?>
<Relationships xmlns="http://schemas.openxmlformats.org/package/2006/relationships"><Relationship Id="rId3" Type="http://schemas.openxmlformats.org/officeDocument/2006/relationships/package" Target="../embeddings/Feuille_de_calcul_Microsoft_Excel84.xlsx"/><Relationship Id="rId2" Type="http://schemas.microsoft.com/office/2011/relationships/chartColorStyle" Target="colors74.xml"/><Relationship Id="rId1" Type="http://schemas.microsoft.com/office/2011/relationships/chartStyle" Target="style74.xml"/></Relationships>
</file>

<file path=ppt/charts/_rels/chart86.xml.rels><?xml version="1.0" encoding="UTF-8" standalone="yes"?>
<Relationships xmlns="http://schemas.openxmlformats.org/package/2006/relationships"><Relationship Id="rId3" Type="http://schemas.openxmlformats.org/officeDocument/2006/relationships/package" Target="../embeddings/Feuille_de_calcul_Microsoft_Excel85.xlsx"/><Relationship Id="rId2" Type="http://schemas.microsoft.com/office/2011/relationships/chartColorStyle" Target="colors75.xml"/><Relationship Id="rId1" Type="http://schemas.microsoft.com/office/2011/relationships/chartStyle" Target="style75.xml"/></Relationships>
</file>

<file path=ppt/charts/_rels/chart87.xml.rels><?xml version="1.0" encoding="UTF-8" standalone="yes"?>
<Relationships xmlns="http://schemas.openxmlformats.org/package/2006/relationships"><Relationship Id="rId3" Type="http://schemas.openxmlformats.org/officeDocument/2006/relationships/package" Target="../embeddings/Feuille_de_calcul_Microsoft_Excel86.xlsx"/><Relationship Id="rId2" Type="http://schemas.microsoft.com/office/2011/relationships/chartColorStyle" Target="colors76.xml"/><Relationship Id="rId1" Type="http://schemas.microsoft.com/office/2011/relationships/chartStyle" Target="style76.xml"/></Relationships>
</file>

<file path=ppt/charts/_rels/chart88.xml.rels><?xml version="1.0" encoding="UTF-8" standalone="yes"?>
<Relationships xmlns="http://schemas.openxmlformats.org/package/2006/relationships"><Relationship Id="rId3" Type="http://schemas.openxmlformats.org/officeDocument/2006/relationships/package" Target="../embeddings/Feuille_de_calcul_Microsoft_Excel87.xlsx"/><Relationship Id="rId2" Type="http://schemas.microsoft.com/office/2011/relationships/chartColorStyle" Target="colors77.xml"/><Relationship Id="rId1" Type="http://schemas.microsoft.com/office/2011/relationships/chartStyle" Target="style77.xml"/></Relationships>
</file>

<file path=ppt/charts/_rels/chart89.xml.rels><?xml version="1.0" encoding="UTF-8" standalone="yes"?>
<Relationships xmlns="http://schemas.openxmlformats.org/package/2006/relationships"><Relationship Id="rId3" Type="http://schemas.openxmlformats.org/officeDocument/2006/relationships/package" Target="../embeddings/Feuille_de_calcul_Microsoft_Excel88.xlsx"/><Relationship Id="rId2" Type="http://schemas.microsoft.com/office/2011/relationships/chartColorStyle" Target="colors78.xml"/><Relationship Id="rId1" Type="http://schemas.microsoft.com/office/2011/relationships/chartStyle" Target="style78.xml"/></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Feuille_de_calcul_Microsoft_Excel89.xlsx"/><Relationship Id="rId2" Type="http://schemas.microsoft.com/office/2011/relationships/chartColorStyle" Target="colors79.xml"/><Relationship Id="rId1" Type="http://schemas.microsoft.com/office/2011/relationships/chartStyle" Target="style7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D4B-4FBA-9616-E3B1A8F55B46}"/>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D4B-4FBA-9616-E3B1A8F55B46}"/>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D4B-4FBA-9616-E3B1A8F55B46}"/>
              </c:ext>
            </c:extLst>
          </c:dPt>
          <c:dPt>
            <c:idx val="3"/>
            <c:bubble3D val="0"/>
            <c:spPr>
              <a:solidFill>
                <a:schemeClr val="accent3"/>
              </a:solidFill>
              <a:ln>
                <a:noFill/>
              </a:ln>
              <a:effectLst/>
            </c:spPr>
            <c:extLst>
              <c:ext xmlns:c16="http://schemas.microsoft.com/office/drawing/2014/chart" uri="{C3380CC4-5D6E-409C-BE32-E72D297353CC}">
                <c16:uniqueId val="{00000007-8D4B-4FBA-9616-E3B1A8F55B4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D4B-4FBA-9616-E3B1A8F55B46}"/>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D4B-4FBA-9616-E3B1A8F55B46}"/>
              </c:ext>
            </c:extLst>
          </c:dPt>
          <c:dPt>
            <c:idx val="1"/>
            <c:bubble3D val="0"/>
            <c:spPr>
              <a:solidFill>
                <a:schemeClr val="accent2"/>
              </a:solidFill>
              <a:ln>
                <a:noFill/>
              </a:ln>
              <a:effectLst/>
            </c:spPr>
            <c:extLst>
              <c:ext xmlns:c16="http://schemas.microsoft.com/office/drawing/2014/chart" uri="{C3380CC4-5D6E-409C-BE32-E72D297353CC}">
                <c16:uniqueId val="{0000000C-8D4B-4FBA-9616-E3B1A8F55B46}"/>
              </c:ext>
            </c:extLst>
          </c:dPt>
          <c:dPt>
            <c:idx val="2"/>
            <c:bubble3D val="0"/>
            <c:spPr>
              <a:noFill/>
              <a:ln>
                <a:noFill/>
              </a:ln>
              <a:effectLst/>
            </c:spPr>
            <c:extLst>
              <c:ext xmlns:c16="http://schemas.microsoft.com/office/drawing/2014/chart" uri="{C3380CC4-5D6E-409C-BE32-E72D297353CC}">
                <c16:uniqueId val="{0000000E-8D4B-4FBA-9616-E3B1A8F55B46}"/>
              </c:ext>
            </c:extLst>
          </c:dPt>
          <c:dPt>
            <c:idx val="3"/>
            <c:bubble3D val="0"/>
            <c:spPr>
              <a:solidFill>
                <a:schemeClr val="accent4"/>
              </a:solidFill>
              <a:ln>
                <a:noFill/>
              </a:ln>
              <a:effectLst/>
            </c:spPr>
            <c:extLst>
              <c:ext xmlns:c16="http://schemas.microsoft.com/office/drawing/2014/chart" uri="{C3380CC4-5D6E-409C-BE32-E72D297353CC}">
                <c16:uniqueId val="{00000010-8D4B-4FBA-9616-E3B1A8F55B46}"/>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75</c:v>
                </c:pt>
                <c:pt idx="2">
                  <c:v>25</c:v>
                </c:pt>
              </c:numCache>
            </c:numRef>
          </c:val>
          <c:extLst>
            <c:ext xmlns:c16="http://schemas.microsoft.com/office/drawing/2014/chart" uri="{C3380CC4-5D6E-409C-BE32-E72D297353CC}">
              <c16:uniqueId val="{00000011-8D4B-4FBA-9616-E3B1A8F55B46}"/>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242-401B-A3C8-7E0C2CD89789}"/>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242-401B-A3C8-7E0C2CD89789}"/>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242-401B-A3C8-7E0C2CD89789}"/>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242-401B-A3C8-7E0C2CD89789}"/>
              </c:ext>
            </c:extLst>
          </c:dPt>
          <c:dPt>
            <c:idx val="4"/>
            <c:bubble3D val="0"/>
            <c:spPr>
              <a:solidFill>
                <a:schemeClr val="tx1">
                  <a:lumMod val="75000"/>
                  <a:lumOff val="25000"/>
                </a:schemeClr>
              </a:solidFill>
              <a:ln w="19050">
                <a:solidFill>
                  <a:schemeClr val="bg1"/>
                </a:solidFill>
              </a:ln>
              <a:effectLst/>
            </c:spPr>
            <c:extLst>
              <c:ext xmlns:c16="http://schemas.microsoft.com/office/drawing/2014/chart" uri="{C3380CC4-5D6E-409C-BE32-E72D297353CC}">
                <c16:uniqueId val="{00000009-1242-401B-A3C8-7E0C2CD89789}"/>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48</c:v>
                </c:pt>
                <c:pt idx="1">
                  <c:v>35</c:v>
                </c:pt>
                <c:pt idx="2">
                  <c:v>11</c:v>
                </c:pt>
                <c:pt idx="3">
                  <c:v>6</c:v>
                </c:pt>
              </c:numCache>
            </c:numRef>
          </c:val>
          <c:extLst>
            <c:ext xmlns:c16="http://schemas.microsoft.com/office/drawing/2014/chart" uri="{C3380CC4-5D6E-409C-BE32-E72D297353CC}">
              <c16:uniqueId val="{0000000A-1242-401B-A3C8-7E0C2CD89789}"/>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24B-433D-9D8E-2C337C929DB1}"/>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24B-433D-9D8E-2C337C929DB1}"/>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24B-433D-9D8E-2C337C929DB1}"/>
              </c:ext>
            </c:extLst>
          </c:dPt>
          <c:dPt>
            <c:idx val="3"/>
            <c:bubble3D val="0"/>
            <c:spPr>
              <a:solidFill>
                <a:schemeClr val="accent3"/>
              </a:solidFill>
              <a:ln>
                <a:noFill/>
              </a:ln>
              <a:effectLst/>
            </c:spPr>
            <c:extLst>
              <c:ext xmlns:c16="http://schemas.microsoft.com/office/drawing/2014/chart" uri="{C3380CC4-5D6E-409C-BE32-E72D297353CC}">
                <c16:uniqueId val="{00000007-824B-433D-9D8E-2C337C929DB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24B-433D-9D8E-2C337C929DB1}"/>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24B-433D-9D8E-2C337C929DB1}"/>
              </c:ext>
            </c:extLst>
          </c:dPt>
          <c:dPt>
            <c:idx val="1"/>
            <c:bubble3D val="0"/>
            <c:spPr>
              <a:solidFill>
                <a:schemeClr val="accent2"/>
              </a:solidFill>
              <a:ln>
                <a:noFill/>
              </a:ln>
              <a:effectLst/>
            </c:spPr>
            <c:extLst>
              <c:ext xmlns:c16="http://schemas.microsoft.com/office/drawing/2014/chart" uri="{C3380CC4-5D6E-409C-BE32-E72D297353CC}">
                <c16:uniqueId val="{0000000C-824B-433D-9D8E-2C337C929DB1}"/>
              </c:ext>
            </c:extLst>
          </c:dPt>
          <c:dPt>
            <c:idx val="2"/>
            <c:bubble3D val="0"/>
            <c:spPr>
              <a:noFill/>
              <a:ln>
                <a:noFill/>
              </a:ln>
              <a:effectLst/>
            </c:spPr>
            <c:extLst>
              <c:ext xmlns:c16="http://schemas.microsoft.com/office/drawing/2014/chart" uri="{C3380CC4-5D6E-409C-BE32-E72D297353CC}">
                <c16:uniqueId val="{0000000E-824B-433D-9D8E-2C337C929DB1}"/>
              </c:ext>
            </c:extLst>
          </c:dPt>
          <c:dPt>
            <c:idx val="3"/>
            <c:bubble3D val="0"/>
            <c:spPr>
              <a:solidFill>
                <a:schemeClr val="accent4"/>
              </a:solidFill>
              <a:ln>
                <a:noFill/>
              </a:ln>
              <a:effectLst/>
            </c:spPr>
            <c:extLst>
              <c:ext xmlns:c16="http://schemas.microsoft.com/office/drawing/2014/chart" uri="{C3380CC4-5D6E-409C-BE32-E72D297353CC}">
                <c16:uniqueId val="{00000010-824B-433D-9D8E-2C337C929DB1}"/>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81</c:v>
                </c:pt>
                <c:pt idx="2">
                  <c:v>19</c:v>
                </c:pt>
              </c:numCache>
            </c:numRef>
          </c:val>
          <c:extLst>
            <c:ext xmlns:c16="http://schemas.microsoft.com/office/drawing/2014/chart" uri="{C3380CC4-5D6E-409C-BE32-E72D297353CC}">
              <c16:uniqueId val="{00000011-824B-433D-9D8E-2C337C929DB1}"/>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242-401B-A3C8-7E0C2CD89789}"/>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242-401B-A3C8-7E0C2CD89789}"/>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242-401B-A3C8-7E0C2CD89789}"/>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242-401B-A3C8-7E0C2CD89789}"/>
              </c:ext>
            </c:extLst>
          </c:dPt>
          <c:dPt>
            <c:idx val="4"/>
            <c:bubble3D val="0"/>
            <c:spPr>
              <a:solidFill>
                <a:schemeClr val="tx1">
                  <a:lumMod val="75000"/>
                  <a:lumOff val="25000"/>
                </a:schemeClr>
              </a:solidFill>
              <a:ln w="19050">
                <a:solidFill>
                  <a:schemeClr val="bg1"/>
                </a:solidFill>
              </a:ln>
              <a:effectLst/>
            </c:spPr>
            <c:extLst>
              <c:ext xmlns:c16="http://schemas.microsoft.com/office/drawing/2014/chart" uri="{C3380CC4-5D6E-409C-BE32-E72D297353CC}">
                <c16:uniqueId val="{00000009-1242-401B-A3C8-7E0C2CD89789}"/>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42</c:v>
                </c:pt>
                <c:pt idx="1">
                  <c:v>39</c:v>
                </c:pt>
                <c:pt idx="2">
                  <c:v>13</c:v>
                </c:pt>
                <c:pt idx="3">
                  <c:v>6</c:v>
                </c:pt>
              </c:numCache>
            </c:numRef>
          </c:val>
          <c:extLst>
            <c:ext xmlns:c16="http://schemas.microsoft.com/office/drawing/2014/chart" uri="{C3380CC4-5D6E-409C-BE32-E72D297353CC}">
              <c16:uniqueId val="{0000000A-1242-401B-A3C8-7E0C2CD89789}"/>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24B-433D-9D8E-2C337C929DB1}"/>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24B-433D-9D8E-2C337C929DB1}"/>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24B-433D-9D8E-2C337C929DB1}"/>
              </c:ext>
            </c:extLst>
          </c:dPt>
          <c:dPt>
            <c:idx val="3"/>
            <c:bubble3D val="0"/>
            <c:spPr>
              <a:solidFill>
                <a:schemeClr val="accent3"/>
              </a:solidFill>
              <a:ln>
                <a:noFill/>
              </a:ln>
              <a:effectLst/>
            </c:spPr>
            <c:extLst>
              <c:ext xmlns:c16="http://schemas.microsoft.com/office/drawing/2014/chart" uri="{C3380CC4-5D6E-409C-BE32-E72D297353CC}">
                <c16:uniqueId val="{00000007-824B-433D-9D8E-2C337C929DB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24B-433D-9D8E-2C337C929DB1}"/>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24B-433D-9D8E-2C337C929DB1}"/>
              </c:ext>
            </c:extLst>
          </c:dPt>
          <c:dPt>
            <c:idx val="1"/>
            <c:bubble3D val="0"/>
            <c:spPr>
              <a:solidFill>
                <a:schemeClr val="accent2"/>
              </a:solidFill>
              <a:ln>
                <a:noFill/>
              </a:ln>
              <a:effectLst/>
            </c:spPr>
            <c:extLst>
              <c:ext xmlns:c16="http://schemas.microsoft.com/office/drawing/2014/chart" uri="{C3380CC4-5D6E-409C-BE32-E72D297353CC}">
                <c16:uniqueId val="{0000000C-824B-433D-9D8E-2C337C929DB1}"/>
              </c:ext>
            </c:extLst>
          </c:dPt>
          <c:dPt>
            <c:idx val="2"/>
            <c:bubble3D val="0"/>
            <c:spPr>
              <a:noFill/>
              <a:ln>
                <a:noFill/>
              </a:ln>
              <a:effectLst/>
            </c:spPr>
            <c:extLst>
              <c:ext xmlns:c16="http://schemas.microsoft.com/office/drawing/2014/chart" uri="{C3380CC4-5D6E-409C-BE32-E72D297353CC}">
                <c16:uniqueId val="{0000000E-824B-433D-9D8E-2C337C929DB1}"/>
              </c:ext>
            </c:extLst>
          </c:dPt>
          <c:dPt>
            <c:idx val="3"/>
            <c:bubble3D val="0"/>
            <c:spPr>
              <a:solidFill>
                <a:schemeClr val="accent4"/>
              </a:solidFill>
              <a:ln>
                <a:noFill/>
              </a:ln>
              <a:effectLst/>
            </c:spPr>
            <c:extLst>
              <c:ext xmlns:c16="http://schemas.microsoft.com/office/drawing/2014/chart" uri="{C3380CC4-5D6E-409C-BE32-E72D297353CC}">
                <c16:uniqueId val="{00000010-824B-433D-9D8E-2C337C929DB1}"/>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82</c:v>
                </c:pt>
                <c:pt idx="2">
                  <c:v>18</c:v>
                </c:pt>
              </c:numCache>
            </c:numRef>
          </c:val>
          <c:extLst>
            <c:ext xmlns:c16="http://schemas.microsoft.com/office/drawing/2014/chart" uri="{C3380CC4-5D6E-409C-BE32-E72D297353CC}">
              <c16:uniqueId val="{00000011-824B-433D-9D8E-2C337C929DB1}"/>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242-401B-A3C8-7E0C2CD89789}"/>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242-401B-A3C8-7E0C2CD89789}"/>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242-401B-A3C8-7E0C2CD89789}"/>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242-401B-A3C8-7E0C2CD89789}"/>
              </c:ext>
            </c:extLst>
          </c:dPt>
          <c:dPt>
            <c:idx val="4"/>
            <c:bubble3D val="0"/>
            <c:spPr>
              <a:solidFill>
                <a:schemeClr val="tx1">
                  <a:lumMod val="75000"/>
                  <a:lumOff val="25000"/>
                </a:schemeClr>
              </a:solidFill>
              <a:ln w="19050">
                <a:solidFill>
                  <a:schemeClr val="bg1"/>
                </a:solidFill>
              </a:ln>
              <a:effectLst/>
            </c:spPr>
            <c:extLst>
              <c:ext xmlns:c16="http://schemas.microsoft.com/office/drawing/2014/chart" uri="{C3380CC4-5D6E-409C-BE32-E72D297353CC}">
                <c16:uniqueId val="{00000009-1242-401B-A3C8-7E0C2CD89789}"/>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47</c:v>
                </c:pt>
                <c:pt idx="1">
                  <c:v>35</c:v>
                </c:pt>
                <c:pt idx="2">
                  <c:v>12</c:v>
                </c:pt>
                <c:pt idx="3">
                  <c:v>6</c:v>
                </c:pt>
              </c:numCache>
            </c:numRef>
          </c:val>
          <c:extLst>
            <c:ext xmlns:c16="http://schemas.microsoft.com/office/drawing/2014/chart" uri="{C3380CC4-5D6E-409C-BE32-E72D297353CC}">
              <c16:uniqueId val="{0000000A-1242-401B-A3C8-7E0C2CD89789}"/>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24B-433D-9D8E-2C337C929DB1}"/>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24B-433D-9D8E-2C337C929DB1}"/>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24B-433D-9D8E-2C337C929DB1}"/>
              </c:ext>
            </c:extLst>
          </c:dPt>
          <c:dPt>
            <c:idx val="3"/>
            <c:bubble3D val="0"/>
            <c:spPr>
              <a:solidFill>
                <a:schemeClr val="accent3"/>
              </a:solidFill>
              <a:ln>
                <a:noFill/>
              </a:ln>
              <a:effectLst/>
            </c:spPr>
            <c:extLst>
              <c:ext xmlns:c16="http://schemas.microsoft.com/office/drawing/2014/chart" uri="{C3380CC4-5D6E-409C-BE32-E72D297353CC}">
                <c16:uniqueId val="{00000007-824B-433D-9D8E-2C337C929DB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24B-433D-9D8E-2C337C929DB1}"/>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24B-433D-9D8E-2C337C929DB1}"/>
              </c:ext>
            </c:extLst>
          </c:dPt>
          <c:dPt>
            <c:idx val="1"/>
            <c:bubble3D val="0"/>
            <c:spPr>
              <a:solidFill>
                <a:schemeClr val="accent2"/>
              </a:solidFill>
              <a:ln>
                <a:noFill/>
              </a:ln>
              <a:effectLst/>
            </c:spPr>
            <c:extLst>
              <c:ext xmlns:c16="http://schemas.microsoft.com/office/drawing/2014/chart" uri="{C3380CC4-5D6E-409C-BE32-E72D297353CC}">
                <c16:uniqueId val="{0000000C-824B-433D-9D8E-2C337C929DB1}"/>
              </c:ext>
            </c:extLst>
          </c:dPt>
          <c:dPt>
            <c:idx val="2"/>
            <c:bubble3D val="0"/>
            <c:spPr>
              <a:noFill/>
              <a:ln>
                <a:noFill/>
              </a:ln>
              <a:effectLst/>
            </c:spPr>
            <c:extLst>
              <c:ext xmlns:c16="http://schemas.microsoft.com/office/drawing/2014/chart" uri="{C3380CC4-5D6E-409C-BE32-E72D297353CC}">
                <c16:uniqueId val="{0000000E-824B-433D-9D8E-2C337C929DB1}"/>
              </c:ext>
            </c:extLst>
          </c:dPt>
          <c:dPt>
            <c:idx val="3"/>
            <c:bubble3D val="0"/>
            <c:spPr>
              <a:solidFill>
                <a:schemeClr val="accent4"/>
              </a:solidFill>
              <a:ln>
                <a:noFill/>
              </a:ln>
              <a:effectLst/>
            </c:spPr>
            <c:extLst>
              <c:ext xmlns:c16="http://schemas.microsoft.com/office/drawing/2014/chart" uri="{C3380CC4-5D6E-409C-BE32-E72D297353CC}">
                <c16:uniqueId val="{00000010-824B-433D-9D8E-2C337C929DB1}"/>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78</c:v>
                </c:pt>
                <c:pt idx="2">
                  <c:v>22</c:v>
                </c:pt>
              </c:numCache>
            </c:numRef>
          </c:val>
          <c:extLst>
            <c:ext xmlns:c16="http://schemas.microsoft.com/office/drawing/2014/chart" uri="{C3380CC4-5D6E-409C-BE32-E72D297353CC}">
              <c16:uniqueId val="{00000011-824B-433D-9D8E-2C337C929DB1}"/>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242-401B-A3C8-7E0C2CD89789}"/>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242-401B-A3C8-7E0C2CD89789}"/>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242-401B-A3C8-7E0C2CD89789}"/>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242-401B-A3C8-7E0C2CD89789}"/>
              </c:ext>
            </c:extLst>
          </c:dPt>
          <c:dPt>
            <c:idx val="4"/>
            <c:bubble3D val="0"/>
            <c:spPr>
              <a:solidFill>
                <a:schemeClr val="tx1">
                  <a:lumMod val="75000"/>
                  <a:lumOff val="25000"/>
                </a:schemeClr>
              </a:solidFill>
              <a:ln w="19050">
                <a:solidFill>
                  <a:schemeClr val="bg1"/>
                </a:solidFill>
              </a:ln>
              <a:effectLst/>
            </c:spPr>
            <c:extLst>
              <c:ext xmlns:c16="http://schemas.microsoft.com/office/drawing/2014/chart" uri="{C3380CC4-5D6E-409C-BE32-E72D297353CC}">
                <c16:uniqueId val="{00000009-1242-401B-A3C8-7E0C2CD89789}"/>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37</c:v>
                </c:pt>
                <c:pt idx="1">
                  <c:v>41</c:v>
                </c:pt>
                <c:pt idx="2">
                  <c:v>16</c:v>
                </c:pt>
                <c:pt idx="3">
                  <c:v>6</c:v>
                </c:pt>
              </c:numCache>
            </c:numRef>
          </c:val>
          <c:extLst>
            <c:ext xmlns:c16="http://schemas.microsoft.com/office/drawing/2014/chart" uri="{C3380CC4-5D6E-409C-BE32-E72D297353CC}">
              <c16:uniqueId val="{0000000A-1242-401B-A3C8-7E0C2CD89789}"/>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CCC8-4034-BBA7-639D2EA523A2}"/>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CCC8-4034-BBA7-639D2EA523A2}"/>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CCC8-4034-BBA7-639D2EA523A2}"/>
              </c:ext>
            </c:extLst>
          </c:dPt>
          <c:dPt>
            <c:idx val="3"/>
            <c:bubble3D val="0"/>
            <c:spPr>
              <a:solidFill>
                <a:schemeClr val="accent3"/>
              </a:solidFill>
              <a:ln>
                <a:noFill/>
              </a:ln>
              <a:effectLst/>
            </c:spPr>
            <c:extLst>
              <c:ext xmlns:c16="http://schemas.microsoft.com/office/drawing/2014/chart" uri="{C3380CC4-5D6E-409C-BE32-E72D297353CC}">
                <c16:uniqueId val="{00000007-CCC8-4034-BBA7-639D2EA523A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CCC8-4034-BBA7-639D2EA523A2}"/>
            </c:ext>
          </c:extLst>
        </c:ser>
        <c:ser>
          <c:idx val="1"/>
          <c:order val="1"/>
          <c:tx>
            <c:strRef>
              <c:f>Feuil1!$C$1</c:f>
              <c:strCache>
                <c:ptCount val="1"/>
                <c:pt idx="0">
                  <c:v>Série 2</c:v>
                </c:pt>
              </c:strCache>
            </c:strRef>
          </c:tx>
          <c:dPt>
            <c:idx val="0"/>
            <c:bubble3D val="0"/>
            <c:spPr>
              <a:solidFill>
                <a:srgbClr val="00326F">
                  <a:alpha val="10000"/>
                </a:srgbClr>
              </a:solidFill>
              <a:ln>
                <a:solidFill>
                  <a:schemeClr val="accent1"/>
                </a:solidFill>
              </a:ln>
              <a:effectLst/>
            </c:spPr>
            <c:extLst>
              <c:ext xmlns:c16="http://schemas.microsoft.com/office/drawing/2014/chart" uri="{C3380CC4-5D6E-409C-BE32-E72D297353CC}">
                <c16:uniqueId val="{0000000A-CCC8-4034-BBA7-639D2EA523A2}"/>
              </c:ext>
            </c:extLst>
          </c:dPt>
          <c:dPt>
            <c:idx val="1"/>
            <c:bubble3D val="0"/>
            <c:spPr>
              <a:solidFill>
                <a:schemeClr val="accent2"/>
              </a:solidFill>
              <a:ln>
                <a:noFill/>
              </a:ln>
              <a:effectLst/>
            </c:spPr>
            <c:extLst>
              <c:ext xmlns:c16="http://schemas.microsoft.com/office/drawing/2014/chart" uri="{C3380CC4-5D6E-409C-BE32-E72D297353CC}">
                <c16:uniqueId val="{0000000C-CCC8-4034-BBA7-639D2EA523A2}"/>
              </c:ext>
            </c:extLst>
          </c:dPt>
          <c:dPt>
            <c:idx val="2"/>
            <c:bubble3D val="0"/>
            <c:spPr>
              <a:noFill/>
              <a:ln>
                <a:noFill/>
              </a:ln>
              <a:effectLst/>
            </c:spPr>
            <c:extLst>
              <c:ext xmlns:c16="http://schemas.microsoft.com/office/drawing/2014/chart" uri="{C3380CC4-5D6E-409C-BE32-E72D297353CC}">
                <c16:uniqueId val="{0000000E-CCC8-4034-BBA7-639D2EA523A2}"/>
              </c:ext>
            </c:extLst>
          </c:dPt>
          <c:dPt>
            <c:idx val="3"/>
            <c:bubble3D val="0"/>
            <c:spPr>
              <a:solidFill>
                <a:schemeClr val="accent4"/>
              </a:solidFill>
              <a:ln>
                <a:noFill/>
              </a:ln>
              <a:effectLst/>
            </c:spPr>
            <c:extLst>
              <c:ext xmlns:c16="http://schemas.microsoft.com/office/drawing/2014/chart" uri="{C3380CC4-5D6E-409C-BE32-E72D297353CC}">
                <c16:uniqueId val="{00000010-CCC8-4034-BBA7-639D2EA523A2}"/>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76</c:v>
                </c:pt>
                <c:pt idx="2">
                  <c:v>24</c:v>
                </c:pt>
              </c:numCache>
            </c:numRef>
          </c:val>
          <c:extLst>
            <c:ext xmlns:c16="http://schemas.microsoft.com/office/drawing/2014/chart" uri="{C3380CC4-5D6E-409C-BE32-E72D297353CC}">
              <c16:uniqueId val="{00000011-CCC8-4034-BBA7-639D2EA523A2}"/>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00326F"/>
              </a:solidFill>
              <a:ln w="19050">
                <a:solidFill>
                  <a:schemeClr val="bg1"/>
                </a:solidFill>
              </a:ln>
              <a:effectLst/>
            </c:spPr>
            <c:extLst>
              <c:ext xmlns:c16="http://schemas.microsoft.com/office/drawing/2014/chart" uri="{C3380CC4-5D6E-409C-BE32-E72D297353CC}">
                <c16:uniqueId val="{00000001-4936-4D11-A6A9-CC5B07D00D05}"/>
              </c:ext>
            </c:extLst>
          </c:dPt>
          <c:dPt>
            <c:idx val="1"/>
            <c:bubble3D val="0"/>
            <c:spPr>
              <a:solidFill>
                <a:srgbClr val="668CB3"/>
              </a:solidFill>
              <a:ln w="19050">
                <a:solidFill>
                  <a:schemeClr val="bg1"/>
                </a:solidFill>
              </a:ln>
              <a:effectLst/>
            </c:spPr>
            <c:extLst>
              <c:ext xmlns:c16="http://schemas.microsoft.com/office/drawing/2014/chart" uri="{C3380CC4-5D6E-409C-BE32-E72D297353CC}">
                <c16:uniqueId val="{00000003-4936-4D11-A6A9-CC5B07D00D05}"/>
              </c:ext>
            </c:extLst>
          </c:dPt>
          <c:dPt>
            <c:idx val="2"/>
            <c:bubble3D val="0"/>
            <c:spPr>
              <a:solidFill>
                <a:srgbClr val="E18585"/>
              </a:solidFill>
              <a:ln w="19050">
                <a:solidFill>
                  <a:schemeClr val="bg1"/>
                </a:solidFill>
              </a:ln>
              <a:effectLst/>
            </c:spPr>
            <c:extLst>
              <c:ext xmlns:c16="http://schemas.microsoft.com/office/drawing/2014/chart" uri="{C3380CC4-5D6E-409C-BE32-E72D297353CC}">
                <c16:uniqueId val="{00000005-4936-4D11-A6A9-CC5B07D00D05}"/>
              </c:ext>
            </c:extLst>
          </c:dPt>
          <c:dPt>
            <c:idx val="3"/>
            <c:bubble3D val="0"/>
            <c:spPr>
              <a:solidFill>
                <a:srgbClr val="C00000"/>
              </a:solidFill>
              <a:ln w="19050">
                <a:solidFill>
                  <a:schemeClr val="bg1"/>
                </a:solidFill>
              </a:ln>
              <a:effectLst/>
            </c:spPr>
            <c:extLst>
              <c:ext xmlns:c16="http://schemas.microsoft.com/office/drawing/2014/chart" uri="{C3380CC4-5D6E-409C-BE32-E72D297353CC}">
                <c16:uniqueId val="{00000007-4936-4D11-A6A9-CC5B07D00D05}"/>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4936-4D11-A6A9-CC5B07D00D0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40</c:v>
                </c:pt>
                <c:pt idx="1">
                  <c:v>36</c:v>
                </c:pt>
                <c:pt idx="2">
                  <c:v>16</c:v>
                </c:pt>
                <c:pt idx="3">
                  <c:v>8</c:v>
                </c:pt>
              </c:numCache>
            </c:numRef>
          </c:val>
          <c:extLst>
            <c:ext xmlns:c16="http://schemas.microsoft.com/office/drawing/2014/chart" uri="{C3380CC4-5D6E-409C-BE32-E72D297353CC}">
              <c16:uniqueId val="{0000000A-4936-4D11-A6A9-CC5B07D00D05}"/>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4DA3-4D40-B62E-37B0B212C60D}"/>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4DA3-4D40-B62E-37B0B212C60D}"/>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4DA3-4D40-B62E-37B0B212C60D}"/>
              </c:ext>
            </c:extLst>
          </c:dPt>
          <c:dPt>
            <c:idx val="3"/>
            <c:bubble3D val="0"/>
            <c:spPr>
              <a:solidFill>
                <a:schemeClr val="accent3"/>
              </a:solidFill>
              <a:ln>
                <a:noFill/>
              </a:ln>
              <a:effectLst/>
            </c:spPr>
            <c:extLst>
              <c:ext xmlns:c16="http://schemas.microsoft.com/office/drawing/2014/chart" uri="{C3380CC4-5D6E-409C-BE32-E72D297353CC}">
                <c16:uniqueId val="{00000007-4DA3-4D40-B62E-37B0B212C60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4DA3-4D40-B62E-37B0B212C60D}"/>
            </c:ext>
          </c:extLst>
        </c:ser>
        <c:ser>
          <c:idx val="1"/>
          <c:order val="1"/>
          <c:tx>
            <c:strRef>
              <c:f>Feuil1!$C$1</c:f>
              <c:strCache>
                <c:ptCount val="1"/>
                <c:pt idx="0">
                  <c:v>Série 2</c:v>
                </c:pt>
              </c:strCache>
            </c:strRef>
          </c:tx>
          <c:dPt>
            <c:idx val="0"/>
            <c:bubble3D val="0"/>
            <c:spPr>
              <a:solidFill>
                <a:srgbClr val="00326F">
                  <a:alpha val="10000"/>
                </a:srgbClr>
              </a:solidFill>
              <a:ln>
                <a:solidFill>
                  <a:schemeClr val="accent1"/>
                </a:solidFill>
              </a:ln>
              <a:effectLst/>
            </c:spPr>
            <c:extLst>
              <c:ext xmlns:c16="http://schemas.microsoft.com/office/drawing/2014/chart" uri="{C3380CC4-5D6E-409C-BE32-E72D297353CC}">
                <c16:uniqueId val="{0000000A-4DA3-4D40-B62E-37B0B212C60D}"/>
              </c:ext>
            </c:extLst>
          </c:dPt>
          <c:dPt>
            <c:idx val="1"/>
            <c:bubble3D val="0"/>
            <c:spPr>
              <a:solidFill>
                <a:schemeClr val="accent2"/>
              </a:solidFill>
              <a:ln>
                <a:noFill/>
              </a:ln>
              <a:effectLst/>
            </c:spPr>
            <c:extLst>
              <c:ext xmlns:c16="http://schemas.microsoft.com/office/drawing/2014/chart" uri="{C3380CC4-5D6E-409C-BE32-E72D297353CC}">
                <c16:uniqueId val="{0000000C-4DA3-4D40-B62E-37B0B212C60D}"/>
              </c:ext>
            </c:extLst>
          </c:dPt>
          <c:dPt>
            <c:idx val="2"/>
            <c:bubble3D val="0"/>
            <c:spPr>
              <a:noFill/>
              <a:ln>
                <a:noFill/>
              </a:ln>
              <a:effectLst/>
            </c:spPr>
            <c:extLst>
              <c:ext xmlns:c16="http://schemas.microsoft.com/office/drawing/2014/chart" uri="{C3380CC4-5D6E-409C-BE32-E72D297353CC}">
                <c16:uniqueId val="{0000000E-4DA3-4D40-B62E-37B0B212C60D}"/>
              </c:ext>
            </c:extLst>
          </c:dPt>
          <c:dPt>
            <c:idx val="3"/>
            <c:bubble3D val="0"/>
            <c:spPr>
              <a:solidFill>
                <a:schemeClr val="accent4"/>
              </a:solidFill>
              <a:ln>
                <a:noFill/>
              </a:ln>
              <a:effectLst/>
            </c:spPr>
            <c:extLst>
              <c:ext xmlns:c16="http://schemas.microsoft.com/office/drawing/2014/chart" uri="{C3380CC4-5D6E-409C-BE32-E72D297353CC}">
                <c16:uniqueId val="{00000010-4DA3-4D40-B62E-37B0B212C60D}"/>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80</c:v>
                </c:pt>
                <c:pt idx="2">
                  <c:v>20</c:v>
                </c:pt>
              </c:numCache>
            </c:numRef>
          </c:val>
          <c:extLst>
            <c:ext xmlns:c16="http://schemas.microsoft.com/office/drawing/2014/chart" uri="{C3380CC4-5D6E-409C-BE32-E72D297353CC}">
              <c16:uniqueId val="{00000011-4DA3-4D40-B62E-37B0B212C60D}"/>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5E4-4C05-9F3A-CD71191703D2}"/>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5E4-4C05-9F3A-CD71191703D2}"/>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5E4-4C05-9F3A-CD71191703D2}"/>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5E4-4C05-9F3A-CD71191703D2}"/>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15E4-4C05-9F3A-CD71191703D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18</c:v>
                </c:pt>
                <c:pt idx="1">
                  <c:v>57</c:v>
                </c:pt>
                <c:pt idx="2">
                  <c:v>21</c:v>
                </c:pt>
                <c:pt idx="3">
                  <c:v>4</c:v>
                </c:pt>
              </c:numCache>
            </c:numRef>
          </c:val>
          <c:extLst>
            <c:ext xmlns:c16="http://schemas.microsoft.com/office/drawing/2014/chart" uri="{C3380CC4-5D6E-409C-BE32-E72D297353CC}">
              <c16:uniqueId val="{0000000A-15E4-4C05-9F3A-CD71191703D2}"/>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00326F"/>
              </a:solidFill>
              <a:ln w="19050">
                <a:solidFill>
                  <a:schemeClr val="bg1"/>
                </a:solidFill>
              </a:ln>
              <a:effectLst/>
            </c:spPr>
            <c:extLst>
              <c:ext xmlns:c16="http://schemas.microsoft.com/office/drawing/2014/chart" uri="{C3380CC4-5D6E-409C-BE32-E72D297353CC}">
                <c16:uniqueId val="{00000001-5109-4F88-ABD4-72B611791241}"/>
              </c:ext>
            </c:extLst>
          </c:dPt>
          <c:dPt>
            <c:idx val="1"/>
            <c:bubble3D val="0"/>
            <c:spPr>
              <a:solidFill>
                <a:srgbClr val="668CB3"/>
              </a:solidFill>
              <a:ln w="19050">
                <a:solidFill>
                  <a:schemeClr val="bg1"/>
                </a:solidFill>
              </a:ln>
              <a:effectLst/>
            </c:spPr>
            <c:extLst>
              <c:ext xmlns:c16="http://schemas.microsoft.com/office/drawing/2014/chart" uri="{C3380CC4-5D6E-409C-BE32-E72D297353CC}">
                <c16:uniqueId val="{00000003-5109-4F88-ABD4-72B611791241}"/>
              </c:ext>
            </c:extLst>
          </c:dPt>
          <c:dPt>
            <c:idx val="2"/>
            <c:bubble3D val="0"/>
            <c:spPr>
              <a:solidFill>
                <a:srgbClr val="E18585"/>
              </a:solidFill>
              <a:ln w="19050">
                <a:solidFill>
                  <a:schemeClr val="bg1"/>
                </a:solidFill>
              </a:ln>
              <a:effectLst/>
            </c:spPr>
            <c:extLst>
              <c:ext xmlns:c16="http://schemas.microsoft.com/office/drawing/2014/chart" uri="{C3380CC4-5D6E-409C-BE32-E72D297353CC}">
                <c16:uniqueId val="{00000005-5109-4F88-ABD4-72B611791241}"/>
              </c:ext>
            </c:extLst>
          </c:dPt>
          <c:dPt>
            <c:idx val="3"/>
            <c:bubble3D val="0"/>
            <c:spPr>
              <a:solidFill>
                <a:srgbClr val="C00000"/>
              </a:solidFill>
              <a:ln w="19050">
                <a:solidFill>
                  <a:schemeClr val="bg1"/>
                </a:solidFill>
              </a:ln>
              <a:effectLst/>
            </c:spPr>
            <c:extLst>
              <c:ext xmlns:c16="http://schemas.microsoft.com/office/drawing/2014/chart" uri="{C3380CC4-5D6E-409C-BE32-E72D297353CC}">
                <c16:uniqueId val="{00000007-5109-4F88-ABD4-72B611791241}"/>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5109-4F88-ABD4-72B61179124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48</c:v>
                </c:pt>
                <c:pt idx="1">
                  <c:v>32</c:v>
                </c:pt>
                <c:pt idx="2">
                  <c:v>15</c:v>
                </c:pt>
                <c:pt idx="3">
                  <c:v>5</c:v>
                </c:pt>
              </c:numCache>
            </c:numRef>
          </c:val>
          <c:extLst>
            <c:ext xmlns:c16="http://schemas.microsoft.com/office/drawing/2014/chart" uri="{C3380CC4-5D6E-409C-BE32-E72D297353CC}">
              <c16:uniqueId val="{0000000A-5109-4F88-ABD4-72B611791241}"/>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CCC8-4034-BBA7-639D2EA523A2}"/>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CCC8-4034-BBA7-639D2EA523A2}"/>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CCC8-4034-BBA7-639D2EA523A2}"/>
              </c:ext>
            </c:extLst>
          </c:dPt>
          <c:dPt>
            <c:idx val="3"/>
            <c:bubble3D val="0"/>
            <c:spPr>
              <a:solidFill>
                <a:schemeClr val="accent3"/>
              </a:solidFill>
              <a:ln>
                <a:noFill/>
              </a:ln>
              <a:effectLst/>
            </c:spPr>
            <c:extLst>
              <c:ext xmlns:c16="http://schemas.microsoft.com/office/drawing/2014/chart" uri="{C3380CC4-5D6E-409C-BE32-E72D297353CC}">
                <c16:uniqueId val="{00000007-CCC8-4034-BBA7-639D2EA523A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CCC8-4034-BBA7-639D2EA523A2}"/>
            </c:ext>
          </c:extLst>
        </c:ser>
        <c:ser>
          <c:idx val="1"/>
          <c:order val="1"/>
          <c:tx>
            <c:strRef>
              <c:f>Feuil1!$C$1</c:f>
              <c:strCache>
                <c:ptCount val="1"/>
                <c:pt idx="0">
                  <c:v>Série 2</c:v>
                </c:pt>
              </c:strCache>
            </c:strRef>
          </c:tx>
          <c:dPt>
            <c:idx val="0"/>
            <c:bubble3D val="0"/>
            <c:spPr>
              <a:solidFill>
                <a:srgbClr val="00326F">
                  <a:alpha val="10000"/>
                </a:srgbClr>
              </a:solidFill>
              <a:ln>
                <a:solidFill>
                  <a:schemeClr val="accent1"/>
                </a:solidFill>
              </a:ln>
              <a:effectLst/>
            </c:spPr>
            <c:extLst>
              <c:ext xmlns:c16="http://schemas.microsoft.com/office/drawing/2014/chart" uri="{C3380CC4-5D6E-409C-BE32-E72D297353CC}">
                <c16:uniqueId val="{0000000A-CCC8-4034-BBA7-639D2EA523A2}"/>
              </c:ext>
            </c:extLst>
          </c:dPt>
          <c:dPt>
            <c:idx val="1"/>
            <c:bubble3D val="0"/>
            <c:spPr>
              <a:solidFill>
                <a:schemeClr val="accent2"/>
              </a:solidFill>
              <a:ln>
                <a:noFill/>
              </a:ln>
              <a:effectLst/>
            </c:spPr>
            <c:extLst>
              <c:ext xmlns:c16="http://schemas.microsoft.com/office/drawing/2014/chart" uri="{C3380CC4-5D6E-409C-BE32-E72D297353CC}">
                <c16:uniqueId val="{0000000C-CCC8-4034-BBA7-639D2EA523A2}"/>
              </c:ext>
            </c:extLst>
          </c:dPt>
          <c:dPt>
            <c:idx val="2"/>
            <c:bubble3D val="0"/>
            <c:spPr>
              <a:noFill/>
              <a:ln>
                <a:noFill/>
              </a:ln>
              <a:effectLst/>
            </c:spPr>
            <c:extLst>
              <c:ext xmlns:c16="http://schemas.microsoft.com/office/drawing/2014/chart" uri="{C3380CC4-5D6E-409C-BE32-E72D297353CC}">
                <c16:uniqueId val="{0000000E-CCC8-4034-BBA7-639D2EA523A2}"/>
              </c:ext>
            </c:extLst>
          </c:dPt>
          <c:dPt>
            <c:idx val="3"/>
            <c:bubble3D val="0"/>
            <c:spPr>
              <a:solidFill>
                <a:schemeClr val="accent4"/>
              </a:solidFill>
              <a:ln>
                <a:noFill/>
              </a:ln>
              <a:effectLst/>
            </c:spPr>
            <c:extLst>
              <c:ext xmlns:c16="http://schemas.microsoft.com/office/drawing/2014/chart" uri="{C3380CC4-5D6E-409C-BE32-E72D297353CC}">
                <c16:uniqueId val="{00000010-CCC8-4034-BBA7-639D2EA523A2}"/>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73</c:v>
                </c:pt>
                <c:pt idx="2">
                  <c:v>27</c:v>
                </c:pt>
              </c:numCache>
            </c:numRef>
          </c:val>
          <c:extLst>
            <c:ext xmlns:c16="http://schemas.microsoft.com/office/drawing/2014/chart" uri="{C3380CC4-5D6E-409C-BE32-E72D297353CC}">
              <c16:uniqueId val="{00000011-CCC8-4034-BBA7-639D2EA523A2}"/>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00326F"/>
              </a:solidFill>
              <a:ln w="19050">
                <a:solidFill>
                  <a:schemeClr val="bg1"/>
                </a:solidFill>
              </a:ln>
              <a:effectLst/>
            </c:spPr>
            <c:extLst>
              <c:ext xmlns:c16="http://schemas.microsoft.com/office/drawing/2014/chart" uri="{C3380CC4-5D6E-409C-BE32-E72D297353CC}">
                <c16:uniqueId val="{00000001-4936-4D11-A6A9-CC5B07D00D05}"/>
              </c:ext>
            </c:extLst>
          </c:dPt>
          <c:dPt>
            <c:idx val="1"/>
            <c:bubble3D val="0"/>
            <c:spPr>
              <a:solidFill>
                <a:srgbClr val="668CB3"/>
              </a:solidFill>
              <a:ln w="19050">
                <a:solidFill>
                  <a:schemeClr val="bg1"/>
                </a:solidFill>
              </a:ln>
              <a:effectLst/>
            </c:spPr>
            <c:extLst>
              <c:ext xmlns:c16="http://schemas.microsoft.com/office/drawing/2014/chart" uri="{C3380CC4-5D6E-409C-BE32-E72D297353CC}">
                <c16:uniqueId val="{00000003-4936-4D11-A6A9-CC5B07D00D05}"/>
              </c:ext>
            </c:extLst>
          </c:dPt>
          <c:dPt>
            <c:idx val="2"/>
            <c:bubble3D val="0"/>
            <c:spPr>
              <a:solidFill>
                <a:srgbClr val="E18585"/>
              </a:solidFill>
              <a:ln w="19050">
                <a:solidFill>
                  <a:schemeClr val="bg1"/>
                </a:solidFill>
              </a:ln>
              <a:effectLst/>
            </c:spPr>
            <c:extLst>
              <c:ext xmlns:c16="http://schemas.microsoft.com/office/drawing/2014/chart" uri="{C3380CC4-5D6E-409C-BE32-E72D297353CC}">
                <c16:uniqueId val="{00000005-4936-4D11-A6A9-CC5B07D00D05}"/>
              </c:ext>
            </c:extLst>
          </c:dPt>
          <c:dPt>
            <c:idx val="3"/>
            <c:bubble3D val="0"/>
            <c:spPr>
              <a:solidFill>
                <a:srgbClr val="C00000"/>
              </a:solidFill>
              <a:ln w="19050">
                <a:solidFill>
                  <a:schemeClr val="bg1"/>
                </a:solidFill>
              </a:ln>
              <a:effectLst/>
            </c:spPr>
            <c:extLst>
              <c:ext xmlns:c16="http://schemas.microsoft.com/office/drawing/2014/chart" uri="{C3380CC4-5D6E-409C-BE32-E72D297353CC}">
                <c16:uniqueId val="{00000007-4936-4D11-A6A9-CC5B07D00D05}"/>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4936-4D11-A6A9-CC5B07D00D05}"/>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35</c:v>
                </c:pt>
                <c:pt idx="1">
                  <c:v>38</c:v>
                </c:pt>
                <c:pt idx="2">
                  <c:v>18</c:v>
                </c:pt>
                <c:pt idx="3">
                  <c:v>9</c:v>
                </c:pt>
              </c:numCache>
            </c:numRef>
          </c:val>
          <c:extLst>
            <c:ext xmlns:c16="http://schemas.microsoft.com/office/drawing/2014/chart" uri="{C3380CC4-5D6E-409C-BE32-E72D297353CC}">
              <c16:uniqueId val="{0000000A-4936-4D11-A6A9-CC5B07D00D05}"/>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4DA3-4D40-B62E-37B0B212C60D}"/>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4DA3-4D40-B62E-37B0B212C60D}"/>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4DA3-4D40-B62E-37B0B212C60D}"/>
              </c:ext>
            </c:extLst>
          </c:dPt>
          <c:dPt>
            <c:idx val="3"/>
            <c:bubble3D val="0"/>
            <c:spPr>
              <a:solidFill>
                <a:schemeClr val="accent3"/>
              </a:solidFill>
              <a:ln>
                <a:noFill/>
              </a:ln>
              <a:effectLst/>
            </c:spPr>
            <c:extLst>
              <c:ext xmlns:c16="http://schemas.microsoft.com/office/drawing/2014/chart" uri="{C3380CC4-5D6E-409C-BE32-E72D297353CC}">
                <c16:uniqueId val="{00000007-4DA3-4D40-B62E-37B0B212C60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4DA3-4D40-B62E-37B0B212C60D}"/>
            </c:ext>
          </c:extLst>
        </c:ser>
        <c:ser>
          <c:idx val="1"/>
          <c:order val="1"/>
          <c:tx>
            <c:strRef>
              <c:f>Feuil1!$C$1</c:f>
              <c:strCache>
                <c:ptCount val="1"/>
                <c:pt idx="0">
                  <c:v>Série 2</c:v>
                </c:pt>
              </c:strCache>
            </c:strRef>
          </c:tx>
          <c:dPt>
            <c:idx val="0"/>
            <c:bubble3D val="0"/>
            <c:spPr>
              <a:solidFill>
                <a:srgbClr val="00326F">
                  <a:alpha val="10000"/>
                </a:srgbClr>
              </a:solidFill>
              <a:ln>
                <a:solidFill>
                  <a:schemeClr val="accent1"/>
                </a:solidFill>
              </a:ln>
              <a:effectLst/>
            </c:spPr>
            <c:extLst>
              <c:ext xmlns:c16="http://schemas.microsoft.com/office/drawing/2014/chart" uri="{C3380CC4-5D6E-409C-BE32-E72D297353CC}">
                <c16:uniqueId val="{0000000A-4DA3-4D40-B62E-37B0B212C60D}"/>
              </c:ext>
            </c:extLst>
          </c:dPt>
          <c:dPt>
            <c:idx val="1"/>
            <c:bubble3D val="0"/>
            <c:spPr>
              <a:solidFill>
                <a:schemeClr val="accent2"/>
              </a:solidFill>
              <a:ln>
                <a:noFill/>
              </a:ln>
              <a:effectLst/>
            </c:spPr>
            <c:extLst>
              <c:ext xmlns:c16="http://schemas.microsoft.com/office/drawing/2014/chart" uri="{C3380CC4-5D6E-409C-BE32-E72D297353CC}">
                <c16:uniqueId val="{0000000C-4DA3-4D40-B62E-37B0B212C60D}"/>
              </c:ext>
            </c:extLst>
          </c:dPt>
          <c:dPt>
            <c:idx val="2"/>
            <c:bubble3D val="0"/>
            <c:spPr>
              <a:noFill/>
              <a:ln>
                <a:noFill/>
              </a:ln>
              <a:effectLst/>
            </c:spPr>
            <c:extLst>
              <c:ext xmlns:c16="http://schemas.microsoft.com/office/drawing/2014/chart" uri="{C3380CC4-5D6E-409C-BE32-E72D297353CC}">
                <c16:uniqueId val="{0000000E-4DA3-4D40-B62E-37B0B212C60D}"/>
              </c:ext>
            </c:extLst>
          </c:dPt>
          <c:dPt>
            <c:idx val="3"/>
            <c:bubble3D val="0"/>
            <c:spPr>
              <a:solidFill>
                <a:schemeClr val="accent4"/>
              </a:solidFill>
              <a:ln>
                <a:noFill/>
              </a:ln>
              <a:effectLst/>
            </c:spPr>
            <c:extLst>
              <c:ext xmlns:c16="http://schemas.microsoft.com/office/drawing/2014/chart" uri="{C3380CC4-5D6E-409C-BE32-E72D297353CC}">
                <c16:uniqueId val="{00000010-4DA3-4D40-B62E-37B0B212C60D}"/>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79</c:v>
                </c:pt>
                <c:pt idx="2">
                  <c:v>21</c:v>
                </c:pt>
              </c:numCache>
            </c:numRef>
          </c:val>
          <c:extLst>
            <c:ext xmlns:c16="http://schemas.microsoft.com/office/drawing/2014/chart" uri="{C3380CC4-5D6E-409C-BE32-E72D297353CC}">
              <c16:uniqueId val="{00000011-4DA3-4D40-B62E-37B0B212C60D}"/>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00326F"/>
              </a:solidFill>
              <a:ln w="19050">
                <a:solidFill>
                  <a:schemeClr val="bg1"/>
                </a:solidFill>
              </a:ln>
              <a:effectLst/>
            </c:spPr>
            <c:extLst>
              <c:ext xmlns:c16="http://schemas.microsoft.com/office/drawing/2014/chart" uri="{C3380CC4-5D6E-409C-BE32-E72D297353CC}">
                <c16:uniqueId val="{00000001-5109-4F88-ABD4-72B611791241}"/>
              </c:ext>
            </c:extLst>
          </c:dPt>
          <c:dPt>
            <c:idx val="1"/>
            <c:bubble3D val="0"/>
            <c:spPr>
              <a:solidFill>
                <a:srgbClr val="668CB3"/>
              </a:solidFill>
              <a:ln w="19050">
                <a:solidFill>
                  <a:schemeClr val="bg1"/>
                </a:solidFill>
              </a:ln>
              <a:effectLst/>
            </c:spPr>
            <c:extLst>
              <c:ext xmlns:c16="http://schemas.microsoft.com/office/drawing/2014/chart" uri="{C3380CC4-5D6E-409C-BE32-E72D297353CC}">
                <c16:uniqueId val="{00000003-5109-4F88-ABD4-72B611791241}"/>
              </c:ext>
            </c:extLst>
          </c:dPt>
          <c:dPt>
            <c:idx val="2"/>
            <c:bubble3D val="0"/>
            <c:spPr>
              <a:solidFill>
                <a:srgbClr val="E18585"/>
              </a:solidFill>
              <a:ln w="19050">
                <a:solidFill>
                  <a:schemeClr val="bg1"/>
                </a:solidFill>
              </a:ln>
              <a:effectLst/>
            </c:spPr>
            <c:extLst>
              <c:ext xmlns:c16="http://schemas.microsoft.com/office/drawing/2014/chart" uri="{C3380CC4-5D6E-409C-BE32-E72D297353CC}">
                <c16:uniqueId val="{00000005-5109-4F88-ABD4-72B611791241}"/>
              </c:ext>
            </c:extLst>
          </c:dPt>
          <c:dPt>
            <c:idx val="3"/>
            <c:bubble3D val="0"/>
            <c:spPr>
              <a:solidFill>
                <a:srgbClr val="C00000"/>
              </a:solidFill>
              <a:ln w="19050">
                <a:solidFill>
                  <a:schemeClr val="bg1"/>
                </a:solidFill>
              </a:ln>
              <a:effectLst/>
            </c:spPr>
            <c:extLst>
              <c:ext xmlns:c16="http://schemas.microsoft.com/office/drawing/2014/chart" uri="{C3380CC4-5D6E-409C-BE32-E72D297353CC}">
                <c16:uniqueId val="{00000007-5109-4F88-ABD4-72B611791241}"/>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5109-4F88-ABD4-72B61179124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47</c:v>
                </c:pt>
                <c:pt idx="1">
                  <c:v>32</c:v>
                </c:pt>
                <c:pt idx="2">
                  <c:v>15</c:v>
                </c:pt>
                <c:pt idx="3">
                  <c:v>6</c:v>
                </c:pt>
              </c:numCache>
            </c:numRef>
          </c:val>
          <c:extLst>
            <c:ext xmlns:c16="http://schemas.microsoft.com/office/drawing/2014/chart" uri="{C3380CC4-5D6E-409C-BE32-E72D297353CC}">
              <c16:uniqueId val="{0000000A-5109-4F88-ABD4-72B611791241}"/>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Oui, tout à fait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Feuil1!$B$2:$B$4</c:f>
              <c:numCache>
                <c:formatCode>General</c:formatCode>
                <c:ptCount val="3"/>
                <c:pt idx="0">
                  <c:v>25</c:v>
                </c:pt>
                <c:pt idx="1">
                  <c:v>34</c:v>
                </c:pt>
                <c:pt idx="2">
                  <c:v>26</c:v>
                </c:pt>
              </c:numCache>
            </c:numRef>
          </c:val>
          <c:extLst>
            <c:ext xmlns:c16="http://schemas.microsoft.com/office/drawing/2014/chart" uri="{C3380CC4-5D6E-409C-BE32-E72D297353CC}">
              <c16:uniqueId val="{00000000-F5C0-4A63-9B93-7849D57235FE}"/>
            </c:ext>
          </c:extLst>
        </c:ser>
        <c:ser>
          <c:idx val="1"/>
          <c:order val="1"/>
          <c:tx>
            <c:strRef>
              <c:f>Feuil1!$C$1</c:f>
              <c:strCache>
                <c:ptCount val="1"/>
                <c:pt idx="0">
                  <c:v>Oui, plutôt</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Feuil1!$C$2:$C$4</c:f>
              <c:numCache>
                <c:formatCode>General</c:formatCode>
                <c:ptCount val="3"/>
                <c:pt idx="0">
                  <c:v>55</c:v>
                </c:pt>
                <c:pt idx="1">
                  <c:v>43</c:v>
                </c:pt>
                <c:pt idx="2">
                  <c:v>49</c:v>
                </c:pt>
              </c:numCache>
            </c:numRef>
          </c:val>
          <c:extLst>
            <c:ext xmlns:c16="http://schemas.microsoft.com/office/drawing/2014/chart" uri="{C3380CC4-5D6E-409C-BE32-E72D297353CC}">
              <c16:uniqueId val="{00000001-F5C0-4A63-9B93-7849D57235FE}"/>
            </c:ext>
          </c:extLst>
        </c:ser>
        <c:ser>
          <c:idx val="2"/>
          <c:order val="2"/>
          <c:tx>
            <c:strRef>
              <c:f>Feuil1!$D$1</c:f>
              <c:strCache>
                <c:ptCount val="1"/>
                <c:pt idx="0">
                  <c:v>Non, plutôt pas</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Feuil1!$D$2:$D$4</c:f>
              <c:numCache>
                <c:formatCode>General</c:formatCode>
                <c:ptCount val="3"/>
                <c:pt idx="0">
                  <c:v>16</c:v>
                </c:pt>
                <c:pt idx="1">
                  <c:v>18</c:v>
                </c:pt>
                <c:pt idx="2">
                  <c:v>21</c:v>
                </c:pt>
              </c:numCache>
            </c:numRef>
          </c:val>
          <c:extLst>
            <c:ext xmlns:c16="http://schemas.microsoft.com/office/drawing/2014/chart" uri="{C3380CC4-5D6E-409C-BE32-E72D297353CC}">
              <c16:uniqueId val="{00000002-F5C0-4A63-9B93-7849D57235FE}"/>
            </c:ext>
          </c:extLst>
        </c:ser>
        <c:ser>
          <c:idx val="3"/>
          <c:order val="3"/>
          <c:tx>
            <c:strRef>
              <c:f>Feuil1!$E$1</c:f>
              <c:strCache>
                <c:ptCount val="1"/>
                <c:pt idx="0">
                  <c:v>Non, pas du tout</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Feuil1!$E$2:$E$4</c:f>
              <c:numCache>
                <c:formatCode>General</c:formatCode>
                <c:ptCount val="3"/>
                <c:pt idx="0">
                  <c:v>4</c:v>
                </c:pt>
                <c:pt idx="1">
                  <c:v>5</c:v>
                </c:pt>
                <c:pt idx="2">
                  <c:v>4</c:v>
                </c:pt>
              </c:numCache>
            </c:numRef>
          </c:val>
          <c:extLst>
            <c:ext xmlns:c16="http://schemas.microsoft.com/office/drawing/2014/chart" uri="{C3380CC4-5D6E-409C-BE32-E72D297353CC}">
              <c16:uniqueId val="{00000003-F5C0-4A63-9B93-7849D57235FE}"/>
            </c:ext>
          </c:extLst>
        </c:ser>
        <c:ser>
          <c:idx val="4"/>
          <c:order val="4"/>
          <c:tx>
            <c:strRef>
              <c:f>Feuil1!$F$1</c:f>
              <c:strCache>
                <c:ptCount val="1"/>
                <c:pt idx="0">
                  <c:v>nsp</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Feuil1!$F$2:$F$4</c:f>
              <c:numCache>
                <c:formatCode>General</c:formatCode>
                <c:ptCount val="3"/>
              </c:numCache>
            </c:numRef>
          </c:val>
          <c:extLst>
            <c:ext xmlns:c16="http://schemas.microsoft.com/office/drawing/2014/chart" uri="{C3380CC4-5D6E-409C-BE32-E72D297353CC}">
              <c16:uniqueId val="{00000004-F5C0-4A63-9B93-7849D57235FE}"/>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Oui, tout à fait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Feuil1!$B$2:$B$4</c:f>
              <c:numCache>
                <c:formatCode>General</c:formatCode>
                <c:ptCount val="3"/>
                <c:pt idx="0">
                  <c:v>33</c:v>
                </c:pt>
                <c:pt idx="1">
                  <c:v>38</c:v>
                </c:pt>
                <c:pt idx="2">
                  <c:v>30</c:v>
                </c:pt>
              </c:numCache>
            </c:numRef>
          </c:val>
          <c:extLst>
            <c:ext xmlns:c16="http://schemas.microsoft.com/office/drawing/2014/chart" uri="{C3380CC4-5D6E-409C-BE32-E72D297353CC}">
              <c16:uniqueId val="{00000000-F5C0-4A63-9B93-7849D57235FE}"/>
            </c:ext>
          </c:extLst>
        </c:ser>
        <c:ser>
          <c:idx val="1"/>
          <c:order val="1"/>
          <c:tx>
            <c:strRef>
              <c:f>Feuil1!$C$1</c:f>
              <c:strCache>
                <c:ptCount val="1"/>
                <c:pt idx="0">
                  <c:v>Oui, plutôt</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Feuil1!$C$2:$C$4</c:f>
              <c:numCache>
                <c:formatCode>General</c:formatCode>
                <c:ptCount val="3"/>
                <c:pt idx="0">
                  <c:v>51</c:v>
                </c:pt>
                <c:pt idx="1">
                  <c:v>39</c:v>
                </c:pt>
                <c:pt idx="2">
                  <c:v>46</c:v>
                </c:pt>
              </c:numCache>
            </c:numRef>
          </c:val>
          <c:extLst>
            <c:ext xmlns:c16="http://schemas.microsoft.com/office/drawing/2014/chart" uri="{C3380CC4-5D6E-409C-BE32-E72D297353CC}">
              <c16:uniqueId val="{00000001-F5C0-4A63-9B93-7849D57235FE}"/>
            </c:ext>
          </c:extLst>
        </c:ser>
        <c:ser>
          <c:idx val="2"/>
          <c:order val="2"/>
          <c:tx>
            <c:strRef>
              <c:f>Feuil1!$D$1</c:f>
              <c:strCache>
                <c:ptCount val="1"/>
                <c:pt idx="0">
                  <c:v>Non, plutôt pas</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Feuil1!$D$2:$D$4</c:f>
              <c:numCache>
                <c:formatCode>General</c:formatCode>
                <c:ptCount val="3"/>
                <c:pt idx="0">
                  <c:v>13</c:v>
                </c:pt>
                <c:pt idx="1">
                  <c:v>20</c:v>
                </c:pt>
                <c:pt idx="2">
                  <c:v>21</c:v>
                </c:pt>
              </c:numCache>
            </c:numRef>
          </c:val>
          <c:extLst>
            <c:ext xmlns:c16="http://schemas.microsoft.com/office/drawing/2014/chart" uri="{C3380CC4-5D6E-409C-BE32-E72D297353CC}">
              <c16:uniqueId val="{00000002-F5C0-4A63-9B93-7849D57235FE}"/>
            </c:ext>
          </c:extLst>
        </c:ser>
        <c:ser>
          <c:idx val="3"/>
          <c:order val="3"/>
          <c:tx>
            <c:strRef>
              <c:f>Feuil1!$E$1</c:f>
              <c:strCache>
                <c:ptCount val="1"/>
                <c:pt idx="0">
                  <c:v>Non, pas du tout</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Feuil1!$E$2:$E$4</c:f>
              <c:numCache>
                <c:formatCode>General</c:formatCode>
                <c:ptCount val="3"/>
                <c:pt idx="0">
                  <c:v>3</c:v>
                </c:pt>
                <c:pt idx="1">
                  <c:v>3</c:v>
                </c:pt>
                <c:pt idx="2">
                  <c:v>3</c:v>
                </c:pt>
              </c:numCache>
            </c:numRef>
          </c:val>
          <c:extLst>
            <c:ext xmlns:c16="http://schemas.microsoft.com/office/drawing/2014/chart" uri="{C3380CC4-5D6E-409C-BE32-E72D297353CC}">
              <c16:uniqueId val="{00000003-F5C0-4A63-9B93-7849D57235FE}"/>
            </c:ext>
          </c:extLst>
        </c:ser>
        <c:ser>
          <c:idx val="4"/>
          <c:order val="4"/>
          <c:tx>
            <c:strRef>
              <c:f>Feuil1!$F$1</c:f>
              <c:strCache>
                <c:ptCount val="1"/>
                <c:pt idx="0">
                  <c:v>nsp</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Feuil1!$F$2:$F$4</c:f>
              <c:numCache>
                <c:formatCode>General</c:formatCode>
                <c:ptCount val="3"/>
              </c:numCache>
            </c:numRef>
          </c:val>
          <c:extLst>
            <c:ext xmlns:c16="http://schemas.microsoft.com/office/drawing/2014/chart" uri="{C3380CC4-5D6E-409C-BE32-E72D297353CC}">
              <c16:uniqueId val="{00000004-F5C0-4A63-9B93-7849D57235FE}"/>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Oui, tout à fait</c:v>
                </c:pt>
              </c:strCache>
            </c:strRef>
          </c:tx>
          <c:spPr>
            <a:solidFill>
              <a:srgbClr val="C00000"/>
            </a:solidFill>
            <a:ln>
              <a:noFill/>
            </a:ln>
            <a:effectLst/>
          </c:spPr>
          <c:invertIfNegative val="0"/>
          <c:dLbls>
            <c:dLbl>
              <c:idx val="1"/>
              <c:layout>
                <c:manualLayout>
                  <c:x val="4.8054971860723827E-2"/>
                  <c:y val="-4.1594313304088495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C00000"/>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9B-4A71-B37F-4FB137BD703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Feuil1!$B$2:$B$4</c:f>
              <c:numCache>
                <c:formatCode>General</c:formatCode>
                <c:ptCount val="3"/>
                <c:pt idx="0">
                  <c:v>37</c:v>
                </c:pt>
                <c:pt idx="1">
                  <c:v>3</c:v>
                </c:pt>
                <c:pt idx="2">
                  <c:v>60</c:v>
                </c:pt>
              </c:numCache>
            </c:numRef>
          </c:val>
          <c:extLst>
            <c:ext xmlns:c16="http://schemas.microsoft.com/office/drawing/2014/chart" uri="{C3380CC4-5D6E-409C-BE32-E72D297353CC}">
              <c16:uniqueId val="{00000000-C4E9-458C-85FC-5910502F9CA4}"/>
            </c:ext>
          </c:extLst>
        </c:ser>
        <c:ser>
          <c:idx val="1"/>
          <c:order val="1"/>
          <c:tx>
            <c:strRef>
              <c:f>Feuil1!$C$1</c:f>
              <c:strCache>
                <c:ptCount val="1"/>
                <c:pt idx="0">
                  <c:v>Colonne1</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Feuil1!$C$2:$C$4</c:f>
              <c:numCache>
                <c:formatCode>General</c:formatCode>
                <c:ptCount val="3"/>
              </c:numCache>
            </c:numRef>
          </c:val>
          <c:extLst>
            <c:ext xmlns:c16="http://schemas.microsoft.com/office/drawing/2014/chart" uri="{C3380CC4-5D6E-409C-BE32-E72D297353CC}">
              <c16:uniqueId val="{00000001-C4E9-458C-85FC-5910502F9CA4}"/>
            </c:ext>
          </c:extLst>
        </c:ser>
        <c:ser>
          <c:idx val="2"/>
          <c:order val="2"/>
          <c:tx>
            <c:strRef>
              <c:f>Feuil1!$D$1</c:f>
              <c:strCache>
                <c:ptCount val="1"/>
                <c:pt idx="0">
                  <c:v>Colonne2</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Feuil1!$D$2:$D$4</c:f>
              <c:numCache>
                <c:formatCode>General</c:formatCode>
                <c:ptCount val="3"/>
              </c:numCache>
            </c:numRef>
          </c:val>
          <c:extLst>
            <c:ext xmlns:c16="http://schemas.microsoft.com/office/drawing/2014/chart" uri="{C3380CC4-5D6E-409C-BE32-E72D297353CC}">
              <c16:uniqueId val="{00000002-C4E9-458C-85FC-5910502F9CA4}"/>
            </c:ext>
          </c:extLst>
        </c:ser>
        <c:ser>
          <c:idx val="3"/>
          <c:order val="3"/>
          <c:tx>
            <c:strRef>
              <c:f>Feuil1!$E$1</c:f>
              <c:strCache>
                <c:ptCount val="1"/>
                <c:pt idx="0">
                  <c:v>Colonne3</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Feuil1!$E$2:$E$4</c:f>
              <c:numCache>
                <c:formatCode>General</c:formatCode>
                <c:ptCount val="3"/>
              </c:numCache>
            </c:numRef>
          </c:val>
          <c:extLst>
            <c:ext xmlns:c16="http://schemas.microsoft.com/office/drawing/2014/chart" uri="{C3380CC4-5D6E-409C-BE32-E72D297353CC}">
              <c16:uniqueId val="{00000003-C4E9-458C-85FC-5910502F9CA4}"/>
            </c:ext>
          </c:extLst>
        </c:ser>
        <c:ser>
          <c:idx val="4"/>
          <c:order val="4"/>
          <c:tx>
            <c:strRef>
              <c:f>Feuil1!$F$1</c:f>
              <c:strCache>
                <c:ptCount val="1"/>
                <c:pt idx="0">
                  <c:v>Colonne4</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Feuil1!$F$2:$F$4</c:f>
              <c:numCache>
                <c:formatCode>General</c:formatCode>
                <c:ptCount val="3"/>
              </c:numCache>
            </c:numRef>
          </c:val>
          <c:extLst>
            <c:ext xmlns:c16="http://schemas.microsoft.com/office/drawing/2014/chart" uri="{C3380CC4-5D6E-409C-BE32-E72D297353CC}">
              <c16:uniqueId val="{00000004-C4E9-458C-85FC-5910502F9CA4}"/>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Oui, tout à fait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Feuil1!$B$2:$B$4</c:f>
              <c:numCache>
                <c:formatCode>General</c:formatCode>
                <c:ptCount val="3"/>
                <c:pt idx="0">
                  <c:v>39</c:v>
                </c:pt>
                <c:pt idx="1">
                  <c:v>13</c:v>
                </c:pt>
                <c:pt idx="2">
                  <c:v>48</c:v>
                </c:pt>
              </c:numCache>
            </c:numRef>
          </c:val>
          <c:extLst>
            <c:ext xmlns:c16="http://schemas.microsoft.com/office/drawing/2014/chart" uri="{C3380CC4-5D6E-409C-BE32-E72D297353CC}">
              <c16:uniqueId val="{00000000-C4E9-458C-85FC-5910502F9CA4}"/>
            </c:ext>
          </c:extLst>
        </c:ser>
        <c:ser>
          <c:idx val="1"/>
          <c:order val="1"/>
          <c:tx>
            <c:strRef>
              <c:f>Feuil1!$C$1</c:f>
              <c:strCache>
                <c:ptCount val="1"/>
                <c:pt idx="0">
                  <c:v>Colonne1</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Feuil1!$C$2:$C$4</c:f>
              <c:numCache>
                <c:formatCode>General</c:formatCode>
                <c:ptCount val="3"/>
              </c:numCache>
            </c:numRef>
          </c:val>
          <c:extLst>
            <c:ext xmlns:c16="http://schemas.microsoft.com/office/drawing/2014/chart" uri="{C3380CC4-5D6E-409C-BE32-E72D297353CC}">
              <c16:uniqueId val="{00000001-C4E9-458C-85FC-5910502F9CA4}"/>
            </c:ext>
          </c:extLst>
        </c:ser>
        <c:ser>
          <c:idx val="2"/>
          <c:order val="2"/>
          <c:tx>
            <c:strRef>
              <c:f>Feuil1!$D$1</c:f>
              <c:strCache>
                <c:ptCount val="1"/>
                <c:pt idx="0">
                  <c:v>Colonne2</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Feuil1!$D$2:$D$4</c:f>
              <c:numCache>
                <c:formatCode>General</c:formatCode>
                <c:ptCount val="3"/>
              </c:numCache>
            </c:numRef>
          </c:val>
          <c:extLst>
            <c:ext xmlns:c16="http://schemas.microsoft.com/office/drawing/2014/chart" uri="{C3380CC4-5D6E-409C-BE32-E72D297353CC}">
              <c16:uniqueId val="{00000002-C4E9-458C-85FC-5910502F9CA4}"/>
            </c:ext>
          </c:extLst>
        </c:ser>
        <c:ser>
          <c:idx val="3"/>
          <c:order val="3"/>
          <c:tx>
            <c:strRef>
              <c:f>Feuil1!$E$1</c:f>
              <c:strCache>
                <c:ptCount val="1"/>
                <c:pt idx="0">
                  <c:v>Colonne3</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Feuil1!$E$2:$E$4</c:f>
              <c:numCache>
                <c:formatCode>General</c:formatCode>
                <c:ptCount val="3"/>
              </c:numCache>
            </c:numRef>
          </c:val>
          <c:extLst>
            <c:ext xmlns:c16="http://schemas.microsoft.com/office/drawing/2014/chart" uri="{C3380CC4-5D6E-409C-BE32-E72D297353CC}">
              <c16:uniqueId val="{00000003-C4E9-458C-85FC-5910502F9CA4}"/>
            </c:ext>
          </c:extLst>
        </c:ser>
        <c:ser>
          <c:idx val="4"/>
          <c:order val="4"/>
          <c:tx>
            <c:strRef>
              <c:f>Feuil1!$F$1</c:f>
              <c:strCache>
                <c:ptCount val="1"/>
                <c:pt idx="0">
                  <c:v>Colonne4</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Les hommes gays</c:v>
                </c:pt>
                <c:pt idx="1">
                  <c:v>Les femmes lesbiennes</c:v>
                </c:pt>
                <c:pt idx="2">
                  <c:v>Autant les uns que les autres</c:v>
                </c:pt>
              </c:strCache>
            </c:strRef>
          </c:cat>
          <c:val>
            <c:numRef>
              <c:f>Feuil1!$F$2:$F$4</c:f>
              <c:numCache>
                <c:formatCode>General</c:formatCode>
                <c:ptCount val="3"/>
              </c:numCache>
            </c:numRef>
          </c:val>
          <c:extLst>
            <c:ext xmlns:c16="http://schemas.microsoft.com/office/drawing/2014/chart" uri="{C3380CC4-5D6E-409C-BE32-E72D297353CC}">
              <c16:uniqueId val="{00000004-C4E9-458C-85FC-5910502F9CA4}"/>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Oui, tout à fait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Feuil1!$B$2:$B$4</c:f>
              <c:numCache>
                <c:formatCode>General</c:formatCode>
                <c:ptCount val="3"/>
                <c:pt idx="0">
                  <c:v>33</c:v>
                </c:pt>
                <c:pt idx="1">
                  <c:v>38</c:v>
                </c:pt>
                <c:pt idx="2">
                  <c:v>31</c:v>
                </c:pt>
              </c:numCache>
            </c:numRef>
          </c:val>
          <c:extLst>
            <c:ext xmlns:c16="http://schemas.microsoft.com/office/drawing/2014/chart" uri="{C3380CC4-5D6E-409C-BE32-E72D297353CC}">
              <c16:uniqueId val="{00000000-F389-4892-B649-EF9DF0301871}"/>
            </c:ext>
          </c:extLst>
        </c:ser>
        <c:ser>
          <c:idx val="1"/>
          <c:order val="1"/>
          <c:tx>
            <c:strRef>
              <c:f>Feuil1!$C$1</c:f>
              <c:strCache>
                <c:ptCount val="1"/>
                <c:pt idx="0">
                  <c:v>Oui, plutôt</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Feuil1!$C$2:$C$4</c:f>
              <c:numCache>
                <c:formatCode>General</c:formatCode>
                <c:ptCount val="3"/>
                <c:pt idx="0">
                  <c:v>47</c:v>
                </c:pt>
                <c:pt idx="1">
                  <c:v>41</c:v>
                </c:pt>
                <c:pt idx="2">
                  <c:v>46</c:v>
                </c:pt>
              </c:numCache>
            </c:numRef>
          </c:val>
          <c:extLst>
            <c:ext xmlns:c16="http://schemas.microsoft.com/office/drawing/2014/chart" uri="{C3380CC4-5D6E-409C-BE32-E72D297353CC}">
              <c16:uniqueId val="{00000001-F389-4892-B649-EF9DF0301871}"/>
            </c:ext>
          </c:extLst>
        </c:ser>
        <c:ser>
          <c:idx val="2"/>
          <c:order val="2"/>
          <c:tx>
            <c:strRef>
              <c:f>Feuil1!$D$1</c:f>
              <c:strCache>
                <c:ptCount val="1"/>
                <c:pt idx="0">
                  <c:v>Non, plutôt pas</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Feuil1!$D$2:$D$4</c:f>
              <c:numCache>
                <c:formatCode>General</c:formatCode>
                <c:ptCount val="3"/>
                <c:pt idx="0">
                  <c:v>16</c:v>
                </c:pt>
                <c:pt idx="1">
                  <c:v>17</c:v>
                </c:pt>
                <c:pt idx="2">
                  <c:v>18</c:v>
                </c:pt>
              </c:numCache>
            </c:numRef>
          </c:val>
          <c:extLst>
            <c:ext xmlns:c16="http://schemas.microsoft.com/office/drawing/2014/chart" uri="{C3380CC4-5D6E-409C-BE32-E72D297353CC}">
              <c16:uniqueId val="{00000002-F389-4892-B649-EF9DF0301871}"/>
            </c:ext>
          </c:extLst>
        </c:ser>
        <c:ser>
          <c:idx val="3"/>
          <c:order val="3"/>
          <c:tx>
            <c:strRef>
              <c:f>Feuil1!$E$1</c:f>
              <c:strCache>
                <c:ptCount val="1"/>
                <c:pt idx="0">
                  <c:v>Non, pas du tout</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Feuil1!$E$2:$E$4</c:f>
              <c:numCache>
                <c:formatCode>General</c:formatCode>
                <c:ptCount val="3"/>
                <c:pt idx="0">
                  <c:v>4</c:v>
                </c:pt>
                <c:pt idx="1">
                  <c:v>4</c:v>
                </c:pt>
                <c:pt idx="2">
                  <c:v>5</c:v>
                </c:pt>
              </c:numCache>
            </c:numRef>
          </c:val>
          <c:extLst>
            <c:ext xmlns:c16="http://schemas.microsoft.com/office/drawing/2014/chart" uri="{C3380CC4-5D6E-409C-BE32-E72D297353CC}">
              <c16:uniqueId val="{00000003-F389-4892-B649-EF9DF0301871}"/>
            </c:ext>
          </c:extLst>
        </c:ser>
        <c:ser>
          <c:idx val="4"/>
          <c:order val="4"/>
          <c:tx>
            <c:strRef>
              <c:f>Feuil1!$F$1</c:f>
              <c:strCache>
                <c:ptCount val="1"/>
                <c:pt idx="0">
                  <c:v>nsp</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Feuil1!$F$2:$F$4</c:f>
              <c:numCache>
                <c:formatCode>General</c:formatCode>
                <c:ptCount val="3"/>
              </c:numCache>
            </c:numRef>
          </c:val>
          <c:extLst>
            <c:ext xmlns:c16="http://schemas.microsoft.com/office/drawing/2014/chart" uri="{C3380CC4-5D6E-409C-BE32-E72D297353CC}">
              <c16:uniqueId val="{00000004-F389-4892-B649-EF9DF0301871}"/>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D4B-4FBA-9616-E3B1A8F55B46}"/>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D4B-4FBA-9616-E3B1A8F55B46}"/>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D4B-4FBA-9616-E3B1A8F55B46}"/>
              </c:ext>
            </c:extLst>
          </c:dPt>
          <c:dPt>
            <c:idx val="3"/>
            <c:bubble3D val="0"/>
            <c:spPr>
              <a:solidFill>
                <a:schemeClr val="accent3"/>
              </a:solidFill>
              <a:ln>
                <a:noFill/>
              </a:ln>
              <a:effectLst/>
            </c:spPr>
            <c:extLst>
              <c:ext xmlns:c16="http://schemas.microsoft.com/office/drawing/2014/chart" uri="{C3380CC4-5D6E-409C-BE32-E72D297353CC}">
                <c16:uniqueId val="{00000007-8D4B-4FBA-9616-E3B1A8F55B4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D4B-4FBA-9616-E3B1A8F55B46}"/>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D4B-4FBA-9616-E3B1A8F55B46}"/>
              </c:ext>
            </c:extLst>
          </c:dPt>
          <c:dPt>
            <c:idx val="1"/>
            <c:bubble3D val="0"/>
            <c:spPr>
              <a:solidFill>
                <a:schemeClr val="accent2"/>
              </a:solidFill>
              <a:ln>
                <a:noFill/>
              </a:ln>
              <a:effectLst/>
            </c:spPr>
            <c:extLst>
              <c:ext xmlns:c16="http://schemas.microsoft.com/office/drawing/2014/chart" uri="{C3380CC4-5D6E-409C-BE32-E72D297353CC}">
                <c16:uniqueId val="{0000000C-8D4B-4FBA-9616-E3B1A8F55B46}"/>
              </c:ext>
            </c:extLst>
          </c:dPt>
          <c:dPt>
            <c:idx val="2"/>
            <c:bubble3D val="0"/>
            <c:spPr>
              <a:noFill/>
              <a:ln>
                <a:noFill/>
              </a:ln>
              <a:effectLst/>
            </c:spPr>
            <c:extLst>
              <c:ext xmlns:c16="http://schemas.microsoft.com/office/drawing/2014/chart" uri="{C3380CC4-5D6E-409C-BE32-E72D297353CC}">
                <c16:uniqueId val="{0000000E-8D4B-4FBA-9616-E3B1A8F55B46}"/>
              </c:ext>
            </c:extLst>
          </c:dPt>
          <c:dPt>
            <c:idx val="3"/>
            <c:bubble3D val="0"/>
            <c:spPr>
              <a:solidFill>
                <a:schemeClr val="accent4"/>
              </a:solidFill>
              <a:ln>
                <a:noFill/>
              </a:ln>
              <a:effectLst/>
            </c:spPr>
            <c:extLst>
              <c:ext xmlns:c16="http://schemas.microsoft.com/office/drawing/2014/chart" uri="{C3380CC4-5D6E-409C-BE32-E72D297353CC}">
                <c16:uniqueId val="{00000010-8D4B-4FBA-9616-E3B1A8F55B46}"/>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84</c:v>
                </c:pt>
                <c:pt idx="2">
                  <c:v>16</c:v>
                </c:pt>
              </c:numCache>
            </c:numRef>
          </c:val>
          <c:extLst>
            <c:ext xmlns:c16="http://schemas.microsoft.com/office/drawing/2014/chart" uri="{C3380CC4-5D6E-409C-BE32-E72D297353CC}">
              <c16:uniqueId val="{00000011-8D4B-4FBA-9616-E3B1A8F55B46}"/>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Oui, tout à fait</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Feuil1!$B$2:$B$4</c:f>
              <c:numCache>
                <c:formatCode>General</c:formatCode>
                <c:ptCount val="3"/>
                <c:pt idx="0">
                  <c:v>41</c:v>
                </c:pt>
                <c:pt idx="1">
                  <c:v>42</c:v>
                </c:pt>
                <c:pt idx="2">
                  <c:v>38</c:v>
                </c:pt>
              </c:numCache>
            </c:numRef>
          </c:val>
          <c:extLst>
            <c:ext xmlns:c16="http://schemas.microsoft.com/office/drawing/2014/chart" uri="{C3380CC4-5D6E-409C-BE32-E72D297353CC}">
              <c16:uniqueId val="{00000000-5673-4266-A96F-B7CD41D335D9}"/>
            </c:ext>
          </c:extLst>
        </c:ser>
        <c:ser>
          <c:idx val="1"/>
          <c:order val="1"/>
          <c:tx>
            <c:strRef>
              <c:f>Feuil1!$C$1</c:f>
              <c:strCache>
                <c:ptCount val="1"/>
                <c:pt idx="0">
                  <c:v>Oui, plutôt</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Feuil1!$C$2:$C$4</c:f>
              <c:numCache>
                <c:formatCode>General</c:formatCode>
                <c:ptCount val="3"/>
                <c:pt idx="0">
                  <c:v>43</c:v>
                </c:pt>
                <c:pt idx="1">
                  <c:v>38</c:v>
                </c:pt>
                <c:pt idx="2">
                  <c:v>43</c:v>
                </c:pt>
              </c:numCache>
            </c:numRef>
          </c:val>
          <c:extLst>
            <c:ext xmlns:c16="http://schemas.microsoft.com/office/drawing/2014/chart" uri="{C3380CC4-5D6E-409C-BE32-E72D297353CC}">
              <c16:uniqueId val="{00000001-5673-4266-A96F-B7CD41D335D9}"/>
            </c:ext>
          </c:extLst>
        </c:ser>
        <c:ser>
          <c:idx val="2"/>
          <c:order val="2"/>
          <c:tx>
            <c:strRef>
              <c:f>Feuil1!$D$1</c:f>
              <c:strCache>
                <c:ptCount val="1"/>
                <c:pt idx="0">
                  <c:v>Non, plutôt pas</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Feuil1!$D$2:$D$4</c:f>
              <c:numCache>
                <c:formatCode>General</c:formatCode>
                <c:ptCount val="3"/>
                <c:pt idx="0">
                  <c:v>13</c:v>
                </c:pt>
                <c:pt idx="1">
                  <c:v>16</c:v>
                </c:pt>
                <c:pt idx="2">
                  <c:v>15</c:v>
                </c:pt>
              </c:numCache>
            </c:numRef>
          </c:val>
          <c:extLst>
            <c:ext xmlns:c16="http://schemas.microsoft.com/office/drawing/2014/chart" uri="{C3380CC4-5D6E-409C-BE32-E72D297353CC}">
              <c16:uniqueId val="{00000002-5673-4266-A96F-B7CD41D335D9}"/>
            </c:ext>
          </c:extLst>
        </c:ser>
        <c:ser>
          <c:idx val="3"/>
          <c:order val="3"/>
          <c:tx>
            <c:strRef>
              <c:f>Feuil1!$E$1</c:f>
              <c:strCache>
                <c:ptCount val="1"/>
                <c:pt idx="0">
                  <c:v>Non, pas du tout</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Feuil1!$E$2:$E$4</c:f>
              <c:numCache>
                <c:formatCode>General</c:formatCode>
                <c:ptCount val="3"/>
                <c:pt idx="0">
                  <c:v>3</c:v>
                </c:pt>
                <c:pt idx="1">
                  <c:v>4</c:v>
                </c:pt>
                <c:pt idx="2">
                  <c:v>4</c:v>
                </c:pt>
              </c:numCache>
            </c:numRef>
          </c:val>
          <c:extLst>
            <c:ext xmlns:c16="http://schemas.microsoft.com/office/drawing/2014/chart" uri="{C3380CC4-5D6E-409C-BE32-E72D297353CC}">
              <c16:uniqueId val="{00000003-5673-4266-A96F-B7CD41D335D9}"/>
            </c:ext>
          </c:extLst>
        </c:ser>
        <c:ser>
          <c:idx val="4"/>
          <c:order val="4"/>
          <c:tx>
            <c:strRef>
              <c:f>Feuil1!$F$1</c:f>
              <c:strCache>
                <c:ptCount val="1"/>
                <c:pt idx="0">
                  <c:v>nsp</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La société d’une façon générale</c:v>
                </c:pt>
                <c:pt idx="1">
                  <c:v>Le milieu sportif professionnel</c:v>
                </c:pt>
                <c:pt idx="2">
                  <c:v>Le milieu sportif amateur</c:v>
                </c:pt>
              </c:strCache>
            </c:strRef>
          </c:cat>
          <c:val>
            <c:numRef>
              <c:f>Feuil1!$F$2:$F$4</c:f>
              <c:numCache>
                <c:formatCode>General</c:formatCode>
                <c:ptCount val="3"/>
              </c:numCache>
            </c:numRef>
          </c:val>
          <c:extLst>
            <c:ext xmlns:c16="http://schemas.microsoft.com/office/drawing/2014/chart" uri="{C3380CC4-5D6E-409C-BE32-E72D297353CC}">
              <c16:uniqueId val="{00000004-5673-4266-A96F-B7CD41D335D9}"/>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CC59-4EDB-BEEB-71E1EF93173D}"/>
              </c:ext>
            </c:extLst>
          </c:dPt>
          <c:dPt>
            <c:idx val="1"/>
            <c:invertIfNegative val="0"/>
            <c:bubble3D val="0"/>
            <c:extLst>
              <c:ext xmlns:c16="http://schemas.microsoft.com/office/drawing/2014/chart" uri="{C3380CC4-5D6E-409C-BE32-E72D297353CC}">
                <c16:uniqueId val="{00000002-CC59-4EDB-BEEB-71E1EF93173D}"/>
              </c:ext>
            </c:extLst>
          </c:dPt>
          <c:dPt>
            <c:idx val="2"/>
            <c:invertIfNegative val="0"/>
            <c:bubble3D val="0"/>
            <c:extLst>
              <c:ext xmlns:c16="http://schemas.microsoft.com/office/drawing/2014/chart" uri="{C3380CC4-5D6E-409C-BE32-E72D297353CC}">
                <c16:uniqueId val="{00000003-CC59-4EDB-BEEB-71E1EF93173D}"/>
              </c:ext>
            </c:extLst>
          </c:dPt>
          <c:dPt>
            <c:idx val="3"/>
            <c:invertIfNegative val="0"/>
            <c:bubble3D val="0"/>
            <c:extLst>
              <c:ext xmlns:c16="http://schemas.microsoft.com/office/drawing/2014/chart" uri="{C3380CC4-5D6E-409C-BE32-E72D297353CC}">
                <c16:uniqueId val="{00000004-CC59-4EDB-BEEB-71E1EF93173D}"/>
              </c:ext>
            </c:extLst>
          </c:dPt>
          <c:dPt>
            <c:idx val="7"/>
            <c:invertIfNegative val="0"/>
            <c:bubble3D val="0"/>
            <c:spPr>
              <a:solidFill>
                <a:srgbClr val="C00000"/>
              </a:solidFill>
              <a:ln>
                <a:noFill/>
              </a:ln>
            </c:spPr>
            <c:extLst>
              <c:ext xmlns:c16="http://schemas.microsoft.com/office/drawing/2014/chart" uri="{C3380CC4-5D6E-409C-BE32-E72D297353CC}">
                <c16:uniqueId val="{00000006-CC59-4EDB-BEEB-71E1EF93173D}"/>
              </c:ext>
            </c:extLst>
          </c:dPt>
          <c:dLbls>
            <c:dLbl>
              <c:idx val="7"/>
              <c:spPr>
                <a:solidFill>
                  <a:schemeClr val="bg1"/>
                </a:solidFill>
                <a:ln>
                  <a:noFill/>
                </a:ln>
                <a:effectLst/>
              </c:spPr>
              <c:txPr>
                <a:bodyPr wrap="square" lIns="38100" tIns="19050" rIns="38100" bIns="19050" anchor="ctr">
                  <a:spAutoFit/>
                </a:bodyPr>
                <a:lstStyle/>
                <a:p>
                  <a:pPr>
                    <a:defRPr sz="1400" b="0">
                      <a:solidFill>
                        <a:srgbClr val="C00000"/>
                      </a:solidFill>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6-CC59-4EDB-BEEB-71E1EF93173D}"/>
                </c:ext>
              </c:extLst>
            </c:dLbl>
            <c:spPr>
              <a:solidFill>
                <a:schemeClr val="bg1"/>
              </a:solidFill>
              <a:ln>
                <a:noFill/>
              </a:ln>
              <a:effectLst/>
            </c:spPr>
            <c:txPr>
              <a:bodyPr wrap="square" lIns="38100" tIns="19050" rIns="38100" bIns="19050" anchor="ctr">
                <a:spAutoFit/>
              </a:bodyPr>
              <a:lstStyle/>
              <a:p>
                <a:pPr>
                  <a:defRPr sz="1400" b="0">
                    <a:solidFill>
                      <a:srgbClr val="002060"/>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6"/>
                <c:pt idx="0">
                  <c:v>ST Sports d'équipe</c:v>
                </c:pt>
                <c:pt idx="1">
                  <c:v>ST Sports en salle</c:v>
                </c:pt>
                <c:pt idx="2">
                  <c:v>ST Sports d'eau</c:v>
                </c:pt>
                <c:pt idx="3">
                  <c:v>ST Sports d'extérieur</c:v>
                </c:pt>
                <c:pt idx="4">
                  <c:v>ST Sports de raquette</c:v>
                </c:pt>
                <c:pt idx="5">
                  <c:v>ST Athlétisme</c:v>
                </c:pt>
              </c:strCache>
            </c:strRef>
          </c:cat>
          <c:val>
            <c:numRef>
              <c:f>Feuil1!$B$2:$B$9</c:f>
              <c:numCache>
                <c:formatCode>General</c:formatCode>
                <c:ptCount val="8"/>
                <c:pt idx="0">
                  <c:v>40</c:v>
                </c:pt>
                <c:pt idx="1">
                  <c:v>7</c:v>
                </c:pt>
                <c:pt idx="2">
                  <c:v>5</c:v>
                </c:pt>
                <c:pt idx="3">
                  <c:v>5</c:v>
                </c:pt>
                <c:pt idx="4">
                  <c:v>5</c:v>
                </c:pt>
                <c:pt idx="5">
                  <c:v>5</c:v>
                </c:pt>
              </c:numCache>
            </c:numRef>
          </c:val>
          <c:extLst>
            <c:ext xmlns:c16="http://schemas.microsoft.com/office/drawing/2014/chart" uri="{C3380CC4-5D6E-409C-BE32-E72D297353CC}">
              <c16:uniqueId val="{00000007-CC59-4EDB-BEEB-71E1EF93173D}"/>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CC59-4EDB-BEEB-71E1EF93173D}"/>
              </c:ext>
            </c:extLst>
          </c:dPt>
          <c:dPt>
            <c:idx val="1"/>
            <c:invertIfNegative val="0"/>
            <c:bubble3D val="0"/>
            <c:extLst>
              <c:ext xmlns:c16="http://schemas.microsoft.com/office/drawing/2014/chart" uri="{C3380CC4-5D6E-409C-BE32-E72D297353CC}">
                <c16:uniqueId val="{00000002-CC59-4EDB-BEEB-71E1EF93173D}"/>
              </c:ext>
            </c:extLst>
          </c:dPt>
          <c:dPt>
            <c:idx val="2"/>
            <c:invertIfNegative val="0"/>
            <c:bubble3D val="0"/>
            <c:extLst>
              <c:ext xmlns:c16="http://schemas.microsoft.com/office/drawing/2014/chart" uri="{C3380CC4-5D6E-409C-BE32-E72D297353CC}">
                <c16:uniqueId val="{00000003-CC59-4EDB-BEEB-71E1EF93173D}"/>
              </c:ext>
            </c:extLst>
          </c:dPt>
          <c:dPt>
            <c:idx val="3"/>
            <c:invertIfNegative val="0"/>
            <c:bubble3D val="0"/>
            <c:extLst>
              <c:ext xmlns:c16="http://schemas.microsoft.com/office/drawing/2014/chart" uri="{C3380CC4-5D6E-409C-BE32-E72D297353CC}">
                <c16:uniqueId val="{00000004-CC59-4EDB-BEEB-71E1EF93173D}"/>
              </c:ext>
            </c:extLst>
          </c:dPt>
          <c:dPt>
            <c:idx val="7"/>
            <c:invertIfNegative val="0"/>
            <c:bubble3D val="0"/>
            <c:spPr>
              <a:solidFill>
                <a:srgbClr val="C00000"/>
              </a:solidFill>
              <a:ln>
                <a:noFill/>
              </a:ln>
            </c:spPr>
            <c:extLst>
              <c:ext xmlns:c16="http://schemas.microsoft.com/office/drawing/2014/chart" uri="{C3380CC4-5D6E-409C-BE32-E72D297353CC}">
                <c16:uniqueId val="{00000006-CC59-4EDB-BEEB-71E1EF93173D}"/>
              </c:ext>
            </c:extLst>
          </c:dPt>
          <c:dLbls>
            <c:dLbl>
              <c:idx val="7"/>
              <c:spPr>
                <a:solidFill>
                  <a:schemeClr val="bg1"/>
                </a:solidFill>
                <a:ln>
                  <a:noFill/>
                </a:ln>
                <a:effectLst/>
              </c:spPr>
              <c:txPr>
                <a:bodyPr wrap="square" lIns="38100" tIns="19050" rIns="38100" bIns="19050" anchor="ctr">
                  <a:spAutoFit/>
                </a:bodyPr>
                <a:lstStyle/>
                <a:p>
                  <a:pPr>
                    <a:defRPr sz="1400" b="0">
                      <a:solidFill>
                        <a:srgbClr val="C00000"/>
                      </a:solidFill>
                    </a:defRPr>
                  </a:pPr>
                  <a:endParaRPr lang="fr-FR"/>
                </a:p>
              </c:txPr>
              <c:dLblPos val="inEnd"/>
              <c:showLegendKey val="0"/>
              <c:showVal val="1"/>
              <c:showCatName val="0"/>
              <c:showSerName val="0"/>
              <c:showPercent val="0"/>
              <c:showBubbleSize val="0"/>
              <c:extLst>
                <c:ext xmlns:c16="http://schemas.microsoft.com/office/drawing/2014/chart" uri="{C3380CC4-5D6E-409C-BE32-E72D297353CC}">
                  <c16:uniqueId val="{00000006-CC59-4EDB-BEEB-71E1EF93173D}"/>
                </c:ext>
              </c:extLst>
            </c:dLbl>
            <c:spPr>
              <a:solidFill>
                <a:schemeClr val="bg1"/>
              </a:solidFill>
              <a:ln>
                <a:noFill/>
              </a:ln>
              <a:effectLst/>
            </c:spPr>
            <c:txPr>
              <a:bodyPr wrap="square" lIns="38100" tIns="19050" rIns="38100" bIns="19050" anchor="ctr">
                <a:spAutoFit/>
              </a:bodyPr>
              <a:lstStyle/>
              <a:p>
                <a:pPr>
                  <a:defRPr sz="1400" b="0">
                    <a:solidFill>
                      <a:srgbClr val="002060"/>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6"/>
                <c:pt idx="0">
                  <c:v>ST Sports d'équipe</c:v>
                </c:pt>
                <c:pt idx="1">
                  <c:v>ST Sports en salle</c:v>
                </c:pt>
                <c:pt idx="2">
                  <c:v>ST Sports d'eau</c:v>
                </c:pt>
                <c:pt idx="3">
                  <c:v>ST Sports d'extérieur</c:v>
                </c:pt>
                <c:pt idx="4">
                  <c:v>ST Sports de raquette</c:v>
                </c:pt>
                <c:pt idx="5">
                  <c:v>ST Athlétisme</c:v>
                </c:pt>
              </c:strCache>
            </c:strRef>
          </c:cat>
          <c:val>
            <c:numRef>
              <c:f>Feuil1!$B$2:$B$9</c:f>
              <c:numCache>
                <c:formatCode>General</c:formatCode>
                <c:ptCount val="8"/>
                <c:pt idx="0">
                  <c:v>57</c:v>
                </c:pt>
                <c:pt idx="1">
                  <c:v>13</c:v>
                </c:pt>
                <c:pt idx="2">
                  <c:v>8</c:v>
                </c:pt>
                <c:pt idx="3">
                  <c:v>10</c:v>
                </c:pt>
                <c:pt idx="4">
                  <c:v>8</c:v>
                </c:pt>
                <c:pt idx="5">
                  <c:v>7</c:v>
                </c:pt>
              </c:numCache>
            </c:numRef>
          </c:val>
          <c:extLst>
            <c:ext xmlns:c16="http://schemas.microsoft.com/office/drawing/2014/chart" uri="{C3380CC4-5D6E-409C-BE32-E72D297353CC}">
              <c16:uniqueId val="{00000007-CC59-4EDB-BEEB-71E1EF93173D}"/>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5C8E-4E9B-9AA1-D696ADA46934}"/>
              </c:ext>
            </c:extLst>
          </c:dPt>
          <c:dPt>
            <c:idx val="1"/>
            <c:invertIfNegative val="0"/>
            <c:bubble3D val="0"/>
            <c:spPr>
              <a:solidFill>
                <a:srgbClr val="0070C0"/>
              </a:solidFill>
              <a:ln>
                <a:noFill/>
              </a:ln>
            </c:spPr>
            <c:extLst>
              <c:ext xmlns:c16="http://schemas.microsoft.com/office/drawing/2014/chart" uri="{C3380CC4-5D6E-409C-BE32-E72D297353CC}">
                <c16:uniqueId val="{00000002-5C8E-4E9B-9AA1-D696ADA46934}"/>
              </c:ext>
            </c:extLst>
          </c:dPt>
          <c:dPt>
            <c:idx val="2"/>
            <c:invertIfNegative val="0"/>
            <c:bubble3D val="0"/>
            <c:extLst>
              <c:ext xmlns:c16="http://schemas.microsoft.com/office/drawing/2014/chart" uri="{C3380CC4-5D6E-409C-BE32-E72D297353CC}">
                <c16:uniqueId val="{00000003-5C8E-4E9B-9AA1-D696ADA46934}"/>
              </c:ext>
            </c:extLst>
          </c:dPt>
          <c:dPt>
            <c:idx val="3"/>
            <c:invertIfNegative val="0"/>
            <c:bubble3D val="0"/>
            <c:extLst>
              <c:ext xmlns:c16="http://schemas.microsoft.com/office/drawing/2014/chart" uri="{C3380CC4-5D6E-409C-BE32-E72D297353CC}">
                <c16:uniqueId val="{00000004-5C8E-4E9B-9AA1-D696ADA46934}"/>
              </c:ext>
            </c:extLst>
          </c:dPt>
          <c:dLbls>
            <c:spPr>
              <a:solidFill>
                <a:schemeClr val="bg1"/>
              </a:solidFill>
              <a:ln>
                <a:noFill/>
              </a:ln>
              <a:effectLst/>
            </c:spPr>
            <c:txPr>
              <a:bodyPr wrap="square" lIns="38100" tIns="19050" rIns="38100" bIns="19050" anchor="ctr">
                <a:spAutoFit/>
              </a:bodyPr>
              <a:lstStyle/>
              <a:p>
                <a:pPr>
                  <a:defRPr sz="1400" b="0">
                    <a:solidFill>
                      <a:srgbClr val="002060"/>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Feuil1!$A$2:$A$15</c:f>
              <c:strCache>
                <c:ptCount val="14"/>
                <c:pt idx="0">
                  <c:v>Football</c:v>
                </c:pt>
                <c:pt idx="1">
                  <c:v>Non, l’homophobie et/ ou la transphobie est/sont présente(s) partout quel que soit le sport</c:v>
                </c:pt>
                <c:pt idx="2">
                  <c:v>Rugby</c:v>
                </c:pt>
                <c:pt idx="3">
                  <c:v>Boxe</c:v>
                </c:pt>
                <c:pt idx="4">
                  <c:v>Athlétisme</c:v>
                </c:pt>
                <c:pt idx="5">
                  <c:v>Basketball</c:v>
                </c:pt>
                <c:pt idx="6">
                  <c:v>Danse (Afro trap, Hip-Hop, Modern-Jazz, Classique)</c:v>
                </c:pt>
                <c:pt idx="7">
                  <c:v>Tennis</c:v>
                </c:pt>
                <c:pt idx="8">
                  <c:v>Natation / Natation synchronisée / Waterpolo / Plongeon</c:v>
                </c:pt>
                <c:pt idx="9">
                  <c:v>Arts martiaux : judo, karaté, …</c:v>
                </c:pt>
                <c:pt idx="10">
                  <c:v>Gymnastique</c:v>
                </c:pt>
                <c:pt idx="11">
                  <c:v>Fitness / pilates / Crossfit / musculation</c:v>
                </c:pt>
                <c:pt idx="12">
                  <c:v>Cyclisme / VTT / Vélo en salle</c:v>
                </c:pt>
                <c:pt idx="13">
                  <c:v>Badminton</c:v>
                </c:pt>
              </c:strCache>
            </c:strRef>
          </c:cat>
          <c:val>
            <c:numRef>
              <c:f>Feuil1!$B$2:$B$15</c:f>
              <c:numCache>
                <c:formatCode>General</c:formatCode>
                <c:ptCount val="14"/>
                <c:pt idx="0">
                  <c:v>33</c:v>
                </c:pt>
                <c:pt idx="1">
                  <c:v>30</c:v>
                </c:pt>
                <c:pt idx="2">
                  <c:v>19</c:v>
                </c:pt>
                <c:pt idx="3">
                  <c:v>12</c:v>
                </c:pt>
                <c:pt idx="4">
                  <c:v>5</c:v>
                </c:pt>
                <c:pt idx="5">
                  <c:v>5</c:v>
                </c:pt>
                <c:pt idx="6">
                  <c:v>3</c:v>
                </c:pt>
                <c:pt idx="7">
                  <c:v>3</c:v>
                </c:pt>
                <c:pt idx="8">
                  <c:v>3</c:v>
                </c:pt>
                <c:pt idx="9">
                  <c:v>3</c:v>
                </c:pt>
                <c:pt idx="10">
                  <c:v>2</c:v>
                </c:pt>
                <c:pt idx="11">
                  <c:v>2</c:v>
                </c:pt>
                <c:pt idx="12">
                  <c:v>2</c:v>
                </c:pt>
                <c:pt idx="13">
                  <c:v>2</c:v>
                </c:pt>
              </c:numCache>
            </c:numRef>
          </c:val>
          <c:extLst>
            <c:ext xmlns:c16="http://schemas.microsoft.com/office/drawing/2014/chart" uri="{C3380CC4-5D6E-409C-BE32-E72D297353CC}">
              <c16:uniqueId val="{00000005-5C8E-4E9B-9AA1-D696ADA46934}"/>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041162442655131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1084-44A9-8413-21CFC6FA32D3}"/>
              </c:ext>
            </c:extLst>
          </c:dPt>
          <c:dPt>
            <c:idx val="1"/>
            <c:invertIfNegative val="0"/>
            <c:bubble3D val="0"/>
            <c:extLst>
              <c:ext xmlns:c16="http://schemas.microsoft.com/office/drawing/2014/chart" uri="{C3380CC4-5D6E-409C-BE32-E72D297353CC}">
                <c16:uniqueId val="{00000002-1084-44A9-8413-21CFC6FA32D3}"/>
              </c:ext>
            </c:extLst>
          </c:dPt>
          <c:dPt>
            <c:idx val="2"/>
            <c:invertIfNegative val="0"/>
            <c:bubble3D val="0"/>
            <c:extLst>
              <c:ext xmlns:c16="http://schemas.microsoft.com/office/drawing/2014/chart" uri="{C3380CC4-5D6E-409C-BE32-E72D297353CC}">
                <c16:uniqueId val="{00000003-1084-44A9-8413-21CFC6FA32D3}"/>
              </c:ext>
            </c:extLst>
          </c:dPt>
          <c:dPt>
            <c:idx val="3"/>
            <c:invertIfNegative val="0"/>
            <c:bubble3D val="0"/>
            <c:extLst>
              <c:ext xmlns:c16="http://schemas.microsoft.com/office/drawing/2014/chart" uri="{C3380CC4-5D6E-409C-BE32-E72D297353CC}">
                <c16:uniqueId val="{00000004-1084-44A9-8413-21CFC6FA32D3}"/>
              </c:ext>
            </c:extLst>
          </c:dPt>
          <c:dPt>
            <c:idx val="15"/>
            <c:invertIfNegative val="0"/>
            <c:bubble3D val="0"/>
            <c:spPr>
              <a:solidFill>
                <a:schemeClr val="tx1">
                  <a:lumMod val="50000"/>
                  <a:lumOff val="50000"/>
                </a:schemeClr>
              </a:solidFill>
              <a:ln>
                <a:noFill/>
              </a:ln>
            </c:spPr>
            <c:extLst>
              <c:ext xmlns:c16="http://schemas.microsoft.com/office/drawing/2014/chart" uri="{C3380CC4-5D6E-409C-BE32-E72D297353CC}">
                <c16:uniqueId val="{00000006-068E-4CD6-ADAC-15BC9FCE7170}"/>
              </c:ext>
            </c:extLst>
          </c:dPt>
          <c:dLbls>
            <c:dLbl>
              <c:idx val="10"/>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A42-4EEF-82FF-511FB5780279}"/>
                </c:ext>
              </c:extLst>
            </c:dLbl>
            <c:dLbl>
              <c:idx val="11"/>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42-4EEF-82FF-511FB5780279}"/>
                </c:ext>
              </c:extLst>
            </c:dLbl>
            <c:dLbl>
              <c:idx val="12"/>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42-4EEF-82FF-511FB5780279}"/>
                </c:ext>
              </c:extLst>
            </c:dLbl>
            <c:dLbl>
              <c:idx val="13"/>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42-4EEF-82FF-511FB5780279}"/>
                </c:ext>
              </c:extLst>
            </c:dLbl>
            <c:dLbl>
              <c:idx val="14"/>
              <c:tx>
                <c:rich>
                  <a:bodyPr/>
                  <a:lstStyle/>
                  <a:p>
                    <a:r>
                      <a:rPr lang="en-US"/>
                      <a:t>-</a:t>
                    </a:r>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42-4EEF-82FF-511FB5780279}"/>
                </c:ext>
              </c:extLst>
            </c:dLbl>
            <c:spPr>
              <a:solidFill>
                <a:schemeClr val="bg1"/>
              </a:solidFill>
              <a:ln>
                <a:noFill/>
              </a:ln>
              <a:effectLst/>
            </c:spPr>
            <c:txPr>
              <a:bodyPr wrap="square" lIns="38100" tIns="19050" rIns="38100" bIns="19050" anchor="ctr">
                <a:spAutoFit/>
              </a:bodyPr>
              <a:lstStyle/>
              <a:p>
                <a:pPr>
                  <a:defRPr sz="1400" b="0">
                    <a:solidFill>
                      <a:srgbClr val="002060"/>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Feuil1!$A$2:$A$17</c:f>
              <c:strCache>
                <c:ptCount val="16"/>
                <c:pt idx="0">
                  <c:v>Equitation</c:v>
                </c:pt>
                <c:pt idx="1">
                  <c:v>Hockey (sur glace ou sur gazon)</c:v>
                </c:pt>
                <c:pt idx="2">
                  <c:v>Yoga</c:v>
                </c:pt>
                <c:pt idx="3">
                  <c:v>Handball</c:v>
                </c:pt>
                <c:pt idx="4">
                  <c:v>Golf</c:v>
                </c:pt>
                <c:pt idx="5">
                  <c:v>Escalade</c:v>
                </c:pt>
                <c:pt idx="6">
                  <c:v>Volleyball</c:v>
                </c:pt>
                <c:pt idx="7">
                  <c:v>Aviron</c:v>
                </c:pt>
                <c:pt idx="8">
                  <c:v>Ski</c:v>
                </c:pt>
                <c:pt idx="9">
                  <c:v>Escrime</c:v>
                </c:pt>
                <c:pt idx="10">
                  <c:v>Running, course à pied</c:v>
                </c:pt>
                <c:pt idx="11">
                  <c:v>Voile</c:v>
                </c:pt>
                <c:pt idx="12">
                  <c:v>Ping Pong, Tennis de table</c:v>
                </c:pt>
                <c:pt idx="13">
                  <c:v>Skate</c:v>
                </c:pt>
                <c:pt idx="14">
                  <c:v>Autre</c:v>
                </c:pt>
                <c:pt idx="15">
                  <c:v>Je ne sais pas</c:v>
                </c:pt>
              </c:strCache>
            </c:strRef>
          </c:cat>
          <c:val>
            <c:numRef>
              <c:f>Feuil1!$B$2:$B$17</c:f>
              <c:numCache>
                <c:formatCode>General</c:formatCode>
                <c:ptCount val="16"/>
                <c:pt idx="0">
                  <c:v>2</c:v>
                </c:pt>
                <c:pt idx="1">
                  <c:v>2</c:v>
                </c:pt>
                <c:pt idx="2">
                  <c:v>1</c:v>
                </c:pt>
                <c:pt idx="3">
                  <c:v>1</c:v>
                </c:pt>
                <c:pt idx="4">
                  <c:v>1</c:v>
                </c:pt>
                <c:pt idx="5">
                  <c:v>1</c:v>
                </c:pt>
                <c:pt idx="6">
                  <c:v>1</c:v>
                </c:pt>
                <c:pt idx="7">
                  <c:v>1</c:v>
                </c:pt>
                <c:pt idx="8">
                  <c:v>1</c:v>
                </c:pt>
                <c:pt idx="9">
                  <c:v>1</c:v>
                </c:pt>
                <c:pt idx="10">
                  <c:v>0</c:v>
                </c:pt>
                <c:pt idx="11">
                  <c:v>0</c:v>
                </c:pt>
                <c:pt idx="12">
                  <c:v>0</c:v>
                </c:pt>
                <c:pt idx="13">
                  <c:v>0</c:v>
                </c:pt>
                <c:pt idx="14">
                  <c:v>0</c:v>
                </c:pt>
                <c:pt idx="15">
                  <c:v>24</c:v>
                </c:pt>
              </c:numCache>
            </c:numRef>
          </c:val>
          <c:extLst>
            <c:ext xmlns:c16="http://schemas.microsoft.com/office/drawing/2014/chart" uri="{C3380CC4-5D6E-409C-BE32-E72D297353CC}">
              <c16:uniqueId val="{00000005-1084-44A9-8413-21CFC6FA32D3}"/>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C00000">
                  <a:alpha val="20000"/>
                </a:srgbClr>
              </a:solidFill>
              <a:ln w="6350">
                <a:solidFill>
                  <a:srgbClr val="C00000"/>
                </a:solidFill>
              </a:ln>
              <a:effectLst/>
            </c:spPr>
            <c:extLst>
              <c:ext xmlns:c16="http://schemas.microsoft.com/office/drawing/2014/chart" uri="{C3380CC4-5D6E-409C-BE32-E72D297353CC}">
                <c16:uniqueId val="{00000001-E40A-4B70-AD90-6C35E7575E42}"/>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E40A-4B70-AD90-6C35E7575E42}"/>
              </c:ext>
            </c:extLst>
          </c:dPt>
          <c:dPt>
            <c:idx val="2"/>
            <c:bubble3D val="0"/>
            <c:spPr>
              <a:noFill/>
              <a:ln w="12700">
                <a:solidFill>
                  <a:schemeClr val="bg1"/>
                </a:solidFill>
              </a:ln>
              <a:effectLst/>
            </c:spPr>
            <c:extLst>
              <c:ext xmlns:c16="http://schemas.microsoft.com/office/drawing/2014/chart" uri="{C3380CC4-5D6E-409C-BE32-E72D297353CC}">
                <c16:uniqueId val="{00000005-E40A-4B70-AD90-6C35E7575E42}"/>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E40A-4B70-AD90-6C35E7575E42}"/>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E40A-4B70-AD90-6C35E7575E42}"/>
              </c:ext>
            </c:extLst>
          </c:dPt>
          <c:dLbls>
            <c:delete val="1"/>
          </c:dLbls>
          <c:cat>
            <c:numRef>
              <c:f>Feuil1!$A$2:$A$6</c:f>
              <c:numCache>
                <c:formatCode>General</c:formatCode>
                <c:ptCount val="5"/>
              </c:numCache>
            </c:numRef>
          </c:cat>
          <c:val>
            <c:numRef>
              <c:f>Feuil1!$B$2:$B$6</c:f>
              <c:numCache>
                <c:formatCode>General</c:formatCode>
                <c:ptCount val="5"/>
                <c:pt idx="0">
                  <c:v>82</c:v>
                </c:pt>
                <c:pt idx="2">
                  <c:v>18</c:v>
                </c:pt>
              </c:numCache>
            </c:numRef>
          </c:val>
          <c:extLst>
            <c:ext xmlns:c16="http://schemas.microsoft.com/office/drawing/2014/chart" uri="{C3380CC4-5D6E-409C-BE32-E72D297353CC}">
              <c16:uniqueId val="{0000000A-E40A-4B70-AD90-6C35E7575E42}"/>
            </c:ext>
          </c:extLst>
        </c:ser>
        <c:dLbls>
          <c:showLegendKey val="0"/>
          <c:showVal val="1"/>
          <c:showCatName val="0"/>
          <c:showSerName val="0"/>
          <c:showPercent val="0"/>
          <c:showBubbleSize val="0"/>
          <c:showLeaderLines val="1"/>
        </c:dLbls>
        <c:firstSliceAng val="64"/>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8156-474A-93C0-E49950DA4990}"/>
              </c:ext>
            </c:extLst>
          </c:dPt>
          <c:dPt>
            <c:idx val="1"/>
            <c:bubble3D val="0"/>
            <c:spPr>
              <a:solidFill>
                <a:schemeClr val="accent3">
                  <a:lumMod val="20000"/>
                  <a:lumOff val="80000"/>
                </a:schemeClr>
              </a:solidFill>
              <a:ln w="12700">
                <a:solidFill>
                  <a:schemeClr val="bg1"/>
                </a:solidFill>
              </a:ln>
              <a:effectLst/>
            </c:spPr>
            <c:extLst>
              <c:ext xmlns:c16="http://schemas.microsoft.com/office/drawing/2014/chart" uri="{C3380CC4-5D6E-409C-BE32-E72D297353CC}">
                <c16:uniqueId val="{00000003-8156-474A-93C0-E49950DA4990}"/>
              </c:ext>
            </c:extLst>
          </c:dPt>
          <c:dPt>
            <c:idx val="2"/>
            <c:bubble3D val="0"/>
            <c:spPr>
              <a:solidFill>
                <a:srgbClr val="E18585"/>
              </a:solidFill>
              <a:ln w="12700">
                <a:solidFill>
                  <a:schemeClr val="bg1"/>
                </a:solidFill>
              </a:ln>
              <a:effectLst/>
            </c:spPr>
            <c:extLst>
              <c:ext xmlns:c16="http://schemas.microsoft.com/office/drawing/2014/chart" uri="{C3380CC4-5D6E-409C-BE32-E72D297353CC}">
                <c16:uniqueId val="{00000005-8156-474A-93C0-E49950DA4990}"/>
              </c:ext>
            </c:extLst>
          </c:dPt>
          <c:dPt>
            <c:idx val="3"/>
            <c:bubble3D val="0"/>
            <c:spPr>
              <a:solidFill>
                <a:srgbClr val="C00000"/>
              </a:solidFill>
              <a:ln w="12700">
                <a:solidFill>
                  <a:schemeClr val="bg1"/>
                </a:solidFill>
              </a:ln>
              <a:effectLst/>
            </c:spPr>
            <c:extLst>
              <c:ext xmlns:c16="http://schemas.microsoft.com/office/drawing/2014/chart" uri="{C3380CC4-5D6E-409C-BE32-E72D297353CC}">
                <c16:uniqueId val="{00000007-8156-474A-93C0-E49950DA4990}"/>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8156-474A-93C0-E49950DA4990}"/>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fr-FR"/>
                </a:p>
              </c:txPr>
              <c:showLegendKey val="0"/>
              <c:showVal val="1"/>
              <c:showCatName val="0"/>
              <c:showSerName val="0"/>
              <c:showPercent val="0"/>
              <c:showBubbleSize val="0"/>
              <c:extLst>
                <c:ext xmlns:c16="http://schemas.microsoft.com/office/drawing/2014/chart" uri="{C3380CC4-5D6E-409C-BE32-E72D297353CC}">
                  <c16:uniqueId val="{00000003-8156-474A-93C0-E49950DA499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18</c:v>
                </c:pt>
                <c:pt idx="1">
                  <c:v>43</c:v>
                </c:pt>
                <c:pt idx="2">
                  <c:v>13</c:v>
                </c:pt>
                <c:pt idx="3">
                  <c:v>26</c:v>
                </c:pt>
              </c:numCache>
            </c:numRef>
          </c:val>
          <c:extLst>
            <c:ext xmlns:c16="http://schemas.microsoft.com/office/drawing/2014/chart" uri="{C3380CC4-5D6E-409C-BE32-E72D297353CC}">
              <c16:uniqueId val="{0000000A-8156-474A-93C0-E49950DA4990}"/>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E327-4C97-B437-BDA810346E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22</c:v>
                </c:pt>
                <c:pt idx="3">
                  <c:v>14</c:v>
                </c:pt>
                <c:pt idx="5">
                  <c:v>26</c:v>
                </c:pt>
                <c:pt idx="6">
                  <c:v>19</c:v>
                </c:pt>
                <c:pt idx="7">
                  <c:v>11</c:v>
                </c:pt>
              </c:numCache>
            </c:numRef>
          </c:val>
          <c:extLst>
            <c:ext xmlns:c16="http://schemas.microsoft.com/office/drawing/2014/chart" uri="{C3380CC4-5D6E-409C-BE32-E72D297353CC}">
              <c16:uniqueId val="{00000002-E327-4C97-B437-BDA810346E30}"/>
            </c:ext>
          </c:extLst>
        </c:ser>
        <c:ser>
          <c:idx val="1"/>
          <c:order val="1"/>
          <c:tx>
            <c:strRef>
              <c:f>Feuil1!$C$1</c:f>
              <c:strCache>
                <c:ptCount val="1"/>
                <c:pt idx="0">
                  <c:v>Ni + ni -</c:v>
                </c:pt>
              </c:strCache>
            </c:strRef>
          </c:tx>
          <c:spPr>
            <a:solidFill>
              <a:schemeClr val="accent3">
                <a:lumMod val="20000"/>
                <a:lumOff val="80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45</c:v>
                </c:pt>
                <c:pt idx="3">
                  <c:v>41</c:v>
                </c:pt>
                <c:pt idx="5">
                  <c:v>41</c:v>
                </c:pt>
                <c:pt idx="6">
                  <c:v>43</c:v>
                </c:pt>
                <c:pt idx="7">
                  <c:v>45</c:v>
                </c:pt>
              </c:numCache>
            </c:numRef>
          </c:val>
          <c:extLst>
            <c:ext xmlns:c16="http://schemas.microsoft.com/office/drawing/2014/chart" uri="{C3380CC4-5D6E-409C-BE32-E72D297353CC}">
              <c16:uniqueId val="{00000003-E327-4C97-B437-BDA810346E30}"/>
            </c:ext>
          </c:extLst>
        </c:ser>
        <c:ser>
          <c:idx val="2"/>
          <c:order val="2"/>
          <c:tx>
            <c:strRef>
              <c:f>Feuil1!$D$1</c:f>
              <c:strCache>
                <c:ptCount val="1"/>
                <c:pt idx="0">
                  <c:v>-</c:v>
                </c:pt>
              </c:strCache>
            </c:strRef>
          </c:tx>
          <c:spPr>
            <a:solidFill>
              <a:srgbClr val="E1858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11</c:v>
                </c:pt>
                <c:pt idx="3">
                  <c:v>15</c:v>
                </c:pt>
                <c:pt idx="5">
                  <c:v>15</c:v>
                </c:pt>
                <c:pt idx="6">
                  <c:v>13</c:v>
                </c:pt>
                <c:pt idx="7">
                  <c:v>11</c:v>
                </c:pt>
              </c:numCache>
            </c:numRef>
          </c:val>
          <c:extLst>
            <c:ext xmlns:c16="http://schemas.microsoft.com/office/drawing/2014/chart" uri="{C3380CC4-5D6E-409C-BE32-E72D297353CC}">
              <c16:uniqueId val="{00000004-E327-4C97-B437-BDA810346E30}"/>
            </c:ext>
          </c:extLst>
        </c:ser>
        <c:ser>
          <c:idx val="3"/>
          <c:order val="3"/>
          <c:tx>
            <c:strRef>
              <c:f>Feuil1!$E$1</c:f>
              <c:strCache>
                <c:ptCount val="1"/>
                <c:pt idx="0">
                  <c:v>Colonne1</c:v>
                </c:pt>
              </c:strCache>
            </c:strRef>
          </c:tx>
          <c:spPr>
            <a:solidFill>
              <a:srgbClr val="C0000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Feuil1!$E$2:$E$11</c:f>
              <c:numCache>
                <c:formatCode>General</c:formatCode>
                <c:ptCount val="10"/>
                <c:pt idx="2">
                  <c:v>22</c:v>
                </c:pt>
                <c:pt idx="3">
                  <c:v>30</c:v>
                </c:pt>
                <c:pt idx="5">
                  <c:v>18</c:v>
                </c:pt>
                <c:pt idx="6">
                  <c:v>25</c:v>
                </c:pt>
                <c:pt idx="7">
                  <c:v>33</c:v>
                </c:pt>
              </c:numCache>
            </c:numRef>
          </c:val>
          <c:extLst>
            <c:ext xmlns:c16="http://schemas.microsoft.com/office/drawing/2014/chart" uri="{C3380CC4-5D6E-409C-BE32-E72D297353CC}">
              <c16:uniqueId val="{00000006-E327-4C97-B437-BDA810346E30}"/>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17</c:v>
                </c:pt>
              </c:numCache>
            </c:numRef>
          </c:val>
          <c:extLst>
            <c:ext xmlns:c16="http://schemas.microsoft.com/office/drawing/2014/chart" uri="{C3380CC4-5D6E-409C-BE32-E72D297353CC}">
              <c16:uniqueId val="{00000000-85C1-4F6D-9A88-FEFB179B16B6}"/>
            </c:ext>
          </c:extLst>
        </c:ser>
        <c:ser>
          <c:idx val="1"/>
          <c:order val="1"/>
          <c:tx>
            <c:strRef>
              <c:f>Feuil1!$C$1</c:f>
              <c:strCache>
                <c:ptCount val="1"/>
                <c:pt idx="0">
                  <c:v>Ni + ni -</c:v>
                </c:pt>
              </c:strCache>
            </c:strRef>
          </c:tx>
          <c:spPr>
            <a:solidFill>
              <a:srgbClr val="FAE4D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36</c:v>
                </c:pt>
              </c:numCache>
            </c:numRef>
          </c:val>
          <c:extLst>
            <c:ext xmlns:c16="http://schemas.microsoft.com/office/drawing/2014/chart" uri="{C3380CC4-5D6E-409C-BE32-E72D297353CC}">
              <c16:uniqueId val="{00000001-85C1-4F6D-9A88-FEFB179B16B6}"/>
            </c:ext>
          </c:extLst>
        </c:ser>
        <c:ser>
          <c:idx val="2"/>
          <c:order val="2"/>
          <c:tx>
            <c:strRef>
              <c:f>Feuil1!$D$1</c:f>
              <c:strCache>
                <c:ptCount val="1"/>
                <c:pt idx="0">
                  <c:v>-</c:v>
                </c:pt>
              </c:strCache>
            </c:strRef>
          </c:tx>
          <c:spPr>
            <a:solidFill>
              <a:srgbClr val="E1858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19</c:v>
                </c:pt>
              </c:numCache>
            </c:numRef>
          </c:val>
          <c:extLst>
            <c:ext xmlns:c16="http://schemas.microsoft.com/office/drawing/2014/chart" uri="{C3380CC4-5D6E-409C-BE32-E72D297353CC}">
              <c16:uniqueId val="{00000002-85C1-4F6D-9A88-FEFB179B16B6}"/>
            </c:ext>
          </c:extLst>
        </c:ser>
        <c:ser>
          <c:idx val="3"/>
          <c:order val="3"/>
          <c:tx>
            <c:strRef>
              <c:f>Feuil1!$E$1</c:f>
              <c:strCache>
                <c:ptCount val="1"/>
                <c:pt idx="0">
                  <c:v>Colonne1</c:v>
                </c:pt>
              </c:strCache>
            </c:strRef>
          </c:tx>
          <c:spPr>
            <a:solidFill>
              <a:srgbClr val="C0000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Feuil1!$E$2</c:f>
              <c:numCache>
                <c:formatCode>General</c:formatCode>
                <c:ptCount val="1"/>
                <c:pt idx="0">
                  <c:v>28</c:v>
                </c:pt>
              </c:numCache>
            </c:numRef>
          </c:val>
          <c:extLst>
            <c:ext xmlns:c16="http://schemas.microsoft.com/office/drawing/2014/chart" uri="{C3380CC4-5D6E-409C-BE32-E72D297353CC}">
              <c16:uniqueId val="{00000004-85C1-4F6D-9A88-FEFB179B16B6}"/>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A342-4809-A468-EAADB14E0B3C}"/>
              </c:ext>
            </c:extLst>
          </c:dPt>
          <c:dPt>
            <c:idx val="1"/>
            <c:bubble3D val="0"/>
            <c:spPr>
              <a:solidFill>
                <a:srgbClr val="C00000"/>
              </a:solidFill>
              <a:ln w="12700">
                <a:solidFill>
                  <a:schemeClr val="bg1"/>
                </a:solidFill>
              </a:ln>
              <a:effectLst/>
            </c:spPr>
            <c:extLst>
              <c:ext xmlns:c16="http://schemas.microsoft.com/office/drawing/2014/chart" uri="{C3380CC4-5D6E-409C-BE32-E72D297353CC}">
                <c16:uniqueId val="{00000003-A342-4809-A468-EAADB14E0B3C}"/>
              </c:ext>
            </c:extLst>
          </c:dPt>
          <c:dPt>
            <c:idx val="2"/>
            <c:bubble3D val="0"/>
            <c:spPr>
              <a:solidFill>
                <a:srgbClr val="404040"/>
              </a:solidFill>
              <a:ln w="12700">
                <a:solidFill>
                  <a:schemeClr val="bg1"/>
                </a:solidFill>
              </a:ln>
              <a:effectLst/>
            </c:spPr>
            <c:extLst>
              <c:ext xmlns:c16="http://schemas.microsoft.com/office/drawing/2014/chart" uri="{C3380CC4-5D6E-409C-BE32-E72D297353CC}">
                <c16:uniqueId val="{00000005-A342-4809-A468-EAADB14E0B3C}"/>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A342-4809-A468-EAADB14E0B3C}"/>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A342-4809-A468-EAADB14E0B3C}"/>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10</c:v>
                </c:pt>
                <c:pt idx="1">
                  <c:v>31</c:v>
                </c:pt>
                <c:pt idx="2">
                  <c:v>59</c:v>
                </c:pt>
              </c:numCache>
            </c:numRef>
          </c:val>
          <c:extLst>
            <c:ext xmlns:c16="http://schemas.microsoft.com/office/drawing/2014/chart" uri="{C3380CC4-5D6E-409C-BE32-E72D297353CC}">
              <c16:uniqueId val="{0000000A-A342-4809-A468-EAADB14E0B3C}"/>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5E4-4C05-9F3A-CD71191703D2}"/>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5E4-4C05-9F3A-CD71191703D2}"/>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5E4-4C05-9F3A-CD71191703D2}"/>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5E4-4C05-9F3A-CD71191703D2}"/>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15E4-4C05-9F3A-CD71191703D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30</c:v>
                </c:pt>
                <c:pt idx="1">
                  <c:v>54</c:v>
                </c:pt>
                <c:pt idx="2">
                  <c:v>14</c:v>
                </c:pt>
                <c:pt idx="3">
                  <c:v>2</c:v>
                </c:pt>
              </c:numCache>
            </c:numRef>
          </c:val>
          <c:extLst>
            <c:ext xmlns:c16="http://schemas.microsoft.com/office/drawing/2014/chart" uri="{C3380CC4-5D6E-409C-BE32-E72D297353CC}">
              <c16:uniqueId val="{0000000A-15E4-4C05-9F3A-CD71191703D2}"/>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E210-459C-B81B-179ED9B759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14</c:v>
                </c:pt>
                <c:pt idx="3">
                  <c:v>6</c:v>
                </c:pt>
                <c:pt idx="5">
                  <c:v>18</c:v>
                </c:pt>
                <c:pt idx="6">
                  <c:v>9</c:v>
                </c:pt>
                <c:pt idx="7">
                  <c:v>4</c:v>
                </c:pt>
              </c:numCache>
            </c:numRef>
          </c:val>
          <c:extLst>
            <c:ext xmlns:c16="http://schemas.microsoft.com/office/drawing/2014/chart" uri="{C3380CC4-5D6E-409C-BE32-E72D297353CC}">
              <c16:uniqueId val="{00000002-E210-459C-B81B-179ED9B7590B}"/>
            </c:ext>
          </c:extLst>
        </c:ser>
        <c:ser>
          <c:idx val="1"/>
          <c:order val="1"/>
          <c:tx>
            <c:strRef>
              <c:f>Feuil1!$C$1</c:f>
              <c:strCache>
                <c:ptCount val="1"/>
                <c:pt idx="0">
                  <c:v>Ni + ni -</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28</c:v>
                </c:pt>
                <c:pt idx="3">
                  <c:v>35</c:v>
                </c:pt>
                <c:pt idx="5">
                  <c:v>30</c:v>
                </c:pt>
                <c:pt idx="6">
                  <c:v>31</c:v>
                </c:pt>
                <c:pt idx="7">
                  <c:v>33</c:v>
                </c:pt>
              </c:numCache>
            </c:numRef>
          </c:val>
          <c:extLst>
            <c:ext xmlns:c16="http://schemas.microsoft.com/office/drawing/2014/chart" uri="{C3380CC4-5D6E-409C-BE32-E72D297353CC}">
              <c16:uniqueId val="{00000003-E210-459C-B81B-179ED9B7590B}"/>
            </c:ext>
          </c:extLst>
        </c:ser>
        <c:ser>
          <c:idx val="2"/>
          <c:order val="2"/>
          <c:tx>
            <c:strRef>
              <c:f>Feuil1!$D$1</c:f>
              <c:strCache>
                <c:ptCount val="1"/>
                <c:pt idx="0">
                  <c:v>-</c:v>
                </c:pt>
              </c:strCache>
            </c:strRef>
          </c:tx>
          <c:spPr>
            <a:solidFill>
              <a:srgbClr val="40404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58</c:v>
                </c:pt>
                <c:pt idx="3">
                  <c:v>59</c:v>
                </c:pt>
                <c:pt idx="5">
                  <c:v>52</c:v>
                </c:pt>
                <c:pt idx="6">
                  <c:v>60</c:v>
                </c:pt>
                <c:pt idx="7">
                  <c:v>63</c:v>
                </c:pt>
              </c:numCache>
            </c:numRef>
          </c:val>
          <c:extLst>
            <c:ext xmlns:c16="http://schemas.microsoft.com/office/drawing/2014/chart" uri="{C3380CC4-5D6E-409C-BE32-E72D297353CC}">
              <c16:uniqueId val="{00000004-E210-459C-B81B-179ED9B7590B}"/>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21</c:v>
                </c:pt>
              </c:numCache>
            </c:numRef>
          </c:val>
          <c:extLst>
            <c:ext xmlns:c16="http://schemas.microsoft.com/office/drawing/2014/chart" uri="{C3380CC4-5D6E-409C-BE32-E72D297353CC}">
              <c16:uniqueId val="{00000000-6EA3-4DA9-A2C2-95760B42E13E}"/>
            </c:ext>
          </c:extLst>
        </c:ser>
        <c:ser>
          <c:idx val="1"/>
          <c:order val="1"/>
          <c:tx>
            <c:strRef>
              <c:f>Feuil1!$C$1</c:f>
              <c:strCache>
                <c:ptCount val="1"/>
                <c:pt idx="0">
                  <c:v>Ni + ni -</c:v>
                </c:pt>
              </c:strCache>
            </c:strRef>
          </c:tx>
          <c:spPr>
            <a:solidFill>
              <a:srgbClr val="668CB3"/>
            </a:solidFill>
            <a:ln>
              <a:solidFill>
                <a:schemeClr val="bg1"/>
              </a:solidFill>
            </a:ln>
            <a:effectLst/>
          </c:spPr>
          <c:invertIfNegative val="0"/>
          <c:dPt>
            <c:idx val="0"/>
            <c:invertIfNegative val="0"/>
            <c:bubble3D val="0"/>
            <c:spPr>
              <a:solidFill>
                <a:srgbClr val="C00000"/>
              </a:solidFill>
              <a:ln>
                <a:solidFill>
                  <a:schemeClr val="bg1"/>
                </a:solidFill>
              </a:ln>
              <a:effectLst/>
            </c:spPr>
            <c:extLst>
              <c:ext xmlns:c16="http://schemas.microsoft.com/office/drawing/2014/chart" uri="{C3380CC4-5D6E-409C-BE32-E72D297353CC}">
                <c16:uniqueId val="{00000003-6EA3-4DA9-A2C2-95760B42E13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32</c:v>
                </c:pt>
              </c:numCache>
            </c:numRef>
          </c:val>
          <c:extLst>
            <c:ext xmlns:c16="http://schemas.microsoft.com/office/drawing/2014/chart" uri="{C3380CC4-5D6E-409C-BE32-E72D297353CC}">
              <c16:uniqueId val="{00000001-6EA3-4DA9-A2C2-95760B42E13E}"/>
            </c:ext>
          </c:extLst>
        </c:ser>
        <c:ser>
          <c:idx val="2"/>
          <c:order val="2"/>
          <c:tx>
            <c:strRef>
              <c:f>Feuil1!$D$1</c:f>
              <c:strCache>
                <c:ptCount val="1"/>
                <c:pt idx="0">
                  <c:v>-</c:v>
                </c:pt>
              </c:strCache>
            </c:strRef>
          </c:tx>
          <c:spPr>
            <a:solidFill>
              <a:srgbClr val="C00000"/>
            </a:solidFill>
            <a:ln>
              <a:solidFill>
                <a:schemeClr val="bg1"/>
              </a:solidFill>
            </a:ln>
            <a:effectLst/>
          </c:spPr>
          <c:invertIfNegative val="0"/>
          <c:dPt>
            <c:idx val="0"/>
            <c:invertIfNegative val="0"/>
            <c:bubble3D val="0"/>
            <c:spPr>
              <a:solidFill>
                <a:srgbClr val="404040"/>
              </a:solidFill>
              <a:ln>
                <a:solidFill>
                  <a:schemeClr val="bg1"/>
                </a:solidFill>
              </a:ln>
              <a:effectLst/>
            </c:spPr>
            <c:extLst>
              <c:ext xmlns:c16="http://schemas.microsoft.com/office/drawing/2014/chart" uri="{C3380CC4-5D6E-409C-BE32-E72D297353CC}">
                <c16:uniqueId val="{00000005-6EA3-4DA9-A2C2-95760B42E13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47</c:v>
                </c:pt>
              </c:numCache>
            </c:numRef>
          </c:val>
          <c:extLst>
            <c:ext xmlns:c16="http://schemas.microsoft.com/office/drawing/2014/chart" uri="{C3380CC4-5D6E-409C-BE32-E72D297353CC}">
              <c16:uniqueId val="{00000002-6EA3-4DA9-A2C2-95760B42E13E}"/>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Feuil1!$B$2:$B$6</c:f>
              <c:numCache>
                <c:formatCode>General</c:formatCode>
                <c:ptCount val="5"/>
                <c:pt idx="0">
                  <c:v>38</c:v>
                </c:pt>
                <c:pt idx="1">
                  <c:v>46</c:v>
                </c:pt>
                <c:pt idx="2">
                  <c:v>50</c:v>
                </c:pt>
                <c:pt idx="3">
                  <c:v>52</c:v>
                </c:pt>
                <c:pt idx="4">
                  <c:v>53</c:v>
                </c:pt>
              </c:numCache>
            </c:numRef>
          </c:val>
          <c:extLst>
            <c:ext xmlns:c16="http://schemas.microsoft.com/office/drawing/2014/chart" uri="{C3380CC4-5D6E-409C-BE32-E72D297353CC}">
              <c16:uniqueId val="{00000000-F790-491F-B550-6BC7DCE80FA9}"/>
            </c:ext>
          </c:extLst>
        </c:ser>
        <c:ser>
          <c:idx val="1"/>
          <c:order val="1"/>
          <c:tx>
            <c:strRef>
              <c:f>Feuil1!$C$1</c:f>
              <c:strCache>
                <c:ptCount val="1"/>
                <c:pt idx="0">
                  <c:v>Colonne3</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Feuil1!$C$2:$C$6</c:f>
              <c:numCache>
                <c:formatCode>General</c:formatCode>
                <c:ptCount val="5"/>
                <c:pt idx="0">
                  <c:v>33</c:v>
                </c:pt>
                <c:pt idx="1">
                  <c:v>33</c:v>
                </c:pt>
                <c:pt idx="2">
                  <c:v>31</c:v>
                </c:pt>
                <c:pt idx="3">
                  <c:v>31</c:v>
                </c:pt>
                <c:pt idx="4">
                  <c:v>30</c:v>
                </c:pt>
              </c:numCache>
            </c:numRef>
          </c:val>
          <c:extLst>
            <c:ext xmlns:c16="http://schemas.microsoft.com/office/drawing/2014/chart" uri="{C3380CC4-5D6E-409C-BE32-E72D297353CC}">
              <c16:uniqueId val="{00000001-F790-491F-B550-6BC7DCE80FA9}"/>
            </c:ext>
          </c:extLst>
        </c:ser>
        <c:ser>
          <c:idx val="2"/>
          <c:order val="2"/>
          <c:tx>
            <c:strRef>
              <c:f>Feuil1!$D$1</c:f>
              <c:strCache>
                <c:ptCount val="1"/>
                <c:pt idx="0">
                  <c:v>Colonne4</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Feuil1!$D$2:$D$6</c:f>
              <c:numCache>
                <c:formatCode>General</c:formatCode>
                <c:ptCount val="5"/>
                <c:pt idx="0">
                  <c:v>20</c:v>
                </c:pt>
                <c:pt idx="1">
                  <c:v>14</c:v>
                </c:pt>
                <c:pt idx="2">
                  <c:v>14</c:v>
                </c:pt>
                <c:pt idx="3">
                  <c:v>13</c:v>
                </c:pt>
                <c:pt idx="4">
                  <c:v>12</c:v>
                </c:pt>
              </c:numCache>
            </c:numRef>
          </c:val>
          <c:extLst>
            <c:ext xmlns:c16="http://schemas.microsoft.com/office/drawing/2014/chart" uri="{C3380CC4-5D6E-409C-BE32-E72D297353CC}">
              <c16:uniqueId val="{00000002-F790-491F-B550-6BC7DCE80FA9}"/>
            </c:ext>
          </c:extLst>
        </c:ser>
        <c:ser>
          <c:idx val="3"/>
          <c:order val="3"/>
          <c:tx>
            <c:strRef>
              <c:f>Feuil1!$E$1</c:f>
              <c:strCache>
                <c:ptCount val="1"/>
                <c:pt idx="0">
                  <c:v>Colonne5</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Feuil1!$E$2:$E$6</c:f>
              <c:numCache>
                <c:formatCode>General</c:formatCode>
                <c:ptCount val="5"/>
                <c:pt idx="0">
                  <c:v>9</c:v>
                </c:pt>
                <c:pt idx="1">
                  <c:v>7</c:v>
                </c:pt>
                <c:pt idx="2">
                  <c:v>5</c:v>
                </c:pt>
                <c:pt idx="3">
                  <c:v>4</c:v>
                </c:pt>
                <c:pt idx="4">
                  <c:v>5</c:v>
                </c:pt>
              </c:numCache>
            </c:numRef>
          </c:val>
          <c:extLst>
            <c:ext xmlns:c16="http://schemas.microsoft.com/office/drawing/2014/chart" uri="{C3380CC4-5D6E-409C-BE32-E72D297353CC}">
              <c16:uniqueId val="{00000003-F790-491F-B550-6BC7DCE80FA9}"/>
            </c:ext>
          </c:extLst>
        </c:ser>
        <c:ser>
          <c:idx val="4"/>
          <c:order val="4"/>
          <c:tx>
            <c:strRef>
              <c:f>Feuil1!$F$1</c:f>
              <c:strCache>
                <c:ptCount val="1"/>
                <c:pt idx="0">
                  <c:v>Colonne6</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Feuil1!$F$2:$F$6</c:f>
              <c:numCache>
                <c:formatCode>General</c:formatCode>
                <c:ptCount val="5"/>
              </c:numCache>
            </c:numRef>
          </c:val>
          <c:extLst>
            <c:ext xmlns:c16="http://schemas.microsoft.com/office/drawing/2014/chart" uri="{C3380CC4-5D6E-409C-BE32-E72D297353CC}">
              <c16:uniqueId val="{00000004-F790-491F-B550-6BC7DCE80FA9}"/>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Feuil1!$B$2:$B$6</c:f>
              <c:numCache>
                <c:formatCode>General</c:formatCode>
                <c:ptCount val="5"/>
                <c:pt idx="0">
                  <c:v>31</c:v>
                </c:pt>
                <c:pt idx="1">
                  <c:v>34</c:v>
                </c:pt>
                <c:pt idx="2">
                  <c:v>39</c:v>
                </c:pt>
                <c:pt idx="3">
                  <c:v>43</c:v>
                </c:pt>
                <c:pt idx="4">
                  <c:v>39</c:v>
                </c:pt>
              </c:numCache>
            </c:numRef>
          </c:val>
          <c:extLst>
            <c:ext xmlns:c16="http://schemas.microsoft.com/office/drawing/2014/chart" uri="{C3380CC4-5D6E-409C-BE32-E72D297353CC}">
              <c16:uniqueId val="{00000000-F790-491F-B550-6BC7DCE80FA9}"/>
            </c:ext>
          </c:extLst>
        </c:ser>
        <c:ser>
          <c:idx val="1"/>
          <c:order val="1"/>
          <c:tx>
            <c:strRef>
              <c:f>Feuil1!$C$1</c:f>
              <c:strCache>
                <c:ptCount val="1"/>
                <c:pt idx="0">
                  <c:v>Colonne3</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Feuil1!$C$2:$C$6</c:f>
              <c:numCache>
                <c:formatCode>General</c:formatCode>
                <c:ptCount val="5"/>
                <c:pt idx="0">
                  <c:v>30</c:v>
                </c:pt>
                <c:pt idx="1">
                  <c:v>31</c:v>
                </c:pt>
                <c:pt idx="2">
                  <c:v>30</c:v>
                </c:pt>
                <c:pt idx="3">
                  <c:v>29</c:v>
                </c:pt>
                <c:pt idx="4">
                  <c:v>29</c:v>
                </c:pt>
              </c:numCache>
            </c:numRef>
          </c:val>
          <c:extLst>
            <c:ext xmlns:c16="http://schemas.microsoft.com/office/drawing/2014/chart" uri="{C3380CC4-5D6E-409C-BE32-E72D297353CC}">
              <c16:uniqueId val="{00000001-F790-491F-B550-6BC7DCE80FA9}"/>
            </c:ext>
          </c:extLst>
        </c:ser>
        <c:ser>
          <c:idx val="2"/>
          <c:order val="2"/>
          <c:tx>
            <c:strRef>
              <c:f>Feuil1!$D$1</c:f>
              <c:strCache>
                <c:ptCount val="1"/>
                <c:pt idx="0">
                  <c:v>Colonne4</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Feuil1!$D$2:$D$6</c:f>
              <c:numCache>
                <c:formatCode>General</c:formatCode>
                <c:ptCount val="5"/>
                <c:pt idx="0">
                  <c:v>29</c:v>
                </c:pt>
                <c:pt idx="1">
                  <c:v>21</c:v>
                </c:pt>
                <c:pt idx="2">
                  <c:v>21</c:v>
                </c:pt>
                <c:pt idx="3">
                  <c:v>19</c:v>
                </c:pt>
                <c:pt idx="4">
                  <c:v>24</c:v>
                </c:pt>
              </c:numCache>
            </c:numRef>
          </c:val>
          <c:extLst>
            <c:ext xmlns:c16="http://schemas.microsoft.com/office/drawing/2014/chart" uri="{C3380CC4-5D6E-409C-BE32-E72D297353CC}">
              <c16:uniqueId val="{00000002-F790-491F-B550-6BC7DCE80FA9}"/>
            </c:ext>
          </c:extLst>
        </c:ser>
        <c:ser>
          <c:idx val="3"/>
          <c:order val="3"/>
          <c:tx>
            <c:strRef>
              <c:f>Feuil1!$E$1</c:f>
              <c:strCache>
                <c:ptCount val="1"/>
                <c:pt idx="0">
                  <c:v>Colonne5</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Feuil1!$E$2:$E$6</c:f>
              <c:numCache>
                <c:formatCode>General</c:formatCode>
                <c:ptCount val="5"/>
                <c:pt idx="0">
                  <c:v>10</c:v>
                </c:pt>
                <c:pt idx="1">
                  <c:v>14</c:v>
                </c:pt>
                <c:pt idx="2">
                  <c:v>10</c:v>
                </c:pt>
                <c:pt idx="3">
                  <c:v>9</c:v>
                </c:pt>
                <c:pt idx="4">
                  <c:v>8</c:v>
                </c:pt>
              </c:numCache>
            </c:numRef>
          </c:val>
          <c:extLst>
            <c:ext xmlns:c16="http://schemas.microsoft.com/office/drawing/2014/chart" uri="{C3380CC4-5D6E-409C-BE32-E72D297353CC}">
              <c16:uniqueId val="{00000003-F790-491F-B550-6BC7DCE80FA9}"/>
            </c:ext>
          </c:extLst>
        </c:ser>
        <c:ser>
          <c:idx val="4"/>
          <c:order val="4"/>
          <c:tx>
            <c:strRef>
              <c:f>Feuil1!$F$1</c:f>
              <c:strCache>
                <c:ptCount val="1"/>
                <c:pt idx="0">
                  <c:v>Colonne6</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Feuil1!$A$2:$A$6</c:f>
              <c:strCache>
                <c:ptCount val="5"/>
                <c:pt idx="0">
                  <c:v>Une personne transgenre</c:v>
                </c:pt>
                <c:pt idx="1">
                  <c:v>Un homme gay</c:v>
                </c:pt>
                <c:pt idx="2">
                  <c:v>Un homme bisexuel</c:v>
                </c:pt>
                <c:pt idx="3">
                  <c:v>Une femme bisexuelle</c:v>
                </c:pt>
                <c:pt idx="4">
                  <c:v>Une femme lesbienne</c:v>
                </c:pt>
              </c:strCache>
            </c:strRef>
          </c:cat>
          <c:val>
            <c:numRef>
              <c:f>Feuil1!$F$2:$F$6</c:f>
              <c:numCache>
                <c:formatCode>General</c:formatCode>
                <c:ptCount val="5"/>
              </c:numCache>
            </c:numRef>
          </c:val>
          <c:extLst>
            <c:ext xmlns:c16="http://schemas.microsoft.com/office/drawing/2014/chart" uri="{C3380CC4-5D6E-409C-BE32-E72D297353CC}">
              <c16:uniqueId val="{00000004-F790-491F-B550-6BC7DCE80FA9}"/>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7B82-43ED-B0A5-AD666CB18F3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40</c:v>
                </c:pt>
                <c:pt idx="3">
                  <c:v>56</c:v>
                </c:pt>
                <c:pt idx="5">
                  <c:v>45</c:v>
                </c:pt>
                <c:pt idx="6">
                  <c:v>53</c:v>
                </c:pt>
                <c:pt idx="7">
                  <c:v>41</c:v>
                </c:pt>
              </c:numCache>
            </c:numRef>
          </c:val>
          <c:extLst>
            <c:ext xmlns:c16="http://schemas.microsoft.com/office/drawing/2014/chart" uri="{C3380CC4-5D6E-409C-BE32-E72D297353CC}">
              <c16:uniqueId val="{00000002-7B82-43ED-B0A5-AD666CB18F30}"/>
            </c:ext>
          </c:extLst>
        </c:ser>
        <c:ser>
          <c:idx val="1"/>
          <c:order val="1"/>
          <c:tx>
            <c:strRef>
              <c:f>Feuil1!$C$1</c:f>
              <c:strCache>
                <c:ptCount val="1"/>
                <c:pt idx="0">
                  <c:v>Ni + ni -</c:v>
                </c:pt>
              </c:strCache>
            </c:strRef>
          </c:tx>
          <c:spPr>
            <a:solidFill>
              <a:schemeClr val="accent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42</c:v>
                </c:pt>
                <c:pt idx="3">
                  <c:v>34</c:v>
                </c:pt>
                <c:pt idx="5">
                  <c:v>34</c:v>
                </c:pt>
                <c:pt idx="6">
                  <c:v>37</c:v>
                </c:pt>
                <c:pt idx="7">
                  <c:v>52</c:v>
                </c:pt>
              </c:numCache>
            </c:numRef>
          </c:val>
          <c:extLst>
            <c:ext xmlns:c16="http://schemas.microsoft.com/office/drawing/2014/chart" uri="{C3380CC4-5D6E-409C-BE32-E72D297353CC}">
              <c16:uniqueId val="{00000003-7B82-43ED-B0A5-AD666CB18F30}"/>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18</c:v>
                </c:pt>
                <c:pt idx="3">
                  <c:v>10</c:v>
                </c:pt>
                <c:pt idx="5">
                  <c:v>21</c:v>
                </c:pt>
                <c:pt idx="6">
                  <c:v>10</c:v>
                </c:pt>
                <c:pt idx="7">
                  <c:v>7</c:v>
                </c:pt>
              </c:numCache>
            </c:numRef>
          </c:val>
          <c:extLst>
            <c:ext xmlns:c16="http://schemas.microsoft.com/office/drawing/2014/chart" uri="{C3380CC4-5D6E-409C-BE32-E72D297353CC}">
              <c16:uniqueId val="{00000004-7B82-43ED-B0A5-AD666CB18F30}"/>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C00000">
                  <a:alpha val="20000"/>
                </a:srgbClr>
              </a:solidFill>
              <a:ln w="6350">
                <a:solidFill>
                  <a:srgbClr val="C00000"/>
                </a:solidFill>
              </a:ln>
              <a:effectLst/>
            </c:spPr>
            <c:extLst>
              <c:ext xmlns:c16="http://schemas.microsoft.com/office/drawing/2014/chart" uri="{C3380CC4-5D6E-409C-BE32-E72D297353CC}">
                <c16:uniqueId val="{00000001-2CB7-45A4-B7DB-BDBD6E601CD6}"/>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2CB7-45A4-B7DB-BDBD6E601CD6}"/>
              </c:ext>
            </c:extLst>
          </c:dPt>
          <c:dPt>
            <c:idx val="2"/>
            <c:bubble3D val="0"/>
            <c:spPr>
              <a:noFill/>
              <a:ln w="12700">
                <a:solidFill>
                  <a:schemeClr val="bg1"/>
                </a:solidFill>
              </a:ln>
              <a:effectLst/>
            </c:spPr>
            <c:extLst>
              <c:ext xmlns:c16="http://schemas.microsoft.com/office/drawing/2014/chart" uri="{C3380CC4-5D6E-409C-BE32-E72D297353CC}">
                <c16:uniqueId val="{00000005-2CB7-45A4-B7DB-BDBD6E601CD6}"/>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2CB7-45A4-B7DB-BDBD6E601CD6}"/>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2CB7-45A4-B7DB-BDBD6E601CD6}"/>
              </c:ext>
            </c:extLst>
          </c:dPt>
          <c:dLbls>
            <c:delete val="1"/>
          </c:dLbls>
          <c:cat>
            <c:numRef>
              <c:f>Feuil1!$A$2:$A$6</c:f>
              <c:numCache>
                <c:formatCode>General</c:formatCode>
                <c:ptCount val="5"/>
              </c:numCache>
            </c:numRef>
          </c:cat>
          <c:val>
            <c:numRef>
              <c:f>Feuil1!$B$2:$B$6</c:f>
              <c:numCache>
                <c:formatCode>General</c:formatCode>
                <c:ptCount val="5"/>
                <c:pt idx="0">
                  <c:v>53</c:v>
                </c:pt>
                <c:pt idx="2">
                  <c:v>47</c:v>
                </c:pt>
              </c:numCache>
            </c:numRef>
          </c:val>
          <c:extLst>
            <c:ext xmlns:c16="http://schemas.microsoft.com/office/drawing/2014/chart" uri="{C3380CC4-5D6E-409C-BE32-E72D297353CC}">
              <c16:uniqueId val="{0000000A-2CB7-45A4-B7DB-BDBD6E601CD6}"/>
            </c:ext>
          </c:extLst>
        </c:ser>
        <c:dLbls>
          <c:showLegendKey val="0"/>
          <c:showVal val="1"/>
          <c:showCatName val="0"/>
          <c:showSerName val="0"/>
          <c:showPercent val="0"/>
          <c:showBubbleSize val="0"/>
          <c:showLeaderLines val="1"/>
        </c:dLbls>
        <c:firstSliceAng val="168"/>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098E-432F-BCCE-B9E4ABAEA1D2}"/>
              </c:ext>
            </c:extLst>
          </c:dPt>
          <c:dPt>
            <c:idx val="1"/>
            <c:bubble3D val="0"/>
            <c:spPr>
              <a:solidFill>
                <a:schemeClr val="accent3"/>
              </a:solidFill>
              <a:ln w="12700">
                <a:solidFill>
                  <a:schemeClr val="bg1"/>
                </a:solidFill>
              </a:ln>
              <a:effectLst/>
            </c:spPr>
            <c:extLst>
              <c:ext xmlns:c16="http://schemas.microsoft.com/office/drawing/2014/chart" uri="{C3380CC4-5D6E-409C-BE32-E72D297353CC}">
                <c16:uniqueId val="{00000003-098E-432F-BCCE-B9E4ABAEA1D2}"/>
              </c:ext>
            </c:extLst>
          </c:dPt>
          <c:dPt>
            <c:idx val="2"/>
            <c:bubble3D val="0"/>
            <c:spPr>
              <a:solidFill>
                <a:srgbClr val="C00000"/>
              </a:solidFill>
              <a:ln w="12700">
                <a:solidFill>
                  <a:schemeClr val="bg1"/>
                </a:solidFill>
              </a:ln>
              <a:effectLst/>
            </c:spPr>
            <c:extLst>
              <c:ext xmlns:c16="http://schemas.microsoft.com/office/drawing/2014/chart" uri="{C3380CC4-5D6E-409C-BE32-E72D297353CC}">
                <c16:uniqueId val="{00000005-098E-432F-BCCE-B9E4ABAEA1D2}"/>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098E-432F-BCCE-B9E4ABAEA1D2}"/>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098E-432F-BCCE-B9E4ABAEA1D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47</c:v>
                </c:pt>
                <c:pt idx="1">
                  <c:v>39</c:v>
                </c:pt>
                <c:pt idx="2">
                  <c:v>14</c:v>
                </c:pt>
              </c:numCache>
            </c:numRef>
          </c:val>
          <c:extLst>
            <c:ext xmlns:c16="http://schemas.microsoft.com/office/drawing/2014/chart" uri="{C3380CC4-5D6E-409C-BE32-E72D297353CC}">
              <c16:uniqueId val="{0000000A-098E-432F-BCCE-B9E4ABAEA1D2}"/>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58</c:v>
                </c:pt>
              </c:numCache>
            </c:numRef>
          </c:val>
          <c:extLst>
            <c:ext xmlns:c16="http://schemas.microsoft.com/office/drawing/2014/chart" uri="{C3380CC4-5D6E-409C-BE32-E72D297353CC}">
              <c16:uniqueId val="{00000000-A853-446F-B832-B8010B3415ED}"/>
            </c:ext>
          </c:extLst>
        </c:ser>
        <c:ser>
          <c:idx val="1"/>
          <c:order val="1"/>
          <c:tx>
            <c:strRef>
              <c:f>Feuil1!$C$1</c:f>
              <c:strCache>
                <c:ptCount val="1"/>
                <c:pt idx="0">
                  <c:v>Ni + ni -</c:v>
                </c:pt>
              </c:strCache>
            </c:strRef>
          </c:tx>
          <c:spPr>
            <a:solidFill>
              <a:srgbClr val="668CB3"/>
            </a:solidFill>
            <a:ln>
              <a:solidFill>
                <a:schemeClr val="bg1"/>
              </a:solidFill>
            </a:ln>
            <a:effectLst/>
          </c:spPr>
          <c:invertIfNegative val="0"/>
          <c:dPt>
            <c:idx val="0"/>
            <c:invertIfNegative val="0"/>
            <c:bubble3D val="0"/>
            <c:spPr>
              <a:solidFill>
                <a:schemeClr val="accent3"/>
              </a:solidFill>
              <a:ln>
                <a:solidFill>
                  <a:schemeClr val="bg1"/>
                </a:solidFill>
              </a:ln>
              <a:effectLst/>
            </c:spPr>
            <c:extLst>
              <c:ext xmlns:c16="http://schemas.microsoft.com/office/drawing/2014/chart" uri="{C3380CC4-5D6E-409C-BE32-E72D297353CC}">
                <c16:uniqueId val="{00000000-7BB4-4551-B5E4-6AE70700F6D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29</c:v>
                </c:pt>
              </c:numCache>
            </c:numRef>
          </c:val>
          <c:extLst>
            <c:ext xmlns:c16="http://schemas.microsoft.com/office/drawing/2014/chart" uri="{C3380CC4-5D6E-409C-BE32-E72D297353CC}">
              <c16:uniqueId val="{00000001-A853-446F-B832-B8010B3415ED}"/>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13</c:v>
                </c:pt>
              </c:numCache>
            </c:numRef>
          </c:val>
          <c:extLst>
            <c:ext xmlns:c16="http://schemas.microsoft.com/office/drawing/2014/chart" uri="{C3380CC4-5D6E-409C-BE32-E72D297353CC}">
              <c16:uniqueId val="{00000002-A853-446F-B832-B8010B3415ED}"/>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Entendre ou subir une insulte homophobe (« pédé », « gouine », « gouinasse »…)</c:v>
                </c:pt>
                <c:pt idx="1">
                  <c:v>Voir une personne être regardée de travers en raison de son orientation sexuelle ou de son identité de genre</c:v>
                </c:pt>
                <c:pt idx="2">
                  <c:v>Voir une personne se faire agresser verbalement en raison de son orientation sexuelle ou de son identité de genre</c:v>
                </c:pt>
                <c:pt idx="3">
                  <c:v>Voir une personne se faire agresser physiquement en raison de son orientation sexuelle ou de son identité de genre</c:v>
                </c:pt>
                <c:pt idx="4">
                  <c:v>Voir une personne arrêter un sport ou quitter une équipe parce que les autres ont une attitude hostile en raison de son orientation sexuelle ou de son identité de genre</c:v>
                </c:pt>
                <c:pt idx="5">
                  <c:v>Voir une personne se faire exclure d’un évènement, d’une sortie de groupe en raison de son orientation sexuelle ou de son identité de genre</c:v>
                </c:pt>
                <c:pt idx="6">
                  <c:v>Voir une personne se faire exclure d’un sport (un cours, un match…) en raison de son orientation sexuelle ou de son identité de genre</c:v>
                </c:pt>
              </c:strCache>
            </c:strRef>
          </c:cat>
          <c:val>
            <c:numRef>
              <c:f>Feuil1!$B$2:$B$8</c:f>
              <c:numCache>
                <c:formatCode>General</c:formatCode>
                <c:ptCount val="7"/>
                <c:pt idx="0">
                  <c:v>34</c:v>
                </c:pt>
                <c:pt idx="1">
                  <c:v>30</c:v>
                </c:pt>
                <c:pt idx="2">
                  <c:v>21</c:v>
                </c:pt>
                <c:pt idx="3">
                  <c:v>11</c:v>
                </c:pt>
                <c:pt idx="4">
                  <c:v>10</c:v>
                </c:pt>
                <c:pt idx="5">
                  <c:v>7</c:v>
                </c:pt>
                <c:pt idx="6">
                  <c:v>7</c:v>
                </c:pt>
              </c:numCache>
            </c:numRef>
          </c:val>
          <c:extLst>
            <c:ext xmlns:c16="http://schemas.microsoft.com/office/drawing/2014/chart" uri="{C3380CC4-5D6E-409C-BE32-E72D297353CC}">
              <c16:uniqueId val="{00000000-536B-4091-B6C9-DB282E1D9E80}"/>
            </c:ext>
          </c:extLst>
        </c:ser>
        <c:ser>
          <c:idx val="1"/>
          <c:order val="1"/>
          <c:tx>
            <c:strRef>
              <c:f>Feuil1!$C$1</c:f>
              <c:strCache>
                <c:ptCount val="1"/>
                <c:pt idx="0">
                  <c:v>Colonne3</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Entendre ou subir une insulte homophobe (« pédé », « gouine », « gouinasse »…)</c:v>
                </c:pt>
                <c:pt idx="1">
                  <c:v>Voir une personne être regardée de travers en raison de son orientation sexuelle ou de son identité de genre</c:v>
                </c:pt>
                <c:pt idx="2">
                  <c:v>Voir une personne se faire agresser verbalement en raison de son orientation sexuelle ou de son identité de genre</c:v>
                </c:pt>
                <c:pt idx="3">
                  <c:v>Voir une personne se faire agresser physiquement en raison de son orientation sexuelle ou de son identité de genre</c:v>
                </c:pt>
                <c:pt idx="4">
                  <c:v>Voir une personne arrêter un sport ou quitter une équipe parce que les autres ont une attitude hostile en raison de son orientation sexuelle ou de son identité de genre</c:v>
                </c:pt>
                <c:pt idx="5">
                  <c:v>Voir une personne se faire exclure d’un évènement, d’une sortie de groupe en raison de son orientation sexuelle ou de son identité de genre</c:v>
                </c:pt>
                <c:pt idx="6">
                  <c:v>Voir une personne se faire exclure d’un sport (un cours, un match…) en raison de son orientation sexuelle ou de son identité de genre</c:v>
                </c:pt>
              </c:strCache>
            </c:strRef>
          </c:cat>
          <c:val>
            <c:numRef>
              <c:f>Feuil1!$C$2:$C$8</c:f>
              <c:numCache>
                <c:formatCode>General</c:formatCode>
                <c:ptCount val="7"/>
                <c:pt idx="0">
                  <c:v>7</c:v>
                </c:pt>
                <c:pt idx="1">
                  <c:v>7</c:v>
                </c:pt>
                <c:pt idx="2">
                  <c:v>6</c:v>
                </c:pt>
                <c:pt idx="3">
                  <c:v>5</c:v>
                </c:pt>
                <c:pt idx="4">
                  <c:v>4</c:v>
                </c:pt>
                <c:pt idx="5">
                  <c:v>4</c:v>
                </c:pt>
                <c:pt idx="6">
                  <c:v>4</c:v>
                </c:pt>
              </c:numCache>
            </c:numRef>
          </c:val>
          <c:extLst>
            <c:ext xmlns:c16="http://schemas.microsoft.com/office/drawing/2014/chart" uri="{C3380CC4-5D6E-409C-BE32-E72D297353CC}">
              <c16:uniqueId val="{00000001-536B-4091-B6C9-DB282E1D9E80}"/>
            </c:ext>
          </c:extLst>
        </c:ser>
        <c:ser>
          <c:idx val="2"/>
          <c:order val="2"/>
          <c:tx>
            <c:strRef>
              <c:f>Feuil1!$D$1</c:f>
              <c:strCache>
                <c:ptCount val="1"/>
                <c:pt idx="0">
                  <c:v>Colonne4</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Entendre ou subir une insulte homophobe (« pédé », « gouine », « gouinasse »…)</c:v>
                </c:pt>
                <c:pt idx="1">
                  <c:v>Voir une personne être regardée de travers en raison de son orientation sexuelle ou de son identité de genre</c:v>
                </c:pt>
                <c:pt idx="2">
                  <c:v>Voir une personne se faire agresser verbalement en raison de son orientation sexuelle ou de son identité de genre</c:v>
                </c:pt>
                <c:pt idx="3">
                  <c:v>Voir une personne se faire agresser physiquement en raison de son orientation sexuelle ou de son identité de genre</c:v>
                </c:pt>
                <c:pt idx="4">
                  <c:v>Voir une personne arrêter un sport ou quitter une équipe parce que les autres ont une attitude hostile en raison de son orientation sexuelle ou de son identité de genre</c:v>
                </c:pt>
                <c:pt idx="5">
                  <c:v>Voir une personne se faire exclure d’un évènement, d’une sortie de groupe en raison de son orientation sexuelle ou de son identité de genre</c:v>
                </c:pt>
                <c:pt idx="6">
                  <c:v>Voir une personne se faire exclure d’un sport (un cours, un match…) en raison de son orientation sexuelle ou de son identité de genre</c:v>
                </c:pt>
              </c:strCache>
            </c:strRef>
          </c:cat>
          <c:val>
            <c:numRef>
              <c:f>Feuil1!$D$2:$D$8</c:f>
              <c:numCache>
                <c:formatCode>General</c:formatCode>
                <c:ptCount val="7"/>
                <c:pt idx="0">
                  <c:v>60</c:v>
                </c:pt>
                <c:pt idx="1">
                  <c:v>65</c:v>
                </c:pt>
                <c:pt idx="2">
                  <c:v>74</c:v>
                </c:pt>
                <c:pt idx="3">
                  <c:v>84</c:v>
                </c:pt>
                <c:pt idx="4">
                  <c:v>86</c:v>
                </c:pt>
                <c:pt idx="5">
                  <c:v>89</c:v>
                </c:pt>
                <c:pt idx="6">
                  <c:v>89</c:v>
                </c:pt>
              </c:numCache>
            </c:numRef>
          </c:val>
          <c:extLst>
            <c:ext xmlns:c16="http://schemas.microsoft.com/office/drawing/2014/chart" uri="{C3380CC4-5D6E-409C-BE32-E72D297353CC}">
              <c16:uniqueId val="{00000002-536B-4091-B6C9-DB282E1D9E80}"/>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numCache>
            </c:numRef>
          </c:cat>
          <c:val>
            <c:numRef>
              <c:f>Feuil1!$B$2:$B$8</c:f>
              <c:numCache>
                <c:formatCode>General</c:formatCode>
                <c:ptCount val="7"/>
                <c:pt idx="0">
                  <c:v>48</c:v>
                </c:pt>
                <c:pt idx="1">
                  <c:v>44</c:v>
                </c:pt>
                <c:pt idx="2">
                  <c:v>41</c:v>
                </c:pt>
                <c:pt idx="3">
                  <c:v>31</c:v>
                </c:pt>
                <c:pt idx="4">
                  <c:v>32</c:v>
                </c:pt>
                <c:pt idx="5">
                  <c:v>27</c:v>
                </c:pt>
                <c:pt idx="6">
                  <c:v>24</c:v>
                </c:pt>
              </c:numCache>
            </c:numRef>
          </c:val>
          <c:extLst>
            <c:ext xmlns:c16="http://schemas.microsoft.com/office/drawing/2014/chart" uri="{C3380CC4-5D6E-409C-BE32-E72D297353CC}">
              <c16:uniqueId val="{00000000-536B-4091-B6C9-DB282E1D9E80}"/>
            </c:ext>
          </c:extLst>
        </c:ser>
        <c:ser>
          <c:idx val="1"/>
          <c:order val="1"/>
          <c:tx>
            <c:strRef>
              <c:f>Feuil1!$C$1</c:f>
              <c:strCache>
                <c:ptCount val="1"/>
                <c:pt idx="0">
                  <c:v>Colonne3</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numCache>
            </c:numRef>
          </c:cat>
          <c:val>
            <c:numRef>
              <c:f>Feuil1!$C$2:$C$8</c:f>
              <c:numCache>
                <c:formatCode>General</c:formatCode>
                <c:ptCount val="7"/>
                <c:pt idx="0">
                  <c:v>30</c:v>
                </c:pt>
                <c:pt idx="1">
                  <c:v>27</c:v>
                </c:pt>
                <c:pt idx="2">
                  <c:v>24</c:v>
                </c:pt>
                <c:pt idx="3">
                  <c:v>17</c:v>
                </c:pt>
                <c:pt idx="4">
                  <c:v>16</c:v>
                </c:pt>
                <c:pt idx="5">
                  <c:v>17</c:v>
                </c:pt>
                <c:pt idx="6">
                  <c:v>15</c:v>
                </c:pt>
              </c:numCache>
            </c:numRef>
          </c:val>
          <c:extLst>
            <c:ext xmlns:c16="http://schemas.microsoft.com/office/drawing/2014/chart" uri="{C3380CC4-5D6E-409C-BE32-E72D297353CC}">
              <c16:uniqueId val="{00000001-536B-4091-B6C9-DB282E1D9E80}"/>
            </c:ext>
          </c:extLst>
        </c:ser>
        <c:ser>
          <c:idx val="2"/>
          <c:order val="2"/>
          <c:tx>
            <c:strRef>
              <c:f>Feuil1!$D$1</c:f>
              <c:strCache>
                <c:ptCount val="1"/>
                <c:pt idx="0">
                  <c:v>Colonne4</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Feuil1!$A$2:$A$8</c:f>
              <c:numCache>
                <c:formatCode>General</c:formatCode>
                <c:ptCount val="7"/>
              </c:numCache>
            </c:numRef>
          </c:cat>
          <c:val>
            <c:numRef>
              <c:f>Feuil1!$D$2:$D$8</c:f>
              <c:numCache>
                <c:formatCode>General</c:formatCode>
                <c:ptCount val="7"/>
                <c:pt idx="0">
                  <c:v>33</c:v>
                </c:pt>
                <c:pt idx="1">
                  <c:v>36</c:v>
                </c:pt>
                <c:pt idx="2">
                  <c:v>40</c:v>
                </c:pt>
                <c:pt idx="3">
                  <c:v>56</c:v>
                </c:pt>
                <c:pt idx="4">
                  <c:v>54</c:v>
                </c:pt>
                <c:pt idx="5">
                  <c:v>59</c:v>
                </c:pt>
                <c:pt idx="6">
                  <c:v>62</c:v>
                </c:pt>
              </c:numCache>
            </c:numRef>
          </c:val>
          <c:extLst>
            <c:ext xmlns:c16="http://schemas.microsoft.com/office/drawing/2014/chart" uri="{C3380CC4-5D6E-409C-BE32-E72D297353CC}">
              <c16:uniqueId val="{00000002-536B-4091-B6C9-DB282E1D9E80}"/>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D4B-4FBA-9616-E3B1A8F55B46}"/>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D4B-4FBA-9616-E3B1A8F55B46}"/>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D4B-4FBA-9616-E3B1A8F55B46}"/>
              </c:ext>
            </c:extLst>
          </c:dPt>
          <c:dPt>
            <c:idx val="3"/>
            <c:bubble3D val="0"/>
            <c:spPr>
              <a:solidFill>
                <a:schemeClr val="accent3"/>
              </a:solidFill>
              <a:ln>
                <a:noFill/>
              </a:ln>
              <a:effectLst/>
            </c:spPr>
            <c:extLst>
              <c:ext xmlns:c16="http://schemas.microsoft.com/office/drawing/2014/chart" uri="{C3380CC4-5D6E-409C-BE32-E72D297353CC}">
                <c16:uniqueId val="{00000007-8D4B-4FBA-9616-E3B1A8F55B4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D4B-4FBA-9616-E3B1A8F55B46}"/>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D4B-4FBA-9616-E3B1A8F55B46}"/>
              </c:ext>
            </c:extLst>
          </c:dPt>
          <c:dPt>
            <c:idx val="1"/>
            <c:bubble3D val="0"/>
            <c:spPr>
              <a:solidFill>
                <a:schemeClr val="accent2"/>
              </a:solidFill>
              <a:ln>
                <a:noFill/>
              </a:ln>
              <a:effectLst/>
            </c:spPr>
            <c:extLst>
              <c:ext xmlns:c16="http://schemas.microsoft.com/office/drawing/2014/chart" uri="{C3380CC4-5D6E-409C-BE32-E72D297353CC}">
                <c16:uniqueId val="{0000000C-8D4B-4FBA-9616-E3B1A8F55B46}"/>
              </c:ext>
            </c:extLst>
          </c:dPt>
          <c:dPt>
            <c:idx val="2"/>
            <c:bubble3D val="0"/>
            <c:spPr>
              <a:noFill/>
              <a:ln>
                <a:noFill/>
              </a:ln>
              <a:effectLst/>
            </c:spPr>
            <c:extLst>
              <c:ext xmlns:c16="http://schemas.microsoft.com/office/drawing/2014/chart" uri="{C3380CC4-5D6E-409C-BE32-E72D297353CC}">
                <c16:uniqueId val="{0000000E-8D4B-4FBA-9616-E3B1A8F55B46}"/>
              </c:ext>
            </c:extLst>
          </c:dPt>
          <c:dPt>
            <c:idx val="3"/>
            <c:bubble3D val="0"/>
            <c:spPr>
              <a:solidFill>
                <a:schemeClr val="accent4"/>
              </a:solidFill>
              <a:ln>
                <a:noFill/>
              </a:ln>
              <a:effectLst/>
            </c:spPr>
            <c:extLst>
              <c:ext xmlns:c16="http://schemas.microsoft.com/office/drawing/2014/chart" uri="{C3380CC4-5D6E-409C-BE32-E72D297353CC}">
                <c16:uniqueId val="{00000010-8D4B-4FBA-9616-E3B1A8F55B46}"/>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67</c:v>
                </c:pt>
                <c:pt idx="2">
                  <c:v>33</c:v>
                </c:pt>
              </c:numCache>
            </c:numRef>
          </c:val>
          <c:extLst>
            <c:ext xmlns:c16="http://schemas.microsoft.com/office/drawing/2014/chart" uri="{C3380CC4-5D6E-409C-BE32-E72D297353CC}">
              <c16:uniqueId val="{00000011-8D4B-4FBA-9616-E3B1A8F55B46}"/>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6469893949965837"/>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extLst>
              <c:ext xmlns:c16="http://schemas.microsoft.com/office/drawing/2014/chart" uri="{C3380CC4-5D6E-409C-BE32-E72D297353CC}">
                <c16:uniqueId val="{00000001-82C5-4E41-923E-A5A25F81B598}"/>
              </c:ext>
            </c:extLst>
          </c:dPt>
          <c:dPt>
            <c:idx val="1"/>
            <c:invertIfNegative val="0"/>
            <c:bubble3D val="0"/>
            <c:extLst>
              <c:ext xmlns:c16="http://schemas.microsoft.com/office/drawing/2014/chart" uri="{C3380CC4-5D6E-409C-BE32-E72D297353CC}">
                <c16:uniqueId val="{00000002-82C5-4E41-923E-A5A25F81B598}"/>
              </c:ext>
            </c:extLst>
          </c:dPt>
          <c:dPt>
            <c:idx val="3"/>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4-82C5-4E41-923E-A5A25F81B598}"/>
              </c:ext>
            </c:extLst>
          </c:dPt>
          <c:dPt>
            <c:idx val="4"/>
            <c:invertIfNegative val="0"/>
            <c:bubble3D val="0"/>
            <c:extLst>
              <c:ext xmlns:c16="http://schemas.microsoft.com/office/drawing/2014/chart" uri="{C3380CC4-5D6E-409C-BE32-E72D297353CC}">
                <c16:uniqueId val="{00000004-BD77-451F-9331-9C2D8C3B07FA}"/>
              </c:ext>
            </c:extLst>
          </c:dPt>
          <c:dLbls>
            <c:spPr>
              <a:noFill/>
              <a:ln>
                <a:noFill/>
              </a:ln>
              <a:effectLst/>
            </c:spPr>
            <c:txPr>
              <a:bodyPr wrap="square" lIns="38100" tIns="19050" rIns="38100" bIns="19050" anchor="ctr">
                <a:spAutoFit/>
              </a:bodyPr>
              <a:lstStyle/>
              <a:p>
                <a:pPr>
                  <a:defRPr sz="1400" b="0">
                    <a:solidFill>
                      <a:schemeClr val="bg1"/>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D’un homme gay</c:v>
                </c:pt>
                <c:pt idx="1">
                  <c:v>D’une femme lesbienne</c:v>
                </c:pt>
                <c:pt idx="2">
                  <c:v>D’une personne transgenre</c:v>
                </c:pt>
                <c:pt idx="3">
                  <c:v>D’un homme bisexuel</c:v>
                </c:pt>
                <c:pt idx="4">
                  <c:v>D’une femme bisexuelle</c:v>
                </c:pt>
              </c:strCache>
            </c:strRef>
          </c:cat>
          <c:val>
            <c:numRef>
              <c:f>Feuil1!$B$2:$B$6</c:f>
              <c:numCache>
                <c:formatCode>General</c:formatCode>
                <c:ptCount val="5"/>
                <c:pt idx="0">
                  <c:v>77</c:v>
                </c:pt>
                <c:pt idx="1">
                  <c:v>31</c:v>
                </c:pt>
                <c:pt idx="2">
                  <c:v>19</c:v>
                </c:pt>
                <c:pt idx="3">
                  <c:v>10</c:v>
                </c:pt>
                <c:pt idx="4">
                  <c:v>9</c:v>
                </c:pt>
              </c:numCache>
            </c:numRef>
          </c:val>
          <c:extLst>
            <c:ext xmlns:c16="http://schemas.microsoft.com/office/drawing/2014/chart" uri="{C3380CC4-5D6E-409C-BE32-E72D297353CC}">
              <c16:uniqueId val="{00000005-82C5-4E41-923E-A5A25F81B598}"/>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993366"/>
            </a:solidFill>
            <a:ln>
              <a:noFill/>
            </a:ln>
          </c:spPr>
          <c:invertIfNegative val="0"/>
          <c:dPt>
            <c:idx val="0"/>
            <c:invertIfNegative val="0"/>
            <c:bubble3D val="0"/>
            <c:extLst>
              <c:ext xmlns:c16="http://schemas.microsoft.com/office/drawing/2014/chart" uri="{C3380CC4-5D6E-409C-BE32-E72D297353CC}">
                <c16:uniqueId val="{00000000-4302-4370-AAC2-E7759B7F44D1}"/>
              </c:ext>
            </c:extLst>
          </c:dPt>
          <c:dPt>
            <c:idx val="1"/>
            <c:invertIfNegative val="0"/>
            <c:bubble3D val="0"/>
            <c:extLst>
              <c:ext xmlns:c16="http://schemas.microsoft.com/office/drawing/2014/chart" uri="{C3380CC4-5D6E-409C-BE32-E72D297353CC}">
                <c16:uniqueId val="{00000001-4302-4370-AAC2-E7759B7F44D1}"/>
              </c:ext>
            </c:extLst>
          </c:dPt>
          <c:dPt>
            <c:idx val="3"/>
            <c:invertIfNegative val="0"/>
            <c:bubble3D val="0"/>
            <c:spPr>
              <a:solidFill>
                <a:srgbClr val="993366"/>
              </a:solidFill>
              <a:ln>
                <a:noFill/>
              </a:ln>
              <a:scene3d>
                <a:camera prst="orthographicFront"/>
                <a:lightRig rig="threePt" dir="t"/>
              </a:scene3d>
              <a:sp3d>
                <a:bevelT w="0"/>
              </a:sp3d>
            </c:spPr>
            <c:extLst>
              <c:ext xmlns:c16="http://schemas.microsoft.com/office/drawing/2014/chart" uri="{C3380CC4-5D6E-409C-BE32-E72D297353CC}">
                <c16:uniqueId val="{00000003-4302-4370-AAC2-E7759B7F44D1}"/>
              </c:ext>
            </c:extLst>
          </c:dPt>
          <c:dPt>
            <c:idx val="4"/>
            <c:invertIfNegative val="0"/>
            <c:bubble3D val="0"/>
            <c:extLst>
              <c:ext xmlns:c16="http://schemas.microsoft.com/office/drawing/2014/chart" uri="{C3380CC4-5D6E-409C-BE32-E72D297353CC}">
                <c16:uniqueId val="{00000004-4302-4370-AAC2-E7759B7F44D1}"/>
              </c:ext>
            </c:extLst>
          </c:dPt>
          <c:dLbls>
            <c:spPr>
              <a:noFill/>
              <a:ln>
                <a:noFill/>
              </a:ln>
              <a:effectLst/>
            </c:spPr>
            <c:txPr>
              <a:bodyPr wrap="square" lIns="38100" tIns="19050" rIns="38100" bIns="19050" anchor="ctr">
                <a:spAutoFit/>
              </a:bodyPr>
              <a:lstStyle/>
              <a:p>
                <a:pPr>
                  <a:defRPr sz="1400" b="0">
                    <a:solidFill>
                      <a:schemeClr val="bg1"/>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Feuil1!$A$2:$A$6</c:f>
              <c:strCache>
                <c:ptCount val="5"/>
                <c:pt idx="0">
                  <c:v>D’un homme gay</c:v>
                </c:pt>
                <c:pt idx="1">
                  <c:v>D’une femme lesbienne</c:v>
                </c:pt>
                <c:pt idx="2">
                  <c:v>D’une personne transgenre</c:v>
                </c:pt>
                <c:pt idx="3">
                  <c:v>D’un homme bisexuel</c:v>
                </c:pt>
                <c:pt idx="4">
                  <c:v>D’une femme bisexuelle</c:v>
                </c:pt>
              </c:strCache>
            </c:strRef>
          </c:cat>
          <c:val>
            <c:numRef>
              <c:f>Feuil1!$B$2:$B$6</c:f>
              <c:numCache>
                <c:formatCode>General</c:formatCode>
                <c:ptCount val="5"/>
                <c:pt idx="0">
                  <c:v>62</c:v>
                </c:pt>
                <c:pt idx="1">
                  <c:v>40</c:v>
                </c:pt>
                <c:pt idx="2">
                  <c:v>36</c:v>
                </c:pt>
                <c:pt idx="3">
                  <c:v>19</c:v>
                </c:pt>
                <c:pt idx="4">
                  <c:v>24</c:v>
                </c:pt>
              </c:numCache>
            </c:numRef>
          </c:val>
          <c:extLst>
            <c:ext xmlns:c16="http://schemas.microsoft.com/office/drawing/2014/chart" uri="{C3380CC4-5D6E-409C-BE32-E72D297353CC}">
              <c16:uniqueId val="{00000005-4302-4370-AAC2-E7759B7F44D1}"/>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r"/>
        <c:numFmt formatCode="0\%" sourceLinked="0"/>
        <c:majorTickMark val="out"/>
        <c:minorTickMark val="none"/>
        <c:tickLblPos val="nextTo"/>
        <c:crossAx val="140759040"/>
        <c:crosses val="autoZero"/>
        <c:auto val="1"/>
        <c:lblAlgn val="ctr"/>
        <c:lblOffset val="100"/>
        <c:noMultiLvlLbl val="0"/>
      </c:catAx>
      <c:valAx>
        <c:axId val="140759040"/>
        <c:scaling>
          <c:orientation val="maxMin"/>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1AB2-4B47-AEBE-4959E3D5BA9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21</c:v>
                </c:pt>
                <c:pt idx="3">
                  <c:v>25</c:v>
                </c:pt>
                <c:pt idx="5">
                  <c:v>31</c:v>
                </c:pt>
                <c:pt idx="6">
                  <c:v>20</c:v>
                </c:pt>
                <c:pt idx="7">
                  <c:v>18</c:v>
                </c:pt>
              </c:numCache>
            </c:numRef>
          </c:val>
          <c:extLst>
            <c:ext xmlns:c16="http://schemas.microsoft.com/office/drawing/2014/chart" uri="{C3380CC4-5D6E-409C-BE32-E72D297353CC}">
              <c16:uniqueId val="{00000002-1AB2-4B47-AEBE-4959E3D5BA91}"/>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41</c:v>
                </c:pt>
                <c:pt idx="3">
                  <c:v>40</c:v>
                </c:pt>
                <c:pt idx="5">
                  <c:v>37</c:v>
                </c:pt>
                <c:pt idx="6">
                  <c:v>45</c:v>
                </c:pt>
                <c:pt idx="7">
                  <c:v>38</c:v>
                </c:pt>
              </c:numCache>
            </c:numRef>
          </c:val>
          <c:extLst>
            <c:ext xmlns:c16="http://schemas.microsoft.com/office/drawing/2014/chart" uri="{C3380CC4-5D6E-409C-BE32-E72D297353CC}">
              <c16:uniqueId val="{00000003-1AB2-4B47-AEBE-4959E3D5BA91}"/>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38</c:v>
                </c:pt>
                <c:pt idx="3">
                  <c:v>35</c:v>
                </c:pt>
                <c:pt idx="5">
                  <c:v>32</c:v>
                </c:pt>
                <c:pt idx="6">
                  <c:v>35</c:v>
                </c:pt>
                <c:pt idx="7">
                  <c:v>44</c:v>
                </c:pt>
              </c:numCache>
            </c:numRef>
          </c:val>
          <c:extLst>
            <c:ext xmlns:c16="http://schemas.microsoft.com/office/drawing/2014/chart" uri="{C3380CC4-5D6E-409C-BE32-E72D297353CC}">
              <c16:uniqueId val="{00000004-1AB2-4B47-AEBE-4959E3D5BA91}"/>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alpha val="20000"/>
                </a:srgbClr>
              </a:solidFill>
              <a:ln w="6350">
                <a:solidFill>
                  <a:schemeClr val="accent1"/>
                </a:solidFill>
              </a:ln>
              <a:effectLst/>
            </c:spPr>
            <c:extLst>
              <c:ext xmlns:c16="http://schemas.microsoft.com/office/drawing/2014/chart" uri="{C3380CC4-5D6E-409C-BE32-E72D297353CC}">
                <c16:uniqueId val="{00000001-8801-4C0C-B77F-659202E307C6}"/>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8801-4C0C-B77F-659202E307C6}"/>
              </c:ext>
            </c:extLst>
          </c:dPt>
          <c:dPt>
            <c:idx val="2"/>
            <c:bubble3D val="0"/>
            <c:spPr>
              <a:noFill/>
              <a:ln w="12700">
                <a:solidFill>
                  <a:schemeClr val="bg1"/>
                </a:solidFill>
              </a:ln>
              <a:effectLst/>
            </c:spPr>
            <c:extLst>
              <c:ext xmlns:c16="http://schemas.microsoft.com/office/drawing/2014/chart" uri="{C3380CC4-5D6E-409C-BE32-E72D297353CC}">
                <c16:uniqueId val="{00000005-8801-4C0C-B77F-659202E307C6}"/>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8801-4C0C-B77F-659202E307C6}"/>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8801-4C0C-B77F-659202E307C6}"/>
              </c:ext>
            </c:extLst>
          </c:dPt>
          <c:dLbls>
            <c:delete val="1"/>
          </c:dLbls>
          <c:cat>
            <c:numRef>
              <c:f>Feuil1!$A$2:$A$6</c:f>
              <c:numCache>
                <c:formatCode>General</c:formatCode>
                <c:ptCount val="5"/>
              </c:numCache>
            </c:numRef>
          </c:cat>
          <c:val>
            <c:numRef>
              <c:f>Feuil1!$B$2:$B$6</c:f>
              <c:numCache>
                <c:formatCode>General</c:formatCode>
                <c:ptCount val="5"/>
                <c:pt idx="0">
                  <c:v>64</c:v>
                </c:pt>
                <c:pt idx="2">
                  <c:v>36</c:v>
                </c:pt>
              </c:numCache>
            </c:numRef>
          </c:val>
          <c:extLst>
            <c:ext xmlns:c16="http://schemas.microsoft.com/office/drawing/2014/chart" uri="{C3380CC4-5D6E-409C-BE32-E72D297353CC}">
              <c16:uniqueId val="{0000000A-8801-4C0C-B77F-659202E307C6}"/>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FDA6-4EAB-B69F-787AF3AFA4C6}"/>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FDA6-4EAB-B69F-787AF3AFA4C6}"/>
              </c:ext>
            </c:extLst>
          </c:dPt>
          <c:dPt>
            <c:idx val="2"/>
            <c:bubble3D val="0"/>
            <c:spPr>
              <a:solidFill>
                <a:srgbClr val="C00000"/>
              </a:solidFill>
              <a:ln w="12700">
                <a:solidFill>
                  <a:schemeClr val="bg1"/>
                </a:solidFill>
              </a:ln>
              <a:effectLst/>
            </c:spPr>
            <c:extLst>
              <c:ext xmlns:c16="http://schemas.microsoft.com/office/drawing/2014/chart" uri="{C3380CC4-5D6E-409C-BE32-E72D297353CC}">
                <c16:uniqueId val="{00000005-FDA6-4EAB-B69F-787AF3AFA4C6}"/>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FDA6-4EAB-B69F-787AF3AFA4C6}"/>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FDA6-4EAB-B69F-787AF3AFA4C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23</c:v>
                </c:pt>
                <c:pt idx="1">
                  <c:v>41</c:v>
                </c:pt>
                <c:pt idx="2">
                  <c:v>36</c:v>
                </c:pt>
              </c:numCache>
            </c:numRef>
          </c:val>
          <c:extLst>
            <c:ext xmlns:c16="http://schemas.microsoft.com/office/drawing/2014/chart" uri="{C3380CC4-5D6E-409C-BE32-E72D297353CC}">
              <c16:uniqueId val="{0000000A-FDA6-4EAB-B69F-787AF3AFA4C6}"/>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36</c:v>
                </c:pt>
              </c:numCache>
            </c:numRef>
          </c:val>
          <c:extLst>
            <c:ext xmlns:c16="http://schemas.microsoft.com/office/drawing/2014/chart" uri="{C3380CC4-5D6E-409C-BE32-E72D297353CC}">
              <c16:uniqueId val="{00000000-0979-4868-BA4A-1192613C55CC}"/>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54</c:v>
                </c:pt>
              </c:numCache>
            </c:numRef>
          </c:val>
          <c:extLst>
            <c:ext xmlns:c16="http://schemas.microsoft.com/office/drawing/2014/chart" uri="{C3380CC4-5D6E-409C-BE32-E72D297353CC}">
              <c16:uniqueId val="{00000001-0979-4868-BA4A-1192613C55CC}"/>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10</c:v>
                </c:pt>
              </c:numCache>
            </c:numRef>
          </c:val>
          <c:extLst>
            <c:ext xmlns:c16="http://schemas.microsoft.com/office/drawing/2014/chart" uri="{C3380CC4-5D6E-409C-BE32-E72D297353CC}">
              <c16:uniqueId val="{00000002-0979-4868-BA4A-1192613C55CC}"/>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47C1-44FD-9CB1-7E3FC5A00B04}"/>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47C1-44FD-9CB1-7E3FC5A00B04}"/>
              </c:ext>
            </c:extLst>
          </c:dPt>
          <c:cat>
            <c:strRef>
              <c:f>Feuil1!$A$2:$A$3</c:f>
              <c:strCache>
                <c:ptCount val="1"/>
                <c:pt idx="0">
                  <c:v>1er trim.</c:v>
                </c:pt>
              </c:strCache>
            </c:strRef>
          </c:cat>
          <c:val>
            <c:numRef>
              <c:f>Feuil1!$B$2:$B$3</c:f>
              <c:numCache>
                <c:formatCode>General</c:formatCode>
                <c:ptCount val="2"/>
                <c:pt idx="0">
                  <c:v>30</c:v>
                </c:pt>
                <c:pt idx="1">
                  <c:v>70</c:v>
                </c:pt>
              </c:numCache>
            </c:numRef>
          </c:val>
          <c:extLst>
            <c:ext xmlns:c16="http://schemas.microsoft.com/office/drawing/2014/chart" uri="{C3380CC4-5D6E-409C-BE32-E72D297353CC}">
              <c16:uniqueId val="{00000004-47C1-44FD-9CB1-7E3FC5A00B04}"/>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355FAC"/>
              </a:solidFill>
              <a:ln w="19050">
                <a:solidFill>
                  <a:schemeClr val="lt1"/>
                </a:solidFill>
              </a:ln>
              <a:effectLst/>
            </c:spPr>
            <c:extLst>
              <c:ext xmlns:c16="http://schemas.microsoft.com/office/drawing/2014/chart" uri="{C3380CC4-5D6E-409C-BE32-E72D297353CC}">
                <c16:uniqueId val="{00000001-FD63-48DA-88F2-53AE8F5A218A}"/>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FD63-48DA-88F2-53AE8F5A218A}"/>
              </c:ext>
            </c:extLst>
          </c:dPt>
          <c:cat>
            <c:strRef>
              <c:f>Feuil1!$A$2:$A$3</c:f>
              <c:strCache>
                <c:ptCount val="1"/>
                <c:pt idx="0">
                  <c:v>1er trim.</c:v>
                </c:pt>
              </c:strCache>
            </c:strRef>
          </c:cat>
          <c:val>
            <c:numRef>
              <c:f>Feuil1!$B$2:$B$3</c:f>
              <c:numCache>
                <c:formatCode>General</c:formatCode>
                <c:ptCount val="2"/>
                <c:pt idx="0">
                  <c:v>53</c:v>
                </c:pt>
                <c:pt idx="1">
                  <c:v>47</c:v>
                </c:pt>
              </c:numCache>
            </c:numRef>
          </c:val>
          <c:extLst>
            <c:ext xmlns:c16="http://schemas.microsoft.com/office/drawing/2014/chart" uri="{C3380CC4-5D6E-409C-BE32-E72D297353CC}">
              <c16:uniqueId val="{00000004-FD63-48DA-88F2-53AE8F5A218A}"/>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9183-406E-BA06-85A86E79BC94}"/>
              </c:ext>
            </c:extLst>
          </c:dPt>
          <c:dPt>
            <c:idx val="1"/>
            <c:invertIfNegative val="0"/>
            <c:bubble3D val="0"/>
            <c:extLst>
              <c:ext xmlns:c16="http://schemas.microsoft.com/office/drawing/2014/chart" uri="{C3380CC4-5D6E-409C-BE32-E72D297353CC}">
                <c16:uniqueId val="{00000002-9183-406E-BA06-85A86E79BC94}"/>
              </c:ext>
            </c:extLst>
          </c:dPt>
          <c:dPt>
            <c:idx val="4"/>
            <c:invertIfNegative val="0"/>
            <c:bubble3D val="0"/>
            <c:extLst>
              <c:ext xmlns:c16="http://schemas.microsoft.com/office/drawing/2014/chart" uri="{C3380CC4-5D6E-409C-BE32-E72D297353CC}">
                <c16:uniqueId val="{00000003-77FE-4A9A-A07E-5D0503A71F75}"/>
              </c:ext>
            </c:extLst>
          </c:dPt>
          <c:dPt>
            <c:idx val="6"/>
            <c:invertIfNegative val="0"/>
            <c:bubble3D val="0"/>
            <c:extLst>
              <c:ext xmlns:c16="http://schemas.microsoft.com/office/drawing/2014/chart" uri="{C3380CC4-5D6E-409C-BE32-E72D297353CC}">
                <c16:uniqueId val="{00000004-77FE-4A9A-A07E-5D0503A71F75}"/>
              </c:ext>
            </c:extLst>
          </c:dPt>
          <c:dLbls>
            <c:spPr>
              <a:noFill/>
              <a:ln>
                <a:noFill/>
              </a:ln>
              <a:effectLst/>
            </c:spPr>
            <c:txPr>
              <a:bodyPr wrap="square" lIns="38100" tIns="19050" rIns="38100" bIns="19050" anchor="ctr">
                <a:spAutoFit/>
              </a:bodyPr>
              <a:lstStyle/>
              <a:p>
                <a:pPr>
                  <a:defRPr sz="1400" b="0">
                    <a:solidFill>
                      <a:schemeClr val="bg1"/>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J’ai caché mon orientation sexuelle, j’ai évité de faire mon coming-out </c:v>
                </c:pt>
                <c:pt idx="1">
                  <c:v>Je me suis renseigné-e sur la position du club / de la fédération vis-à-vis des personnes LGBT</c:v>
                </c:pt>
                <c:pt idx="2">
                  <c:v>J’ai changé de club, de salle, de structure</c:v>
                </c:pt>
                <c:pt idx="3">
                  <c:v>J’ai cherché des clubs avec uniquement des personnes avec la même orientation sexuelle que moi</c:v>
                </c:pt>
                <c:pt idx="4">
                  <c:v>J’ai arrêté de faire du sport</c:v>
                </c:pt>
                <c:pt idx="5">
                  <c:v>J’ai arrêté de témoigner de l’affection en public à mon-ma partenaire</c:v>
                </c:pt>
                <c:pt idx="6">
                  <c:v>J’ai changé de sport</c:v>
                </c:pt>
                <c:pt idx="7">
                  <c:v>J’ai cherché à contacter une association pour me venir en aide</c:v>
                </c:pt>
              </c:strCache>
            </c:strRef>
          </c:cat>
          <c:val>
            <c:numRef>
              <c:f>Feuil1!$B$2:$B$9</c:f>
              <c:numCache>
                <c:formatCode>General</c:formatCode>
                <c:ptCount val="8"/>
                <c:pt idx="0">
                  <c:v>29</c:v>
                </c:pt>
                <c:pt idx="1">
                  <c:v>27</c:v>
                </c:pt>
                <c:pt idx="2">
                  <c:v>18</c:v>
                </c:pt>
                <c:pt idx="3">
                  <c:v>17</c:v>
                </c:pt>
                <c:pt idx="4">
                  <c:v>15</c:v>
                </c:pt>
                <c:pt idx="5">
                  <c:v>15</c:v>
                </c:pt>
                <c:pt idx="6">
                  <c:v>14</c:v>
                </c:pt>
                <c:pt idx="7">
                  <c:v>14</c:v>
                </c:pt>
              </c:numCache>
            </c:numRef>
          </c:val>
          <c:extLst>
            <c:ext xmlns:c16="http://schemas.microsoft.com/office/drawing/2014/chart" uri="{C3380CC4-5D6E-409C-BE32-E72D297353CC}">
              <c16:uniqueId val="{00000005-9183-406E-BA06-85A86E79BC94}"/>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Auprès de vos amis</c:v>
                </c:pt>
                <c:pt idx="1">
                  <c:v>Auprès de votre famille</c:v>
                </c:pt>
                <c:pt idx="2">
                  <c:v>Auprès de vos collègues</c:v>
                </c:pt>
                <c:pt idx="3">
                  <c:v>Auprès de votre entourage sportif</c:v>
                </c:pt>
              </c:strCache>
            </c:strRef>
          </c:cat>
          <c:val>
            <c:numRef>
              <c:f>Feuil1!$B$2:$B$5</c:f>
              <c:numCache>
                <c:formatCode>General</c:formatCode>
                <c:ptCount val="4"/>
                <c:pt idx="0">
                  <c:v>45</c:v>
                </c:pt>
                <c:pt idx="1">
                  <c:v>37</c:v>
                </c:pt>
                <c:pt idx="2">
                  <c:v>30</c:v>
                </c:pt>
                <c:pt idx="3">
                  <c:v>30</c:v>
                </c:pt>
              </c:numCache>
            </c:numRef>
          </c:val>
          <c:extLst>
            <c:ext xmlns:c16="http://schemas.microsoft.com/office/drawing/2014/chart" uri="{C3380CC4-5D6E-409C-BE32-E72D297353CC}">
              <c16:uniqueId val="{00000000-DEB8-4D0D-A563-7F6419088489}"/>
            </c:ext>
          </c:extLst>
        </c:ser>
        <c:ser>
          <c:idx val="1"/>
          <c:order val="1"/>
          <c:tx>
            <c:strRef>
              <c:f>Feuil1!$C$1</c:f>
              <c:strCache>
                <c:ptCount val="1"/>
                <c:pt idx="0">
                  <c:v>Colonne3</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Auprès de vos amis</c:v>
                </c:pt>
                <c:pt idx="1">
                  <c:v>Auprès de votre famille</c:v>
                </c:pt>
                <c:pt idx="2">
                  <c:v>Auprès de vos collègues</c:v>
                </c:pt>
                <c:pt idx="3">
                  <c:v>Auprès de votre entourage sportif</c:v>
                </c:pt>
              </c:strCache>
            </c:strRef>
          </c:cat>
          <c:val>
            <c:numRef>
              <c:f>Feuil1!$C$2:$C$5</c:f>
              <c:numCache>
                <c:formatCode>General</c:formatCode>
                <c:ptCount val="4"/>
                <c:pt idx="0">
                  <c:v>27</c:v>
                </c:pt>
                <c:pt idx="1">
                  <c:v>22</c:v>
                </c:pt>
                <c:pt idx="2">
                  <c:v>29</c:v>
                </c:pt>
                <c:pt idx="3">
                  <c:v>25</c:v>
                </c:pt>
              </c:numCache>
            </c:numRef>
          </c:val>
          <c:extLst>
            <c:ext xmlns:c16="http://schemas.microsoft.com/office/drawing/2014/chart" uri="{C3380CC4-5D6E-409C-BE32-E72D297353CC}">
              <c16:uniqueId val="{00000001-DEB8-4D0D-A563-7F6419088489}"/>
            </c:ext>
          </c:extLst>
        </c:ser>
        <c:ser>
          <c:idx val="2"/>
          <c:order val="2"/>
          <c:tx>
            <c:strRef>
              <c:f>Feuil1!$D$1</c:f>
              <c:strCache>
                <c:ptCount val="1"/>
                <c:pt idx="0">
                  <c:v>Colonne4</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Auprès de vos amis</c:v>
                </c:pt>
                <c:pt idx="1">
                  <c:v>Auprès de votre famille</c:v>
                </c:pt>
                <c:pt idx="2">
                  <c:v>Auprès de vos collègues</c:v>
                </c:pt>
                <c:pt idx="3">
                  <c:v>Auprès de votre entourage sportif</c:v>
                </c:pt>
              </c:strCache>
            </c:strRef>
          </c:cat>
          <c:val>
            <c:numRef>
              <c:f>Feuil1!$D$2:$D$5</c:f>
              <c:numCache>
                <c:formatCode>General</c:formatCode>
                <c:ptCount val="4"/>
                <c:pt idx="0">
                  <c:v>26</c:v>
                </c:pt>
                <c:pt idx="1">
                  <c:v>37</c:v>
                </c:pt>
                <c:pt idx="2">
                  <c:v>39</c:v>
                </c:pt>
                <c:pt idx="3">
                  <c:v>42</c:v>
                </c:pt>
              </c:numCache>
            </c:numRef>
          </c:val>
          <c:extLst>
            <c:ext xmlns:c16="http://schemas.microsoft.com/office/drawing/2014/chart" uri="{C3380CC4-5D6E-409C-BE32-E72D297353CC}">
              <c16:uniqueId val="{00000002-DEB8-4D0D-A563-7F6419088489}"/>
            </c:ext>
          </c:extLst>
        </c:ser>
        <c:ser>
          <c:idx val="3"/>
          <c:order val="3"/>
          <c:tx>
            <c:strRef>
              <c:f>Feuil1!$E$1</c:f>
              <c:strCache>
                <c:ptCount val="1"/>
                <c:pt idx="0">
                  <c:v>Colonne5</c:v>
                </c:pt>
              </c:strCache>
            </c:strRef>
          </c:tx>
          <c:spPr>
            <a:solidFill>
              <a:schemeClr val="tx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4"/>
                <c:pt idx="0">
                  <c:v>Auprès de vos amis</c:v>
                </c:pt>
                <c:pt idx="1">
                  <c:v>Auprès de votre famille</c:v>
                </c:pt>
                <c:pt idx="2">
                  <c:v>Auprès de vos collègues</c:v>
                </c:pt>
                <c:pt idx="3">
                  <c:v>Auprès de votre entourage sportif</c:v>
                </c:pt>
              </c:strCache>
            </c:strRef>
          </c:cat>
          <c:val>
            <c:numRef>
              <c:f>Feuil1!$E$2:$E$5</c:f>
              <c:numCache>
                <c:formatCode>General</c:formatCode>
                <c:ptCount val="4"/>
                <c:pt idx="0">
                  <c:v>2</c:v>
                </c:pt>
                <c:pt idx="1">
                  <c:v>4</c:v>
                </c:pt>
                <c:pt idx="2">
                  <c:v>2</c:v>
                </c:pt>
                <c:pt idx="3">
                  <c:v>3</c:v>
                </c:pt>
              </c:numCache>
            </c:numRef>
          </c:val>
          <c:extLst>
            <c:ext xmlns:c16="http://schemas.microsoft.com/office/drawing/2014/chart" uri="{C3380CC4-5D6E-409C-BE32-E72D297353CC}">
              <c16:uniqueId val="{00000003-DEB8-4D0D-A563-7F6419088489}"/>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5E4-4C05-9F3A-CD71191703D2}"/>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5E4-4C05-9F3A-CD71191703D2}"/>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5E4-4C05-9F3A-CD71191703D2}"/>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5E4-4C05-9F3A-CD71191703D2}"/>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15E4-4C05-9F3A-CD71191703D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19</c:v>
                </c:pt>
                <c:pt idx="1">
                  <c:v>48</c:v>
                </c:pt>
                <c:pt idx="2">
                  <c:v>27</c:v>
                </c:pt>
                <c:pt idx="3">
                  <c:v>6</c:v>
                </c:pt>
              </c:numCache>
            </c:numRef>
          </c:val>
          <c:extLst>
            <c:ext xmlns:c16="http://schemas.microsoft.com/office/drawing/2014/chart" uri="{C3380CC4-5D6E-409C-BE32-E72D297353CC}">
              <c16:uniqueId val="{0000000A-15E4-4C05-9F3A-CD71191703D2}"/>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355FAC"/>
              </a:solidFill>
              <a:ln w="19050">
                <a:solidFill>
                  <a:schemeClr val="lt1"/>
                </a:solidFill>
              </a:ln>
              <a:effectLst/>
            </c:spPr>
            <c:extLst>
              <c:ext xmlns:c16="http://schemas.microsoft.com/office/drawing/2014/chart" uri="{C3380CC4-5D6E-409C-BE32-E72D297353CC}">
                <c16:uniqueId val="{00000001-6D3F-48EE-A6C2-BD23D6EF1848}"/>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6D3F-48EE-A6C2-BD23D6EF1848}"/>
              </c:ext>
            </c:extLst>
          </c:dPt>
          <c:cat>
            <c:strRef>
              <c:f>Feuil1!$A$2:$A$3</c:f>
              <c:strCache>
                <c:ptCount val="1"/>
                <c:pt idx="0">
                  <c:v>1er trim.</c:v>
                </c:pt>
              </c:strCache>
            </c:strRef>
          </c:cat>
          <c:val>
            <c:numRef>
              <c:f>Feuil1!$B$2:$B$3</c:f>
              <c:numCache>
                <c:formatCode>General</c:formatCode>
                <c:ptCount val="2"/>
                <c:pt idx="0">
                  <c:v>47</c:v>
                </c:pt>
                <c:pt idx="1">
                  <c:v>53</c:v>
                </c:pt>
              </c:numCache>
            </c:numRef>
          </c:val>
          <c:extLst>
            <c:ext xmlns:c16="http://schemas.microsoft.com/office/drawing/2014/chart" uri="{C3380CC4-5D6E-409C-BE32-E72D297353CC}">
              <c16:uniqueId val="{00000004-6D3F-48EE-A6C2-BD23D6EF1848}"/>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alpha val="20000"/>
                </a:srgbClr>
              </a:solidFill>
              <a:ln w="6350">
                <a:solidFill>
                  <a:schemeClr val="accent1"/>
                </a:solidFill>
              </a:ln>
              <a:effectLst/>
            </c:spPr>
            <c:extLst>
              <c:ext xmlns:c16="http://schemas.microsoft.com/office/drawing/2014/chart" uri="{C3380CC4-5D6E-409C-BE32-E72D297353CC}">
                <c16:uniqueId val="{00000001-320F-47FB-9134-F27D8C705922}"/>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320F-47FB-9134-F27D8C705922}"/>
              </c:ext>
            </c:extLst>
          </c:dPt>
          <c:dPt>
            <c:idx val="2"/>
            <c:bubble3D val="0"/>
            <c:spPr>
              <a:noFill/>
              <a:ln w="12700">
                <a:solidFill>
                  <a:schemeClr val="bg1"/>
                </a:solidFill>
              </a:ln>
              <a:effectLst/>
            </c:spPr>
            <c:extLst>
              <c:ext xmlns:c16="http://schemas.microsoft.com/office/drawing/2014/chart" uri="{C3380CC4-5D6E-409C-BE32-E72D297353CC}">
                <c16:uniqueId val="{00000005-320F-47FB-9134-F27D8C705922}"/>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320F-47FB-9134-F27D8C705922}"/>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320F-47FB-9134-F27D8C705922}"/>
              </c:ext>
            </c:extLst>
          </c:dPt>
          <c:dLbls>
            <c:delete val="1"/>
          </c:dLbls>
          <c:cat>
            <c:numRef>
              <c:f>Feuil1!$A$2:$A$6</c:f>
              <c:numCache>
                <c:formatCode>General</c:formatCode>
                <c:ptCount val="5"/>
              </c:numCache>
            </c:numRef>
          </c:cat>
          <c:val>
            <c:numRef>
              <c:f>Feuil1!$B$2:$B$6</c:f>
              <c:numCache>
                <c:formatCode>General</c:formatCode>
                <c:ptCount val="5"/>
                <c:pt idx="0">
                  <c:v>48</c:v>
                </c:pt>
                <c:pt idx="2">
                  <c:v>52</c:v>
                </c:pt>
              </c:numCache>
            </c:numRef>
          </c:val>
          <c:extLst>
            <c:ext xmlns:c16="http://schemas.microsoft.com/office/drawing/2014/chart" uri="{C3380CC4-5D6E-409C-BE32-E72D297353CC}">
              <c16:uniqueId val="{0000000A-320F-47FB-9134-F27D8C705922}"/>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E5AD-423F-8383-160FD129C51D}"/>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E5AD-423F-8383-160FD129C51D}"/>
              </c:ext>
            </c:extLst>
          </c:dPt>
          <c:dPt>
            <c:idx val="2"/>
            <c:bubble3D val="0"/>
            <c:spPr>
              <a:solidFill>
                <a:srgbClr val="E18585"/>
              </a:solidFill>
              <a:ln w="12700">
                <a:solidFill>
                  <a:schemeClr val="bg1"/>
                </a:solidFill>
              </a:ln>
              <a:effectLst/>
            </c:spPr>
            <c:extLst>
              <c:ext xmlns:c16="http://schemas.microsoft.com/office/drawing/2014/chart" uri="{C3380CC4-5D6E-409C-BE32-E72D297353CC}">
                <c16:uniqueId val="{00000005-E5AD-423F-8383-160FD129C51D}"/>
              </c:ext>
            </c:extLst>
          </c:dPt>
          <c:dPt>
            <c:idx val="3"/>
            <c:bubble3D val="0"/>
            <c:spPr>
              <a:solidFill>
                <a:srgbClr val="C00000"/>
              </a:solidFill>
              <a:ln w="12700">
                <a:solidFill>
                  <a:schemeClr val="bg1"/>
                </a:solidFill>
              </a:ln>
              <a:effectLst/>
            </c:spPr>
            <c:extLst>
              <c:ext xmlns:c16="http://schemas.microsoft.com/office/drawing/2014/chart" uri="{C3380CC4-5D6E-409C-BE32-E72D297353CC}">
                <c16:uniqueId val="{00000007-E5AD-423F-8383-160FD129C51D}"/>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E5AD-423F-8383-160FD129C51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10</c:v>
                </c:pt>
                <c:pt idx="1">
                  <c:v>38</c:v>
                </c:pt>
                <c:pt idx="2">
                  <c:v>42</c:v>
                </c:pt>
                <c:pt idx="3">
                  <c:v>10</c:v>
                </c:pt>
              </c:numCache>
            </c:numRef>
          </c:val>
          <c:extLst>
            <c:ext xmlns:c16="http://schemas.microsoft.com/office/drawing/2014/chart" uri="{C3380CC4-5D6E-409C-BE32-E72D297353CC}">
              <c16:uniqueId val="{0000000A-E5AD-423F-8383-160FD129C51D}"/>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4705-41F8-8601-ED3F2B1CA63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12</c:v>
                </c:pt>
                <c:pt idx="3">
                  <c:v>7</c:v>
                </c:pt>
                <c:pt idx="5">
                  <c:v>15</c:v>
                </c:pt>
                <c:pt idx="6">
                  <c:v>9</c:v>
                </c:pt>
                <c:pt idx="7">
                  <c:v>6</c:v>
                </c:pt>
              </c:numCache>
            </c:numRef>
          </c:val>
          <c:extLst>
            <c:ext xmlns:c16="http://schemas.microsoft.com/office/drawing/2014/chart" uri="{C3380CC4-5D6E-409C-BE32-E72D297353CC}">
              <c16:uniqueId val="{00000002-4705-41F8-8601-ED3F2B1CA638}"/>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40</c:v>
                </c:pt>
                <c:pt idx="3">
                  <c:v>37</c:v>
                </c:pt>
                <c:pt idx="5">
                  <c:v>40</c:v>
                </c:pt>
                <c:pt idx="6">
                  <c:v>35</c:v>
                </c:pt>
                <c:pt idx="7">
                  <c:v>42</c:v>
                </c:pt>
              </c:numCache>
            </c:numRef>
          </c:val>
          <c:extLst>
            <c:ext xmlns:c16="http://schemas.microsoft.com/office/drawing/2014/chart" uri="{C3380CC4-5D6E-409C-BE32-E72D297353CC}">
              <c16:uniqueId val="{00000003-4705-41F8-8601-ED3F2B1CA638}"/>
            </c:ext>
          </c:extLst>
        </c:ser>
        <c:ser>
          <c:idx val="2"/>
          <c:order val="2"/>
          <c:tx>
            <c:strRef>
              <c:f>Feuil1!$D$1</c:f>
              <c:strCache>
                <c:ptCount val="1"/>
                <c:pt idx="0">
                  <c:v>-</c:v>
                </c:pt>
              </c:strCache>
            </c:strRef>
          </c:tx>
          <c:spPr>
            <a:solidFill>
              <a:srgbClr val="E1858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38</c:v>
                </c:pt>
                <c:pt idx="3">
                  <c:v>45</c:v>
                </c:pt>
                <c:pt idx="5">
                  <c:v>35</c:v>
                </c:pt>
                <c:pt idx="6">
                  <c:v>44</c:v>
                </c:pt>
                <c:pt idx="7">
                  <c:v>43</c:v>
                </c:pt>
              </c:numCache>
            </c:numRef>
          </c:val>
          <c:extLst>
            <c:ext xmlns:c16="http://schemas.microsoft.com/office/drawing/2014/chart" uri="{C3380CC4-5D6E-409C-BE32-E72D297353CC}">
              <c16:uniqueId val="{00000004-4705-41F8-8601-ED3F2B1CA638}"/>
            </c:ext>
          </c:extLst>
        </c:ser>
        <c:ser>
          <c:idx val="3"/>
          <c:order val="3"/>
          <c:tx>
            <c:strRef>
              <c:f>Feuil1!$E$1</c:f>
              <c:strCache>
                <c:ptCount val="1"/>
                <c:pt idx="0">
                  <c:v>Colonne1</c:v>
                </c:pt>
              </c:strCache>
            </c:strRef>
          </c:tx>
          <c:spPr>
            <a:solidFill>
              <a:srgbClr val="C0000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Feuil1!$E$2:$E$11</c:f>
              <c:numCache>
                <c:formatCode>General</c:formatCode>
                <c:ptCount val="10"/>
                <c:pt idx="2">
                  <c:v>10</c:v>
                </c:pt>
                <c:pt idx="3">
                  <c:v>11</c:v>
                </c:pt>
                <c:pt idx="5">
                  <c:v>10</c:v>
                </c:pt>
                <c:pt idx="6">
                  <c:v>12</c:v>
                </c:pt>
                <c:pt idx="7">
                  <c:v>9</c:v>
                </c:pt>
              </c:numCache>
            </c:numRef>
          </c:val>
          <c:extLst>
            <c:ext xmlns:c16="http://schemas.microsoft.com/office/drawing/2014/chart" uri="{C3380CC4-5D6E-409C-BE32-E72D297353CC}">
              <c16:uniqueId val="{00000005-4705-41F8-8601-ED3F2B1CA638}"/>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17</c:v>
                </c:pt>
              </c:numCache>
            </c:numRef>
          </c:val>
          <c:extLst>
            <c:ext xmlns:c16="http://schemas.microsoft.com/office/drawing/2014/chart" uri="{C3380CC4-5D6E-409C-BE32-E72D297353CC}">
              <c16:uniqueId val="{00000000-5CFE-4BE9-97E5-09A51D8360E5}"/>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39</c:v>
                </c:pt>
              </c:numCache>
            </c:numRef>
          </c:val>
          <c:extLst>
            <c:ext xmlns:c16="http://schemas.microsoft.com/office/drawing/2014/chart" uri="{C3380CC4-5D6E-409C-BE32-E72D297353CC}">
              <c16:uniqueId val="{00000001-5CFE-4BE9-97E5-09A51D8360E5}"/>
            </c:ext>
          </c:extLst>
        </c:ser>
        <c:ser>
          <c:idx val="2"/>
          <c:order val="2"/>
          <c:tx>
            <c:strRef>
              <c:f>Feuil1!$D$1</c:f>
              <c:strCache>
                <c:ptCount val="1"/>
                <c:pt idx="0">
                  <c:v>-</c:v>
                </c:pt>
              </c:strCache>
            </c:strRef>
          </c:tx>
          <c:spPr>
            <a:solidFill>
              <a:srgbClr val="E1858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33</c:v>
                </c:pt>
              </c:numCache>
            </c:numRef>
          </c:val>
          <c:extLst>
            <c:ext xmlns:c16="http://schemas.microsoft.com/office/drawing/2014/chart" uri="{C3380CC4-5D6E-409C-BE32-E72D297353CC}">
              <c16:uniqueId val="{00000002-5CFE-4BE9-97E5-09A51D8360E5}"/>
            </c:ext>
          </c:extLst>
        </c:ser>
        <c:ser>
          <c:idx val="3"/>
          <c:order val="3"/>
          <c:tx>
            <c:strRef>
              <c:f>Feuil1!$E$1</c:f>
              <c:strCache>
                <c:ptCount val="1"/>
                <c:pt idx="0">
                  <c:v>Colonne1</c:v>
                </c:pt>
              </c:strCache>
            </c:strRef>
          </c:tx>
          <c:spPr>
            <a:solidFill>
              <a:srgbClr val="C0000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Feuil1!$E$2</c:f>
              <c:numCache>
                <c:formatCode>General</c:formatCode>
                <c:ptCount val="1"/>
                <c:pt idx="0">
                  <c:v>11</c:v>
                </c:pt>
              </c:numCache>
            </c:numRef>
          </c:val>
          <c:extLst>
            <c:ext xmlns:c16="http://schemas.microsoft.com/office/drawing/2014/chart" uri="{C3380CC4-5D6E-409C-BE32-E72D297353CC}">
              <c16:uniqueId val="{00000003-5CFE-4BE9-97E5-09A51D8360E5}"/>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alpha val="20000"/>
                </a:srgbClr>
              </a:solidFill>
              <a:ln w="6350">
                <a:solidFill>
                  <a:schemeClr val="accent1"/>
                </a:solidFill>
              </a:ln>
              <a:effectLst/>
            </c:spPr>
            <c:extLst>
              <c:ext xmlns:c16="http://schemas.microsoft.com/office/drawing/2014/chart" uri="{C3380CC4-5D6E-409C-BE32-E72D297353CC}">
                <c16:uniqueId val="{00000001-9536-40BD-80CE-E93CCA1F30F1}"/>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9536-40BD-80CE-E93CCA1F30F1}"/>
              </c:ext>
            </c:extLst>
          </c:dPt>
          <c:dPt>
            <c:idx val="2"/>
            <c:bubble3D val="0"/>
            <c:spPr>
              <a:noFill/>
              <a:ln w="12700">
                <a:solidFill>
                  <a:schemeClr val="bg1"/>
                </a:solidFill>
              </a:ln>
              <a:effectLst/>
            </c:spPr>
            <c:extLst>
              <c:ext xmlns:c16="http://schemas.microsoft.com/office/drawing/2014/chart" uri="{C3380CC4-5D6E-409C-BE32-E72D297353CC}">
                <c16:uniqueId val="{00000005-9536-40BD-80CE-E93CCA1F30F1}"/>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9536-40BD-80CE-E93CCA1F30F1}"/>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9536-40BD-80CE-E93CCA1F30F1}"/>
              </c:ext>
            </c:extLst>
          </c:dPt>
          <c:dLbls>
            <c:delete val="1"/>
          </c:dLbls>
          <c:cat>
            <c:numRef>
              <c:f>Feuil1!$A$2:$A$6</c:f>
              <c:numCache>
                <c:formatCode>General</c:formatCode>
                <c:ptCount val="5"/>
              </c:numCache>
            </c:numRef>
          </c:cat>
          <c:val>
            <c:numRef>
              <c:f>Feuil1!$B$2:$B$6</c:f>
              <c:numCache>
                <c:formatCode>General</c:formatCode>
                <c:ptCount val="5"/>
                <c:pt idx="0">
                  <c:v>78</c:v>
                </c:pt>
                <c:pt idx="2">
                  <c:v>22</c:v>
                </c:pt>
              </c:numCache>
            </c:numRef>
          </c:val>
          <c:extLst>
            <c:ext xmlns:c16="http://schemas.microsoft.com/office/drawing/2014/chart" uri="{C3380CC4-5D6E-409C-BE32-E72D297353CC}">
              <c16:uniqueId val="{0000000A-9536-40BD-80CE-E93CCA1F30F1}"/>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C668-47CC-8B00-838E098F1AA6}"/>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C668-47CC-8B00-838E098F1AA6}"/>
              </c:ext>
            </c:extLst>
          </c:dPt>
          <c:dPt>
            <c:idx val="2"/>
            <c:bubble3D val="0"/>
            <c:spPr>
              <a:solidFill>
                <a:srgbClr val="E18585"/>
              </a:solidFill>
              <a:ln w="12700">
                <a:solidFill>
                  <a:schemeClr val="bg1"/>
                </a:solidFill>
              </a:ln>
              <a:effectLst/>
            </c:spPr>
            <c:extLst>
              <c:ext xmlns:c16="http://schemas.microsoft.com/office/drawing/2014/chart" uri="{C3380CC4-5D6E-409C-BE32-E72D297353CC}">
                <c16:uniqueId val="{00000005-C668-47CC-8B00-838E098F1AA6}"/>
              </c:ext>
            </c:extLst>
          </c:dPt>
          <c:dPt>
            <c:idx val="3"/>
            <c:bubble3D val="0"/>
            <c:spPr>
              <a:solidFill>
                <a:srgbClr val="C00000"/>
              </a:solidFill>
              <a:ln w="12700">
                <a:solidFill>
                  <a:schemeClr val="bg1"/>
                </a:solidFill>
              </a:ln>
              <a:effectLst/>
            </c:spPr>
            <c:extLst>
              <c:ext xmlns:c16="http://schemas.microsoft.com/office/drawing/2014/chart" uri="{C3380CC4-5D6E-409C-BE32-E72D297353CC}">
                <c16:uniqueId val="{00000007-C668-47CC-8B00-838E098F1AA6}"/>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C668-47CC-8B00-838E098F1AA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32</c:v>
                </c:pt>
                <c:pt idx="1">
                  <c:v>46</c:v>
                </c:pt>
                <c:pt idx="2">
                  <c:v>15</c:v>
                </c:pt>
                <c:pt idx="3">
                  <c:v>7</c:v>
                </c:pt>
              </c:numCache>
            </c:numRef>
          </c:val>
          <c:extLst>
            <c:ext xmlns:c16="http://schemas.microsoft.com/office/drawing/2014/chart" uri="{C3380CC4-5D6E-409C-BE32-E72D297353CC}">
              <c16:uniqueId val="{0000000A-C668-47CC-8B00-838E098F1AA6}"/>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1873-4F3D-B899-6867FB7CB0B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29</c:v>
                </c:pt>
                <c:pt idx="3">
                  <c:v>35</c:v>
                </c:pt>
                <c:pt idx="5">
                  <c:v>31</c:v>
                </c:pt>
                <c:pt idx="6">
                  <c:v>35</c:v>
                </c:pt>
                <c:pt idx="7">
                  <c:v>29</c:v>
                </c:pt>
              </c:numCache>
            </c:numRef>
          </c:val>
          <c:extLst>
            <c:ext xmlns:c16="http://schemas.microsoft.com/office/drawing/2014/chart" uri="{C3380CC4-5D6E-409C-BE32-E72D297353CC}">
              <c16:uniqueId val="{00000002-1873-4F3D-B899-6867FB7CB0BB}"/>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45</c:v>
                </c:pt>
                <c:pt idx="3">
                  <c:v>46</c:v>
                </c:pt>
                <c:pt idx="5">
                  <c:v>40</c:v>
                </c:pt>
                <c:pt idx="6">
                  <c:v>44</c:v>
                </c:pt>
                <c:pt idx="7">
                  <c:v>51</c:v>
                </c:pt>
              </c:numCache>
            </c:numRef>
          </c:val>
          <c:extLst>
            <c:ext xmlns:c16="http://schemas.microsoft.com/office/drawing/2014/chart" uri="{C3380CC4-5D6E-409C-BE32-E72D297353CC}">
              <c16:uniqueId val="{00000003-1873-4F3D-B899-6867FB7CB0BB}"/>
            </c:ext>
          </c:extLst>
        </c:ser>
        <c:ser>
          <c:idx val="2"/>
          <c:order val="2"/>
          <c:tx>
            <c:strRef>
              <c:f>Feuil1!$D$1</c:f>
              <c:strCache>
                <c:ptCount val="1"/>
                <c:pt idx="0">
                  <c:v>-</c:v>
                </c:pt>
              </c:strCache>
            </c:strRef>
          </c:tx>
          <c:spPr>
            <a:solidFill>
              <a:srgbClr val="E1858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17</c:v>
                </c:pt>
                <c:pt idx="3">
                  <c:v>13</c:v>
                </c:pt>
                <c:pt idx="5">
                  <c:v>17</c:v>
                </c:pt>
                <c:pt idx="6">
                  <c:v>15</c:v>
                </c:pt>
                <c:pt idx="7">
                  <c:v>15</c:v>
                </c:pt>
              </c:numCache>
            </c:numRef>
          </c:val>
          <c:extLst>
            <c:ext xmlns:c16="http://schemas.microsoft.com/office/drawing/2014/chart" uri="{C3380CC4-5D6E-409C-BE32-E72D297353CC}">
              <c16:uniqueId val="{00000004-1873-4F3D-B899-6867FB7CB0BB}"/>
            </c:ext>
          </c:extLst>
        </c:ser>
        <c:ser>
          <c:idx val="3"/>
          <c:order val="3"/>
          <c:tx>
            <c:strRef>
              <c:f>Feuil1!$E$1</c:f>
              <c:strCache>
                <c:ptCount val="1"/>
                <c:pt idx="0">
                  <c:v>Colonne1</c:v>
                </c:pt>
              </c:strCache>
            </c:strRef>
          </c:tx>
          <c:spPr>
            <a:solidFill>
              <a:srgbClr val="C0000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Feuil1!$E$2:$E$11</c:f>
              <c:numCache>
                <c:formatCode>General</c:formatCode>
                <c:ptCount val="10"/>
                <c:pt idx="2">
                  <c:v>9</c:v>
                </c:pt>
                <c:pt idx="3">
                  <c:v>6</c:v>
                </c:pt>
                <c:pt idx="5">
                  <c:v>12</c:v>
                </c:pt>
                <c:pt idx="6">
                  <c:v>6</c:v>
                </c:pt>
                <c:pt idx="7">
                  <c:v>5</c:v>
                </c:pt>
              </c:numCache>
            </c:numRef>
          </c:val>
          <c:extLst>
            <c:ext xmlns:c16="http://schemas.microsoft.com/office/drawing/2014/chart" uri="{C3380CC4-5D6E-409C-BE32-E72D297353CC}">
              <c16:uniqueId val="{00000005-1873-4F3D-B899-6867FB7CB0BB}"/>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41</c:v>
                </c:pt>
              </c:numCache>
            </c:numRef>
          </c:val>
          <c:extLst>
            <c:ext xmlns:c16="http://schemas.microsoft.com/office/drawing/2014/chart" uri="{C3380CC4-5D6E-409C-BE32-E72D297353CC}">
              <c16:uniqueId val="{00000000-9AE5-4138-AF2E-DFAEB6AFC24E}"/>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40</c:v>
                </c:pt>
              </c:numCache>
            </c:numRef>
          </c:val>
          <c:extLst>
            <c:ext xmlns:c16="http://schemas.microsoft.com/office/drawing/2014/chart" uri="{C3380CC4-5D6E-409C-BE32-E72D297353CC}">
              <c16:uniqueId val="{00000001-9AE5-4138-AF2E-DFAEB6AFC24E}"/>
            </c:ext>
          </c:extLst>
        </c:ser>
        <c:ser>
          <c:idx val="2"/>
          <c:order val="2"/>
          <c:tx>
            <c:strRef>
              <c:f>Feuil1!$D$1</c:f>
              <c:strCache>
                <c:ptCount val="1"/>
                <c:pt idx="0">
                  <c:v>-</c:v>
                </c:pt>
              </c:strCache>
            </c:strRef>
          </c:tx>
          <c:spPr>
            <a:solidFill>
              <a:srgbClr val="E1858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14</c:v>
                </c:pt>
              </c:numCache>
            </c:numRef>
          </c:val>
          <c:extLst>
            <c:ext xmlns:c16="http://schemas.microsoft.com/office/drawing/2014/chart" uri="{C3380CC4-5D6E-409C-BE32-E72D297353CC}">
              <c16:uniqueId val="{00000002-9AE5-4138-AF2E-DFAEB6AFC24E}"/>
            </c:ext>
          </c:extLst>
        </c:ser>
        <c:ser>
          <c:idx val="3"/>
          <c:order val="3"/>
          <c:tx>
            <c:strRef>
              <c:f>Feuil1!$E$1</c:f>
              <c:strCache>
                <c:ptCount val="1"/>
                <c:pt idx="0">
                  <c:v>Colonne1</c:v>
                </c:pt>
              </c:strCache>
            </c:strRef>
          </c:tx>
          <c:spPr>
            <a:solidFill>
              <a:srgbClr val="C00000"/>
            </a:solidFill>
            <a:ln>
              <a:solidFill>
                <a:srgbClr val="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Feuil1!$E$2</c:f>
              <c:numCache>
                <c:formatCode>General</c:formatCode>
                <c:ptCount val="1"/>
                <c:pt idx="0">
                  <c:v>5</c:v>
                </c:pt>
              </c:numCache>
            </c:numRef>
          </c:val>
          <c:extLst>
            <c:ext xmlns:c16="http://schemas.microsoft.com/office/drawing/2014/chart" uri="{C3380CC4-5D6E-409C-BE32-E72D297353CC}">
              <c16:uniqueId val="{00000003-9AE5-4138-AF2E-DFAEB6AFC24E}"/>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1471-4691-8B28-252F727BDEED}"/>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1471-4691-8B28-252F727BDEED}"/>
              </c:ext>
            </c:extLst>
          </c:dPt>
          <c:cat>
            <c:strRef>
              <c:f>Feuil1!$A$2:$A$3</c:f>
              <c:strCache>
                <c:ptCount val="1"/>
                <c:pt idx="0">
                  <c:v>1er trim.</c:v>
                </c:pt>
              </c:strCache>
            </c:strRef>
          </c:cat>
          <c:val>
            <c:numRef>
              <c:f>Feuil1!$B$2:$B$3</c:f>
              <c:numCache>
                <c:formatCode>General</c:formatCode>
                <c:ptCount val="2"/>
                <c:pt idx="0">
                  <c:v>91</c:v>
                </c:pt>
                <c:pt idx="1">
                  <c:v>9</c:v>
                </c:pt>
              </c:numCache>
            </c:numRef>
          </c:val>
          <c:extLst>
            <c:ext xmlns:c16="http://schemas.microsoft.com/office/drawing/2014/chart" uri="{C3380CC4-5D6E-409C-BE32-E72D297353CC}">
              <c16:uniqueId val="{00000004-1471-4691-8B28-252F727BDEE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D4B-4FBA-9616-E3B1A8F55B46}"/>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D4B-4FBA-9616-E3B1A8F55B46}"/>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D4B-4FBA-9616-E3B1A8F55B46}"/>
              </c:ext>
            </c:extLst>
          </c:dPt>
          <c:dPt>
            <c:idx val="3"/>
            <c:bubble3D val="0"/>
            <c:spPr>
              <a:solidFill>
                <a:schemeClr val="accent3"/>
              </a:solidFill>
              <a:ln>
                <a:noFill/>
              </a:ln>
              <a:effectLst/>
            </c:spPr>
            <c:extLst>
              <c:ext xmlns:c16="http://schemas.microsoft.com/office/drawing/2014/chart" uri="{C3380CC4-5D6E-409C-BE32-E72D297353CC}">
                <c16:uniqueId val="{00000007-8D4B-4FBA-9616-E3B1A8F55B46}"/>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D4B-4FBA-9616-E3B1A8F55B46}"/>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D4B-4FBA-9616-E3B1A8F55B46}"/>
              </c:ext>
            </c:extLst>
          </c:dPt>
          <c:dPt>
            <c:idx val="1"/>
            <c:bubble3D val="0"/>
            <c:spPr>
              <a:solidFill>
                <a:schemeClr val="accent2"/>
              </a:solidFill>
              <a:ln>
                <a:noFill/>
              </a:ln>
              <a:effectLst/>
            </c:spPr>
            <c:extLst>
              <c:ext xmlns:c16="http://schemas.microsoft.com/office/drawing/2014/chart" uri="{C3380CC4-5D6E-409C-BE32-E72D297353CC}">
                <c16:uniqueId val="{0000000C-8D4B-4FBA-9616-E3B1A8F55B46}"/>
              </c:ext>
            </c:extLst>
          </c:dPt>
          <c:dPt>
            <c:idx val="2"/>
            <c:bubble3D val="0"/>
            <c:spPr>
              <a:noFill/>
              <a:ln>
                <a:noFill/>
              </a:ln>
              <a:effectLst/>
            </c:spPr>
            <c:extLst>
              <c:ext xmlns:c16="http://schemas.microsoft.com/office/drawing/2014/chart" uri="{C3380CC4-5D6E-409C-BE32-E72D297353CC}">
                <c16:uniqueId val="{0000000E-8D4B-4FBA-9616-E3B1A8F55B46}"/>
              </c:ext>
            </c:extLst>
          </c:dPt>
          <c:dPt>
            <c:idx val="3"/>
            <c:bubble3D val="0"/>
            <c:spPr>
              <a:solidFill>
                <a:schemeClr val="accent4"/>
              </a:solidFill>
              <a:ln>
                <a:noFill/>
              </a:ln>
              <a:effectLst/>
            </c:spPr>
            <c:extLst>
              <c:ext xmlns:c16="http://schemas.microsoft.com/office/drawing/2014/chart" uri="{C3380CC4-5D6E-409C-BE32-E72D297353CC}">
                <c16:uniqueId val="{00000010-8D4B-4FBA-9616-E3B1A8F55B46}"/>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79</c:v>
                </c:pt>
                <c:pt idx="2">
                  <c:v>21</c:v>
                </c:pt>
              </c:numCache>
            </c:numRef>
          </c:val>
          <c:extLst>
            <c:ext xmlns:c16="http://schemas.microsoft.com/office/drawing/2014/chart" uri="{C3380CC4-5D6E-409C-BE32-E72D297353CC}">
              <c16:uniqueId val="{00000011-8D4B-4FBA-9616-E3B1A8F55B46}"/>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Feuil1!$B$1</c:f>
              <c:strCache>
                <c:ptCount val="1"/>
                <c:pt idx="0">
                  <c:v>Ventes</c:v>
                </c:pt>
              </c:strCache>
            </c:strRef>
          </c:tx>
          <c:dPt>
            <c:idx val="0"/>
            <c:bubble3D val="0"/>
            <c:spPr>
              <a:solidFill>
                <a:srgbClr val="355FAC"/>
              </a:solidFill>
              <a:ln w="19050">
                <a:solidFill>
                  <a:schemeClr val="lt1"/>
                </a:solidFill>
              </a:ln>
              <a:effectLst/>
            </c:spPr>
            <c:extLst>
              <c:ext xmlns:c16="http://schemas.microsoft.com/office/drawing/2014/chart" uri="{C3380CC4-5D6E-409C-BE32-E72D297353CC}">
                <c16:uniqueId val="{00000001-1A82-4E30-9085-AA40FF215C5E}"/>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1A82-4E30-9085-AA40FF215C5E}"/>
              </c:ext>
            </c:extLst>
          </c:dPt>
          <c:cat>
            <c:strRef>
              <c:f>Feuil1!$A$2:$A$3</c:f>
              <c:strCache>
                <c:ptCount val="1"/>
                <c:pt idx="0">
                  <c:v>1er trim.</c:v>
                </c:pt>
              </c:strCache>
            </c:strRef>
          </c:cat>
          <c:val>
            <c:numRef>
              <c:f>Feuil1!$B$2:$B$3</c:f>
              <c:numCache>
                <c:formatCode>General</c:formatCode>
                <c:ptCount val="2"/>
                <c:pt idx="0">
                  <c:v>90</c:v>
                </c:pt>
                <c:pt idx="1">
                  <c:v>10</c:v>
                </c:pt>
              </c:numCache>
            </c:numRef>
          </c:val>
          <c:extLst>
            <c:ext xmlns:c16="http://schemas.microsoft.com/office/drawing/2014/chart" uri="{C3380CC4-5D6E-409C-BE32-E72D297353CC}">
              <c16:uniqueId val="{00000004-1A82-4E30-9085-AA40FF215C5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355F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Des hommes gays</c:v>
                </c:pt>
                <c:pt idx="1">
                  <c:v>Des femmes lesbiennes</c:v>
                </c:pt>
                <c:pt idx="2">
                  <c:v>Des femmes bisexuelles</c:v>
                </c:pt>
                <c:pt idx="3">
                  <c:v>Des hommes bisexuels</c:v>
                </c:pt>
                <c:pt idx="4">
                  <c:v>Des personnes trans (c’est-à-dire qui ne s’identifient pas à leur sexe assigné à la naissance ou ont changé de sexe)</c:v>
                </c:pt>
                <c:pt idx="5">
                  <c:v>Des personnes non-binaires, c’est à dire qui ne se sentent ni homme ni femme (ou les deux)</c:v>
                </c:pt>
                <c:pt idx="6">
                  <c:v>[ONLY DISPLAY TO TARGET 2] Des hommes hétérosexuels</c:v>
                </c:pt>
                <c:pt idx="7">
                  <c:v>[ONLY DISPLAY TO TARGET 2] Des femmes hétérosexuelles</c:v>
                </c:pt>
                <c:pt idx="8">
                  <c:v>[ONLY DISPLAY TO TARGET 2] Des personnes cisgenres, c’est-à-dire des personnes qui s’identifient au sexe qui leur a été assigné à la naissance</c:v>
                </c:pt>
              </c:strCache>
            </c:strRef>
          </c:cat>
          <c:val>
            <c:numRef>
              <c:f>Feuil1!$B$2:$B$10</c:f>
              <c:numCache>
                <c:formatCode>General</c:formatCode>
                <c:ptCount val="9"/>
                <c:pt idx="0">
                  <c:v>70</c:v>
                </c:pt>
                <c:pt idx="1">
                  <c:v>60</c:v>
                </c:pt>
                <c:pt idx="2">
                  <c:v>36</c:v>
                </c:pt>
                <c:pt idx="3">
                  <c:v>28</c:v>
                </c:pt>
                <c:pt idx="4">
                  <c:v>18</c:v>
                </c:pt>
                <c:pt idx="5">
                  <c:v>13</c:v>
                </c:pt>
              </c:numCache>
            </c:numRef>
          </c:val>
          <c:extLst>
            <c:ext xmlns:c16="http://schemas.microsoft.com/office/drawing/2014/chart" uri="{C3380CC4-5D6E-409C-BE32-E72D297353CC}">
              <c16:uniqueId val="{00000000-65A1-4DCA-ACF7-F33AB2F36F33}"/>
            </c:ext>
          </c:extLst>
        </c:ser>
        <c:ser>
          <c:idx val="1"/>
          <c:order val="1"/>
          <c:tx>
            <c:strRef>
              <c:f>Feuil1!$C$1</c:f>
              <c:strCache>
                <c:ptCount val="1"/>
                <c:pt idx="0">
                  <c:v>Colonne3</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Des hommes gays</c:v>
                </c:pt>
                <c:pt idx="1">
                  <c:v>Des femmes lesbiennes</c:v>
                </c:pt>
                <c:pt idx="2">
                  <c:v>Des femmes bisexuelles</c:v>
                </c:pt>
                <c:pt idx="3">
                  <c:v>Des hommes bisexuels</c:v>
                </c:pt>
                <c:pt idx="4">
                  <c:v>Des personnes trans (c’est-à-dire qui ne s’identifient pas à leur sexe assigné à la naissance ou ont changé de sexe)</c:v>
                </c:pt>
                <c:pt idx="5">
                  <c:v>Des personnes non-binaires, c’est à dire qui ne se sentent ni homme ni femme (ou les deux)</c:v>
                </c:pt>
                <c:pt idx="6">
                  <c:v>[ONLY DISPLAY TO TARGET 2] Des hommes hétérosexuels</c:v>
                </c:pt>
                <c:pt idx="7">
                  <c:v>[ONLY DISPLAY TO TARGET 2] Des femmes hétérosexuelles</c:v>
                </c:pt>
                <c:pt idx="8">
                  <c:v>[ONLY DISPLAY TO TARGET 2] Des personnes cisgenres, c’est-à-dire des personnes qui s’identifient au sexe qui leur a été assigné à la naissance</c:v>
                </c:pt>
              </c:strCache>
            </c:strRef>
          </c:cat>
          <c:val>
            <c:numRef>
              <c:f>Feuil1!$C$2:$C$10</c:f>
              <c:numCache>
                <c:formatCode>General</c:formatCode>
                <c:ptCount val="9"/>
                <c:pt idx="0">
                  <c:v>30</c:v>
                </c:pt>
                <c:pt idx="1">
                  <c:v>40</c:v>
                </c:pt>
                <c:pt idx="2">
                  <c:v>64</c:v>
                </c:pt>
                <c:pt idx="3">
                  <c:v>72</c:v>
                </c:pt>
                <c:pt idx="4">
                  <c:v>82</c:v>
                </c:pt>
                <c:pt idx="5">
                  <c:v>87</c:v>
                </c:pt>
              </c:numCache>
            </c:numRef>
          </c:val>
          <c:extLst>
            <c:ext xmlns:c16="http://schemas.microsoft.com/office/drawing/2014/chart" uri="{C3380CC4-5D6E-409C-BE32-E72D297353CC}">
              <c16:uniqueId val="{00000001-65A1-4DCA-ACF7-F33AB2F36F33}"/>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355F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8"/>
                <c:pt idx="6">
                  <c:v>[ONLY DISPLAY TO TARGET 2] Des hommes hétérosexuels</c:v>
                </c:pt>
                <c:pt idx="7">
                  <c:v>[ONLY DISPLAY TO TARGET 2] Des femmes hétérosexuelles</c:v>
                </c:pt>
              </c:strCache>
            </c:strRef>
          </c:cat>
          <c:val>
            <c:numRef>
              <c:f>Feuil1!$B$2:$B$10</c:f>
              <c:numCache>
                <c:formatCode>General</c:formatCode>
                <c:ptCount val="9"/>
                <c:pt idx="0">
                  <c:v>80</c:v>
                </c:pt>
                <c:pt idx="1">
                  <c:v>79</c:v>
                </c:pt>
                <c:pt idx="2">
                  <c:v>68</c:v>
                </c:pt>
                <c:pt idx="3">
                  <c:v>61</c:v>
                </c:pt>
                <c:pt idx="4">
                  <c:v>48</c:v>
                </c:pt>
                <c:pt idx="5">
                  <c:v>39</c:v>
                </c:pt>
                <c:pt idx="6">
                  <c:v>85</c:v>
                </c:pt>
                <c:pt idx="7">
                  <c:v>81</c:v>
                </c:pt>
              </c:numCache>
            </c:numRef>
          </c:val>
          <c:extLst>
            <c:ext xmlns:c16="http://schemas.microsoft.com/office/drawing/2014/chart" uri="{C3380CC4-5D6E-409C-BE32-E72D297353CC}">
              <c16:uniqueId val="{00000000-65A1-4DCA-ACF7-F33AB2F36F33}"/>
            </c:ext>
          </c:extLst>
        </c:ser>
        <c:ser>
          <c:idx val="1"/>
          <c:order val="1"/>
          <c:tx>
            <c:strRef>
              <c:f>Feuil1!$C$1</c:f>
              <c:strCache>
                <c:ptCount val="1"/>
                <c:pt idx="0">
                  <c:v>Colonne3</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8"/>
                <c:pt idx="6">
                  <c:v>[ONLY DISPLAY TO TARGET 2] Des hommes hétérosexuels</c:v>
                </c:pt>
                <c:pt idx="7">
                  <c:v>[ONLY DISPLAY TO TARGET 2] Des femmes hétérosexuelles</c:v>
                </c:pt>
              </c:strCache>
            </c:strRef>
          </c:cat>
          <c:val>
            <c:numRef>
              <c:f>Feuil1!$C$2:$C$10</c:f>
              <c:numCache>
                <c:formatCode>General</c:formatCode>
                <c:ptCount val="9"/>
                <c:pt idx="0">
                  <c:v>20</c:v>
                </c:pt>
                <c:pt idx="1">
                  <c:v>21</c:v>
                </c:pt>
                <c:pt idx="2">
                  <c:v>32</c:v>
                </c:pt>
                <c:pt idx="3">
                  <c:v>39</c:v>
                </c:pt>
                <c:pt idx="4">
                  <c:v>52</c:v>
                </c:pt>
                <c:pt idx="5">
                  <c:v>61</c:v>
                </c:pt>
                <c:pt idx="6">
                  <c:v>15</c:v>
                </c:pt>
                <c:pt idx="7">
                  <c:v>19</c:v>
                </c:pt>
              </c:numCache>
            </c:numRef>
          </c:val>
          <c:extLst>
            <c:ext xmlns:c16="http://schemas.microsoft.com/office/drawing/2014/chart" uri="{C3380CC4-5D6E-409C-BE32-E72D297353CC}">
              <c16:uniqueId val="{00000001-65A1-4DCA-ACF7-F33AB2F36F33}"/>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355F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Des personnes trans (c’est-à-dire qui ne s’identifient pas à leur sexe assigné à la naissance ou ont changé de sexe)</c:v>
                </c:pt>
                <c:pt idx="1">
                  <c:v>Des personnes non-binaires, c’est à dire qui ne se sentent ni homme ni femme (ou les deux)</c:v>
                </c:pt>
                <c:pt idx="2">
                  <c:v>Des hommes bisexuels</c:v>
                </c:pt>
                <c:pt idx="3">
                  <c:v>Des femmes lesbiennes</c:v>
                </c:pt>
                <c:pt idx="4">
                  <c:v>Des femmes bisexuelles</c:v>
                </c:pt>
                <c:pt idx="5">
                  <c:v>Des hommes gays</c:v>
                </c:pt>
                <c:pt idx="6">
                  <c:v>[ONLY DISPLAY TO TARGET 2] Des hommes hétérosexuels</c:v>
                </c:pt>
                <c:pt idx="7">
                  <c:v>[ONLY DISPLAY TO TARGET 2] Des femmes hétérosexuelles</c:v>
                </c:pt>
                <c:pt idx="8">
                  <c:v>[ONLY DISPLAY TO TARGET 2] Des personnes cisgenres, c’est-à-dire des personnes qui s’identifient au sexe qui leur a été assigné à la naissance</c:v>
                </c:pt>
              </c:strCache>
            </c:strRef>
          </c:cat>
          <c:val>
            <c:numRef>
              <c:f>Feuil1!$B$2:$B$10</c:f>
              <c:numCache>
                <c:formatCode>General</c:formatCode>
                <c:ptCount val="9"/>
                <c:pt idx="0">
                  <c:v>86</c:v>
                </c:pt>
                <c:pt idx="1">
                  <c:v>87</c:v>
                </c:pt>
                <c:pt idx="2">
                  <c:v>90</c:v>
                </c:pt>
                <c:pt idx="3">
                  <c:v>91</c:v>
                </c:pt>
                <c:pt idx="4">
                  <c:v>92</c:v>
                </c:pt>
                <c:pt idx="5">
                  <c:v>92</c:v>
                </c:pt>
              </c:numCache>
            </c:numRef>
          </c:val>
          <c:extLst>
            <c:ext xmlns:c16="http://schemas.microsoft.com/office/drawing/2014/chart" uri="{C3380CC4-5D6E-409C-BE32-E72D297353CC}">
              <c16:uniqueId val="{00000000-4777-458D-99AE-B45946DDDF57}"/>
            </c:ext>
          </c:extLst>
        </c:ser>
        <c:ser>
          <c:idx val="1"/>
          <c:order val="1"/>
          <c:tx>
            <c:strRef>
              <c:f>Feuil1!$C$1</c:f>
              <c:strCache>
                <c:ptCount val="1"/>
                <c:pt idx="0">
                  <c:v>Colonne3</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9"/>
                <c:pt idx="0">
                  <c:v>Des personnes trans (c’est-à-dire qui ne s’identifient pas à leur sexe assigné à la naissance ou ont changé de sexe)</c:v>
                </c:pt>
                <c:pt idx="1">
                  <c:v>Des personnes non-binaires, c’est à dire qui ne se sentent ni homme ni femme (ou les deux)</c:v>
                </c:pt>
                <c:pt idx="2">
                  <c:v>Des hommes bisexuels</c:v>
                </c:pt>
                <c:pt idx="3">
                  <c:v>Des femmes lesbiennes</c:v>
                </c:pt>
                <c:pt idx="4">
                  <c:v>Des femmes bisexuelles</c:v>
                </c:pt>
                <c:pt idx="5">
                  <c:v>Des hommes gays</c:v>
                </c:pt>
                <c:pt idx="6">
                  <c:v>[ONLY DISPLAY TO TARGET 2] Des hommes hétérosexuels</c:v>
                </c:pt>
                <c:pt idx="7">
                  <c:v>[ONLY DISPLAY TO TARGET 2] Des femmes hétérosexuelles</c:v>
                </c:pt>
                <c:pt idx="8">
                  <c:v>[ONLY DISPLAY TO TARGET 2] Des personnes cisgenres, c’est-à-dire des personnes qui s’identifient au sexe qui leur a été assigné à la naissance</c:v>
                </c:pt>
              </c:strCache>
            </c:strRef>
          </c:cat>
          <c:val>
            <c:numRef>
              <c:f>Feuil1!$C$2:$C$10</c:f>
              <c:numCache>
                <c:formatCode>General</c:formatCode>
                <c:ptCount val="9"/>
                <c:pt idx="0">
                  <c:v>14</c:v>
                </c:pt>
                <c:pt idx="1">
                  <c:v>13</c:v>
                </c:pt>
                <c:pt idx="2">
                  <c:v>10</c:v>
                </c:pt>
                <c:pt idx="3">
                  <c:v>9</c:v>
                </c:pt>
                <c:pt idx="4">
                  <c:v>8</c:v>
                </c:pt>
                <c:pt idx="5">
                  <c:v>8</c:v>
                </c:pt>
              </c:numCache>
            </c:numRef>
          </c:val>
          <c:extLst>
            <c:ext xmlns:c16="http://schemas.microsoft.com/office/drawing/2014/chart" uri="{C3380CC4-5D6E-409C-BE32-E72D297353CC}">
              <c16:uniqueId val="{00000001-4777-458D-99AE-B45946DDDF57}"/>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355FA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8"/>
                <c:pt idx="6">
                  <c:v>[ONLY DISPLAY TO TARGET 2] Des hommes hétérosexuels</c:v>
                </c:pt>
                <c:pt idx="7">
                  <c:v>[ONLY DISPLAY TO TARGET 2] Des femmes hétérosexuelles</c:v>
                </c:pt>
              </c:strCache>
            </c:strRef>
          </c:cat>
          <c:val>
            <c:numRef>
              <c:f>Feuil1!$B$2:$B$10</c:f>
              <c:numCache>
                <c:formatCode>General</c:formatCode>
                <c:ptCount val="9"/>
                <c:pt idx="0">
                  <c:v>81</c:v>
                </c:pt>
                <c:pt idx="1">
                  <c:v>82</c:v>
                </c:pt>
                <c:pt idx="2">
                  <c:v>84</c:v>
                </c:pt>
                <c:pt idx="3">
                  <c:v>85</c:v>
                </c:pt>
                <c:pt idx="4">
                  <c:v>84</c:v>
                </c:pt>
                <c:pt idx="5">
                  <c:v>84</c:v>
                </c:pt>
                <c:pt idx="6">
                  <c:v>83</c:v>
                </c:pt>
                <c:pt idx="7">
                  <c:v>86</c:v>
                </c:pt>
              </c:numCache>
            </c:numRef>
          </c:val>
          <c:extLst>
            <c:ext xmlns:c16="http://schemas.microsoft.com/office/drawing/2014/chart" uri="{C3380CC4-5D6E-409C-BE32-E72D297353CC}">
              <c16:uniqueId val="{00000000-9745-4504-8532-4CB47843DC92}"/>
            </c:ext>
          </c:extLst>
        </c:ser>
        <c:ser>
          <c:idx val="1"/>
          <c:order val="1"/>
          <c:tx>
            <c:strRef>
              <c:f>Feuil1!$C$1</c:f>
              <c:strCache>
                <c:ptCount val="1"/>
                <c:pt idx="0">
                  <c:v>Colonne3</c:v>
                </c:pt>
              </c:strCache>
            </c:strRef>
          </c:tx>
          <c:spPr>
            <a:solidFill>
              <a:srgbClr val="9933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Feuil1!$A$2:$A$10</c:f>
              <c:strCache>
                <c:ptCount val="8"/>
                <c:pt idx="6">
                  <c:v>[ONLY DISPLAY TO TARGET 2] Des hommes hétérosexuels</c:v>
                </c:pt>
                <c:pt idx="7">
                  <c:v>[ONLY DISPLAY TO TARGET 2] Des femmes hétérosexuelles</c:v>
                </c:pt>
              </c:strCache>
            </c:strRef>
          </c:cat>
          <c:val>
            <c:numRef>
              <c:f>Feuil1!$C$2:$C$10</c:f>
              <c:numCache>
                <c:formatCode>General</c:formatCode>
                <c:ptCount val="9"/>
                <c:pt idx="0">
                  <c:v>19</c:v>
                </c:pt>
                <c:pt idx="1">
                  <c:v>18</c:v>
                </c:pt>
                <c:pt idx="2">
                  <c:v>16</c:v>
                </c:pt>
                <c:pt idx="3">
                  <c:v>15</c:v>
                </c:pt>
                <c:pt idx="4">
                  <c:v>16</c:v>
                </c:pt>
                <c:pt idx="5">
                  <c:v>16</c:v>
                </c:pt>
                <c:pt idx="6">
                  <c:v>17</c:v>
                </c:pt>
                <c:pt idx="7">
                  <c:v>14</c:v>
                </c:pt>
              </c:numCache>
            </c:numRef>
          </c:val>
          <c:extLst>
            <c:ext xmlns:c16="http://schemas.microsoft.com/office/drawing/2014/chart" uri="{C3380CC4-5D6E-409C-BE32-E72D297353CC}">
              <c16:uniqueId val="{00000001-9745-4504-8532-4CB47843DC92}"/>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Faire du sport avec une femme homosexuelle (lesbienne)</c:v>
                </c:pt>
                <c:pt idx="1">
                  <c:v>Faire du sport avec un homme homosexuel (gay)</c:v>
                </c:pt>
                <c:pt idx="2">
                  <c:v>Faire du sport avec une personne transgenre (c’est-à-dire qui ne s’identifie pas à son sexe assigné à la naissance ou a changé de sexe)</c:v>
                </c:pt>
                <c:pt idx="3">
                  <c:v>Partager les vestiaires avec une femme homosexuelle (lesbienne)</c:v>
                </c:pt>
                <c:pt idx="4">
                  <c:v>Vous retrouver à côté d’une femme hétérosexuelle dans les douches collectives</c:v>
                </c:pt>
                <c:pt idx="5">
                  <c:v>Vous retrouver à côté d’une personne cisgenre dans les douches collectives*</c:v>
                </c:pt>
                <c:pt idx="6">
                  <c:v>Vous retrouver à côté d’une femme homosexuelle (lesbienne) dans les douches collectives</c:v>
                </c:pt>
                <c:pt idx="7">
                  <c:v>Partager les vestiaires avec une personne transgenre (c’est-à-dire qui ne s’identifie pas  à son sexe assigné à la naissance ou a changé de sexe)</c:v>
                </c:pt>
                <c:pt idx="8">
                  <c:v>Partager les vestiaires avec un homme homosexuel (gay)</c:v>
                </c:pt>
                <c:pt idx="9">
                  <c:v>Vous retrouver à côté d’une personne transgenre (c’est-à-dire qui ne s’identifie pas à son sexe assigné à la naissance ou a changé de sexe) dans les douches collectives</c:v>
                </c:pt>
                <c:pt idx="10">
                  <c:v>Vous retrouver à côté d’un homme homosexuel (gay) dans les douches collectives</c:v>
                </c:pt>
                <c:pt idx="11">
                  <c:v>Vous retrouver à côté d’un homme hétérosexuel dans les douches collectives</c:v>
                </c:pt>
              </c:strCache>
            </c:strRef>
          </c:cat>
          <c:val>
            <c:numRef>
              <c:f>Feuil1!$B$2:$B$13</c:f>
              <c:numCache>
                <c:formatCode>General</c:formatCode>
                <c:ptCount val="12"/>
                <c:pt idx="0">
                  <c:v>3</c:v>
                </c:pt>
                <c:pt idx="1">
                  <c:v>4</c:v>
                </c:pt>
                <c:pt idx="2">
                  <c:v>5</c:v>
                </c:pt>
                <c:pt idx="3">
                  <c:v>6</c:v>
                </c:pt>
                <c:pt idx="4">
                  <c:v>7</c:v>
                </c:pt>
                <c:pt idx="6">
                  <c:v>8</c:v>
                </c:pt>
                <c:pt idx="7">
                  <c:v>8</c:v>
                </c:pt>
                <c:pt idx="8">
                  <c:v>11</c:v>
                </c:pt>
                <c:pt idx="9">
                  <c:v>10</c:v>
                </c:pt>
                <c:pt idx="10">
                  <c:v>15</c:v>
                </c:pt>
                <c:pt idx="11">
                  <c:v>18</c:v>
                </c:pt>
              </c:numCache>
            </c:numRef>
          </c:val>
          <c:extLst>
            <c:ext xmlns:c16="http://schemas.microsoft.com/office/drawing/2014/chart" uri="{C3380CC4-5D6E-409C-BE32-E72D297353CC}">
              <c16:uniqueId val="{00000000-C970-436A-A2AF-0F751A520862}"/>
            </c:ext>
          </c:extLst>
        </c:ser>
        <c:ser>
          <c:idx val="1"/>
          <c:order val="1"/>
          <c:tx>
            <c:strRef>
              <c:f>Feuil1!$C$1</c:f>
              <c:strCache>
                <c:ptCount val="1"/>
                <c:pt idx="0">
                  <c:v>Colonne3</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Faire du sport avec une femme homosexuelle (lesbienne)</c:v>
                </c:pt>
                <c:pt idx="1">
                  <c:v>Faire du sport avec un homme homosexuel (gay)</c:v>
                </c:pt>
                <c:pt idx="2">
                  <c:v>Faire du sport avec une personne transgenre (c’est-à-dire qui ne s’identifie pas à son sexe assigné à la naissance ou a changé de sexe)</c:v>
                </c:pt>
                <c:pt idx="3">
                  <c:v>Partager les vestiaires avec une femme homosexuelle (lesbienne)</c:v>
                </c:pt>
                <c:pt idx="4">
                  <c:v>Vous retrouver à côté d’une femme hétérosexuelle dans les douches collectives</c:v>
                </c:pt>
                <c:pt idx="5">
                  <c:v>Vous retrouver à côté d’une personne cisgenre dans les douches collectives*</c:v>
                </c:pt>
                <c:pt idx="6">
                  <c:v>Vous retrouver à côté d’une femme homosexuelle (lesbienne) dans les douches collectives</c:v>
                </c:pt>
                <c:pt idx="7">
                  <c:v>Partager les vestiaires avec une personne transgenre (c’est-à-dire qui ne s’identifie pas  à son sexe assigné à la naissance ou a changé de sexe)</c:v>
                </c:pt>
                <c:pt idx="8">
                  <c:v>Partager les vestiaires avec un homme homosexuel (gay)</c:v>
                </c:pt>
                <c:pt idx="9">
                  <c:v>Vous retrouver à côté d’une personne transgenre (c’est-à-dire qui ne s’identifie pas à son sexe assigné à la naissance ou a changé de sexe) dans les douches collectives</c:v>
                </c:pt>
                <c:pt idx="10">
                  <c:v>Vous retrouver à côté d’un homme homosexuel (gay) dans les douches collectives</c:v>
                </c:pt>
                <c:pt idx="11">
                  <c:v>Vous retrouver à côté d’un homme hétérosexuel dans les douches collectives</c:v>
                </c:pt>
              </c:strCache>
            </c:strRef>
          </c:cat>
          <c:val>
            <c:numRef>
              <c:f>Feuil1!$C$2:$C$13</c:f>
              <c:numCache>
                <c:formatCode>General</c:formatCode>
                <c:ptCount val="12"/>
                <c:pt idx="0">
                  <c:v>3</c:v>
                </c:pt>
                <c:pt idx="1">
                  <c:v>3</c:v>
                </c:pt>
                <c:pt idx="2">
                  <c:v>4</c:v>
                </c:pt>
                <c:pt idx="3">
                  <c:v>4</c:v>
                </c:pt>
                <c:pt idx="4">
                  <c:v>5</c:v>
                </c:pt>
                <c:pt idx="6">
                  <c:v>7</c:v>
                </c:pt>
                <c:pt idx="7">
                  <c:v>6</c:v>
                </c:pt>
                <c:pt idx="8">
                  <c:v>6</c:v>
                </c:pt>
                <c:pt idx="9">
                  <c:v>7</c:v>
                </c:pt>
                <c:pt idx="10">
                  <c:v>9</c:v>
                </c:pt>
                <c:pt idx="11">
                  <c:v>9</c:v>
                </c:pt>
              </c:numCache>
            </c:numRef>
          </c:val>
          <c:extLst>
            <c:ext xmlns:c16="http://schemas.microsoft.com/office/drawing/2014/chart" uri="{C3380CC4-5D6E-409C-BE32-E72D297353CC}">
              <c16:uniqueId val="{00000001-C970-436A-A2AF-0F751A520862}"/>
            </c:ext>
          </c:extLst>
        </c:ser>
        <c:ser>
          <c:idx val="2"/>
          <c:order val="2"/>
          <c:tx>
            <c:strRef>
              <c:f>Feuil1!$D$1</c:f>
              <c:strCache>
                <c:ptCount val="1"/>
                <c:pt idx="0">
                  <c:v>Colonne4</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Faire du sport avec une femme homosexuelle (lesbienne)</c:v>
                </c:pt>
                <c:pt idx="1">
                  <c:v>Faire du sport avec un homme homosexuel (gay)</c:v>
                </c:pt>
                <c:pt idx="2">
                  <c:v>Faire du sport avec une personne transgenre (c’est-à-dire qui ne s’identifie pas à son sexe assigné à la naissance ou a changé de sexe)</c:v>
                </c:pt>
                <c:pt idx="3">
                  <c:v>Partager les vestiaires avec une femme homosexuelle (lesbienne)</c:v>
                </c:pt>
                <c:pt idx="4">
                  <c:v>Vous retrouver à côté d’une femme hétérosexuelle dans les douches collectives</c:v>
                </c:pt>
                <c:pt idx="5">
                  <c:v>Vous retrouver à côté d’une personne cisgenre dans les douches collectives*</c:v>
                </c:pt>
                <c:pt idx="6">
                  <c:v>Vous retrouver à côté d’une femme homosexuelle (lesbienne) dans les douches collectives</c:v>
                </c:pt>
                <c:pt idx="7">
                  <c:v>Partager les vestiaires avec une personne transgenre (c’est-à-dire qui ne s’identifie pas  à son sexe assigné à la naissance ou a changé de sexe)</c:v>
                </c:pt>
                <c:pt idx="8">
                  <c:v>Partager les vestiaires avec un homme homosexuel (gay)</c:v>
                </c:pt>
                <c:pt idx="9">
                  <c:v>Vous retrouver à côté d’une personne transgenre (c’est-à-dire qui ne s’identifie pas à son sexe assigné à la naissance ou a changé de sexe) dans les douches collectives</c:v>
                </c:pt>
                <c:pt idx="10">
                  <c:v>Vous retrouver à côté d’un homme homosexuel (gay) dans les douches collectives</c:v>
                </c:pt>
                <c:pt idx="11">
                  <c:v>Vous retrouver à côté d’un homme hétérosexuel dans les douches collectives</c:v>
                </c:pt>
              </c:strCache>
            </c:strRef>
          </c:cat>
          <c:val>
            <c:numRef>
              <c:f>Feuil1!$D$2:$D$13</c:f>
              <c:numCache>
                <c:formatCode>General</c:formatCode>
                <c:ptCount val="12"/>
                <c:pt idx="0">
                  <c:v>11</c:v>
                </c:pt>
                <c:pt idx="1">
                  <c:v>12</c:v>
                </c:pt>
                <c:pt idx="2">
                  <c:v>14</c:v>
                </c:pt>
                <c:pt idx="3">
                  <c:v>13</c:v>
                </c:pt>
                <c:pt idx="4">
                  <c:v>14</c:v>
                </c:pt>
                <c:pt idx="6">
                  <c:v>14</c:v>
                </c:pt>
                <c:pt idx="7">
                  <c:v>17</c:v>
                </c:pt>
                <c:pt idx="8">
                  <c:v>14</c:v>
                </c:pt>
                <c:pt idx="9">
                  <c:v>19</c:v>
                </c:pt>
                <c:pt idx="10">
                  <c:v>14</c:v>
                </c:pt>
                <c:pt idx="11">
                  <c:v>14</c:v>
                </c:pt>
              </c:numCache>
            </c:numRef>
          </c:val>
          <c:extLst>
            <c:ext xmlns:c16="http://schemas.microsoft.com/office/drawing/2014/chart" uri="{C3380CC4-5D6E-409C-BE32-E72D297353CC}">
              <c16:uniqueId val="{00000002-C970-436A-A2AF-0F751A520862}"/>
            </c:ext>
          </c:extLst>
        </c:ser>
        <c:ser>
          <c:idx val="3"/>
          <c:order val="3"/>
          <c:tx>
            <c:strRef>
              <c:f>Feuil1!$E$1</c:f>
              <c:strCache>
                <c:ptCount val="1"/>
                <c:pt idx="0">
                  <c:v>Colonne5</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Faire du sport avec une femme homosexuelle (lesbienne)</c:v>
                </c:pt>
                <c:pt idx="1">
                  <c:v>Faire du sport avec un homme homosexuel (gay)</c:v>
                </c:pt>
                <c:pt idx="2">
                  <c:v>Faire du sport avec une personne transgenre (c’est-à-dire qui ne s’identifie pas à son sexe assigné à la naissance ou a changé de sexe)</c:v>
                </c:pt>
                <c:pt idx="3">
                  <c:v>Partager les vestiaires avec une femme homosexuelle (lesbienne)</c:v>
                </c:pt>
                <c:pt idx="4">
                  <c:v>Vous retrouver à côté d’une femme hétérosexuelle dans les douches collectives</c:v>
                </c:pt>
                <c:pt idx="5">
                  <c:v>Vous retrouver à côté d’une personne cisgenre dans les douches collectives*</c:v>
                </c:pt>
                <c:pt idx="6">
                  <c:v>Vous retrouver à côté d’une femme homosexuelle (lesbienne) dans les douches collectives</c:v>
                </c:pt>
                <c:pt idx="7">
                  <c:v>Partager les vestiaires avec une personne transgenre (c’est-à-dire qui ne s’identifie pas  à son sexe assigné à la naissance ou a changé de sexe)</c:v>
                </c:pt>
                <c:pt idx="8">
                  <c:v>Partager les vestiaires avec un homme homosexuel (gay)</c:v>
                </c:pt>
                <c:pt idx="9">
                  <c:v>Vous retrouver à côté d’une personne transgenre (c’est-à-dire qui ne s’identifie pas à son sexe assigné à la naissance ou a changé de sexe) dans les douches collectives</c:v>
                </c:pt>
                <c:pt idx="10">
                  <c:v>Vous retrouver à côté d’un homme homosexuel (gay) dans les douches collectives</c:v>
                </c:pt>
                <c:pt idx="11">
                  <c:v>Vous retrouver à côté d’un homme hétérosexuel dans les douches collectives</c:v>
                </c:pt>
              </c:strCache>
            </c:strRef>
          </c:cat>
          <c:val>
            <c:numRef>
              <c:f>Feuil1!$E$2:$E$13</c:f>
              <c:numCache>
                <c:formatCode>General</c:formatCode>
                <c:ptCount val="12"/>
                <c:pt idx="0">
                  <c:v>14</c:v>
                </c:pt>
                <c:pt idx="1">
                  <c:v>14</c:v>
                </c:pt>
                <c:pt idx="2">
                  <c:v>15</c:v>
                </c:pt>
                <c:pt idx="3">
                  <c:v>16</c:v>
                </c:pt>
                <c:pt idx="4">
                  <c:v>16</c:v>
                </c:pt>
                <c:pt idx="6">
                  <c:v>15</c:v>
                </c:pt>
                <c:pt idx="7">
                  <c:v>17</c:v>
                </c:pt>
                <c:pt idx="8">
                  <c:v>15</c:v>
                </c:pt>
                <c:pt idx="9">
                  <c:v>15</c:v>
                </c:pt>
                <c:pt idx="10">
                  <c:v>14</c:v>
                </c:pt>
                <c:pt idx="11">
                  <c:v>13</c:v>
                </c:pt>
              </c:numCache>
            </c:numRef>
          </c:val>
          <c:extLst>
            <c:ext xmlns:c16="http://schemas.microsoft.com/office/drawing/2014/chart" uri="{C3380CC4-5D6E-409C-BE32-E72D297353CC}">
              <c16:uniqueId val="{00000003-C970-436A-A2AF-0F751A520862}"/>
            </c:ext>
          </c:extLst>
        </c:ser>
        <c:ser>
          <c:idx val="4"/>
          <c:order val="4"/>
          <c:tx>
            <c:strRef>
              <c:f>Feuil1!$F$1</c:f>
              <c:strCache>
                <c:ptCount val="1"/>
                <c:pt idx="0">
                  <c:v>Colonne6</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Faire du sport avec une femme homosexuelle (lesbienne)</c:v>
                </c:pt>
                <c:pt idx="1">
                  <c:v>Faire du sport avec un homme homosexuel (gay)</c:v>
                </c:pt>
                <c:pt idx="2">
                  <c:v>Faire du sport avec une personne transgenre (c’est-à-dire qui ne s’identifie pas à son sexe assigné à la naissance ou a changé de sexe)</c:v>
                </c:pt>
                <c:pt idx="3">
                  <c:v>Partager les vestiaires avec une femme homosexuelle (lesbienne)</c:v>
                </c:pt>
                <c:pt idx="4">
                  <c:v>Vous retrouver à côté d’une femme hétérosexuelle dans les douches collectives</c:v>
                </c:pt>
                <c:pt idx="5">
                  <c:v>Vous retrouver à côté d’une personne cisgenre dans les douches collectives*</c:v>
                </c:pt>
                <c:pt idx="6">
                  <c:v>Vous retrouver à côté d’une femme homosexuelle (lesbienne) dans les douches collectives</c:v>
                </c:pt>
                <c:pt idx="7">
                  <c:v>Partager les vestiaires avec une personne transgenre (c’est-à-dire qui ne s’identifie pas  à son sexe assigné à la naissance ou a changé de sexe)</c:v>
                </c:pt>
                <c:pt idx="8">
                  <c:v>Partager les vestiaires avec un homme homosexuel (gay)</c:v>
                </c:pt>
                <c:pt idx="9">
                  <c:v>Vous retrouver à côté d’une personne transgenre (c’est-à-dire qui ne s’identifie pas à son sexe assigné à la naissance ou a changé de sexe) dans les douches collectives</c:v>
                </c:pt>
                <c:pt idx="10">
                  <c:v>Vous retrouver à côté d’un homme homosexuel (gay) dans les douches collectives</c:v>
                </c:pt>
                <c:pt idx="11">
                  <c:v>Vous retrouver à côté d’un homme hétérosexuel dans les douches collectives</c:v>
                </c:pt>
              </c:strCache>
            </c:strRef>
          </c:cat>
          <c:val>
            <c:numRef>
              <c:f>Feuil1!$F$2:$F$13</c:f>
              <c:numCache>
                <c:formatCode>General</c:formatCode>
                <c:ptCount val="12"/>
                <c:pt idx="0">
                  <c:v>65</c:v>
                </c:pt>
                <c:pt idx="1">
                  <c:v>63</c:v>
                </c:pt>
                <c:pt idx="2">
                  <c:v>58</c:v>
                </c:pt>
                <c:pt idx="3">
                  <c:v>56</c:v>
                </c:pt>
                <c:pt idx="4">
                  <c:v>54</c:v>
                </c:pt>
                <c:pt idx="6">
                  <c:v>52</c:v>
                </c:pt>
                <c:pt idx="7">
                  <c:v>48</c:v>
                </c:pt>
                <c:pt idx="8">
                  <c:v>49</c:v>
                </c:pt>
                <c:pt idx="9">
                  <c:v>45</c:v>
                </c:pt>
                <c:pt idx="10">
                  <c:v>43</c:v>
                </c:pt>
                <c:pt idx="11">
                  <c:v>42</c:v>
                </c:pt>
              </c:numCache>
            </c:numRef>
          </c:val>
          <c:extLst>
            <c:ext xmlns:c16="http://schemas.microsoft.com/office/drawing/2014/chart" uri="{C3380CC4-5D6E-409C-BE32-E72D297353CC}">
              <c16:uniqueId val="{00000004-C970-436A-A2AF-0F751A520862}"/>
            </c:ext>
          </c:extLst>
        </c:ser>
        <c:ser>
          <c:idx val="5"/>
          <c:order val="5"/>
          <c:tx>
            <c:strRef>
              <c:f>Feuil1!$G$1</c:f>
              <c:strCache>
                <c:ptCount val="1"/>
                <c:pt idx="0">
                  <c:v>Colonne7</c:v>
                </c:pt>
              </c:strCache>
            </c:strRef>
          </c:tx>
          <c:spPr>
            <a:solidFill>
              <a:schemeClr val="tx1">
                <a:lumMod val="75000"/>
                <a:lumOff val="2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Feuil1!$A$2:$A$13</c:f>
              <c:strCache>
                <c:ptCount val="12"/>
                <c:pt idx="0">
                  <c:v>Faire du sport avec une femme homosexuelle (lesbienne)</c:v>
                </c:pt>
                <c:pt idx="1">
                  <c:v>Faire du sport avec un homme homosexuel (gay)</c:v>
                </c:pt>
                <c:pt idx="2">
                  <c:v>Faire du sport avec une personne transgenre (c’est-à-dire qui ne s’identifie pas à son sexe assigné à la naissance ou a changé de sexe)</c:v>
                </c:pt>
                <c:pt idx="3">
                  <c:v>Partager les vestiaires avec une femme homosexuelle (lesbienne)</c:v>
                </c:pt>
                <c:pt idx="4">
                  <c:v>Vous retrouver à côté d’une femme hétérosexuelle dans les douches collectives</c:v>
                </c:pt>
                <c:pt idx="5">
                  <c:v>Vous retrouver à côté d’une personne cisgenre dans les douches collectives*</c:v>
                </c:pt>
                <c:pt idx="6">
                  <c:v>Vous retrouver à côté d’une femme homosexuelle (lesbienne) dans les douches collectives</c:v>
                </c:pt>
                <c:pt idx="7">
                  <c:v>Partager les vestiaires avec une personne transgenre (c’est-à-dire qui ne s’identifie pas  à son sexe assigné à la naissance ou a changé de sexe)</c:v>
                </c:pt>
                <c:pt idx="8">
                  <c:v>Partager les vestiaires avec un homme homosexuel (gay)</c:v>
                </c:pt>
                <c:pt idx="9">
                  <c:v>Vous retrouver à côté d’une personne transgenre (c’est-à-dire qui ne s’identifie pas à son sexe assigné à la naissance ou a changé de sexe) dans les douches collectives</c:v>
                </c:pt>
                <c:pt idx="10">
                  <c:v>Vous retrouver à côté d’un homme homosexuel (gay) dans les douches collectives</c:v>
                </c:pt>
                <c:pt idx="11">
                  <c:v>Vous retrouver à côté d’un homme hétérosexuel dans les douches collectives</c:v>
                </c:pt>
              </c:strCache>
            </c:strRef>
          </c:cat>
          <c:val>
            <c:numRef>
              <c:f>Feuil1!$G$2:$G$13</c:f>
              <c:numCache>
                <c:formatCode>General</c:formatCode>
                <c:ptCount val="12"/>
                <c:pt idx="0">
                  <c:v>4</c:v>
                </c:pt>
                <c:pt idx="1">
                  <c:v>4</c:v>
                </c:pt>
                <c:pt idx="2">
                  <c:v>4</c:v>
                </c:pt>
                <c:pt idx="3">
                  <c:v>5</c:v>
                </c:pt>
                <c:pt idx="4">
                  <c:v>4</c:v>
                </c:pt>
                <c:pt idx="6">
                  <c:v>4</c:v>
                </c:pt>
                <c:pt idx="7">
                  <c:v>4</c:v>
                </c:pt>
                <c:pt idx="8">
                  <c:v>5</c:v>
                </c:pt>
                <c:pt idx="9">
                  <c:v>4</c:v>
                </c:pt>
                <c:pt idx="10">
                  <c:v>5</c:v>
                </c:pt>
                <c:pt idx="11">
                  <c:v>4</c:v>
                </c:pt>
              </c:numCache>
            </c:numRef>
          </c:val>
          <c:extLst>
            <c:ext xmlns:c16="http://schemas.microsoft.com/office/drawing/2014/chart" uri="{C3380CC4-5D6E-409C-BE32-E72D297353CC}">
              <c16:uniqueId val="{00000001-1671-47DB-9FEE-5A40D97F272F}"/>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75935769046369E-3"/>
          <c:y val="0"/>
          <c:w val="0.96833682174381297"/>
          <c:h val="0.98813096426048319"/>
        </c:manualLayout>
      </c:layout>
      <c:barChart>
        <c:barDir val="bar"/>
        <c:grouping val="stacked"/>
        <c:varyColors val="0"/>
        <c:ser>
          <c:idx val="0"/>
          <c:order val="0"/>
          <c:tx>
            <c:strRef>
              <c:f>Feuil1!$B$1</c:f>
              <c:strCache>
                <c:ptCount val="1"/>
                <c:pt idx="0">
                  <c:v>Colonne2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Feuil1!$A$2:$A$13</c:f>
              <c:numCache>
                <c:formatCode>General</c:formatCode>
                <c:ptCount val="12"/>
              </c:numCache>
            </c:numRef>
          </c:cat>
          <c:val>
            <c:numRef>
              <c:f>Feuil1!$B$2:$B$13</c:f>
              <c:numCache>
                <c:formatCode>General</c:formatCode>
                <c:ptCount val="12"/>
                <c:pt idx="0">
                  <c:v>3</c:v>
                </c:pt>
                <c:pt idx="1">
                  <c:v>3</c:v>
                </c:pt>
                <c:pt idx="2">
                  <c:v>3</c:v>
                </c:pt>
                <c:pt idx="3">
                  <c:v>2</c:v>
                </c:pt>
                <c:pt idx="4">
                  <c:v>6</c:v>
                </c:pt>
                <c:pt idx="5">
                  <c:v>5</c:v>
                </c:pt>
                <c:pt idx="6">
                  <c:v>4</c:v>
                </c:pt>
                <c:pt idx="7">
                  <c:v>5</c:v>
                </c:pt>
                <c:pt idx="8">
                  <c:v>5</c:v>
                </c:pt>
                <c:pt idx="9">
                  <c:v>5</c:v>
                </c:pt>
                <c:pt idx="10">
                  <c:v>8</c:v>
                </c:pt>
                <c:pt idx="11">
                  <c:v>11</c:v>
                </c:pt>
              </c:numCache>
            </c:numRef>
          </c:val>
          <c:extLst>
            <c:ext xmlns:c16="http://schemas.microsoft.com/office/drawing/2014/chart" uri="{C3380CC4-5D6E-409C-BE32-E72D297353CC}">
              <c16:uniqueId val="{00000000-C970-436A-A2AF-0F751A520862}"/>
            </c:ext>
          </c:extLst>
        </c:ser>
        <c:ser>
          <c:idx val="1"/>
          <c:order val="1"/>
          <c:tx>
            <c:strRef>
              <c:f>Feuil1!$C$1</c:f>
              <c:strCache>
                <c:ptCount val="1"/>
                <c:pt idx="0">
                  <c:v>Colonne3</c:v>
                </c:pt>
              </c:strCache>
            </c:strRef>
          </c:tx>
          <c:spPr>
            <a:solidFill>
              <a:srgbClr val="E1858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Feuil1!$A$2:$A$13</c:f>
              <c:numCache>
                <c:formatCode>General</c:formatCode>
                <c:ptCount val="12"/>
              </c:numCache>
            </c:numRef>
          </c:cat>
          <c:val>
            <c:numRef>
              <c:f>Feuil1!$C$2:$C$13</c:f>
              <c:numCache>
                <c:formatCode>General</c:formatCode>
                <c:ptCount val="12"/>
                <c:pt idx="0">
                  <c:v>4</c:v>
                </c:pt>
                <c:pt idx="1">
                  <c:v>3</c:v>
                </c:pt>
                <c:pt idx="2">
                  <c:v>6</c:v>
                </c:pt>
                <c:pt idx="3">
                  <c:v>5</c:v>
                </c:pt>
                <c:pt idx="4">
                  <c:v>5</c:v>
                </c:pt>
                <c:pt idx="5">
                  <c:v>5</c:v>
                </c:pt>
                <c:pt idx="6">
                  <c:v>7</c:v>
                </c:pt>
                <c:pt idx="7">
                  <c:v>7</c:v>
                </c:pt>
                <c:pt idx="8">
                  <c:v>6</c:v>
                </c:pt>
                <c:pt idx="9">
                  <c:v>7</c:v>
                </c:pt>
                <c:pt idx="10">
                  <c:v>7</c:v>
                </c:pt>
                <c:pt idx="11">
                  <c:v>9</c:v>
                </c:pt>
              </c:numCache>
            </c:numRef>
          </c:val>
          <c:extLst>
            <c:ext xmlns:c16="http://schemas.microsoft.com/office/drawing/2014/chart" uri="{C3380CC4-5D6E-409C-BE32-E72D297353CC}">
              <c16:uniqueId val="{00000001-C970-436A-A2AF-0F751A520862}"/>
            </c:ext>
          </c:extLst>
        </c:ser>
        <c:ser>
          <c:idx val="2"/>
          <c:order val="2"/>
          <c:tx>
            <c:strRef>
              <c:f>Feuil1!$D$1</c:f>
              <c:strCache>
                <c:ptCount val="1"/>
                <c:pt idx="0">
                  <c:v>Colonne4</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Feuil1!$A$2:$A$13</c:f>
              <c:numCache>
                <c:formatCode>General</c:formatCode>
                <c:ptCount val="12"/>
              </c:numCache>
            </c:numRef>
          </c:cat>
          <c:val>
            <c:numRef>
              <c:f>Feuil1!$D$2:$D$13</c:f>
              <c:numCache>
                <c:formatCode>General</c:formatCode>
                <c:ptCount val="12"/>
                <c:pt idx="0">
                  <c:v>10</c:v>
                </c:pt>
                <c:pt idx="1">
                  <c:v>13</c:v>
                </c:pt>
                <c:pt idx="2">
                  <c:v>13</c:v>
                </c:pt>
                <c:pt idx="3">
                  <c:v>13</c:v>
                </c:pt>
                <c:pt idx="4">
                  <c:v>11</c:v>
                </c:pt>
                <c:pt idx="5">
                  <c:v>14</c:v>
                </c:pt>
                <c:pt idx="6">
                  <c:v>14</c:v>
                </c:pt>
                <c:pt idx="7">
                  <c:v>13</c:v>
                </c:pt>
                <c:pt idx="8">
                  <c:v>14</c:v>
                </c:pt>
                <c:pt idx="9">
                  <c:v>17</c:v>
                </c:pt>
                <c:pt idx="10">
                  <c:v>15</c:v>
                </c:pt>
                <c:pt idx="11">
                  <c:v>14</c:v>
                </c:pt>
              </c:numCache>
            </c:numRef>
          </c:val>
          <c:extLst>
            <c:ext xmlns:c16="http://schemas.microsoft.com/office/drawing/2014/chart" uri="{C3380CC4-5D6E-409C-BE32-E72D297353CC}">
              <c16:uniqueId val="{00000002-C970-436A-A2AF-0F751A520862}"/>
            </c:ext>
          </c:extLst>
        </c:ser>
        <c:ser>
          <c:idx val="3"/>
          <c:order val="3"/>
          <c:tx>
            <c:strRef>
              <c:f>Feuil1!$E$1</c:f>
              <c:strCache>
                <c:ptCount val="1"/>
                <c:pt idx="0">
                  <c:v>Colonne5</c:v>
                </c:pt>
              </c:strCache>
            </c:strRef>
          </c:tx>
          <c:spPr>
            <a:solidFill>
              <a:srgbClr val="668CB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Feuil1!$A$2:$A$13</c:f>
              <c:numCache>
                <c:formatCode>General</c:formatCode>
                <c:ptCount val="12"/>
              </c:numCache>
            </c:numRef>
          </c:cat>
          <c:val>
            <c:numRef>
              <c:f>Feuil1!$E$2:$E$13</c:f>
              <c:numCache>
                <c:formatCode>General</c:formatCode>
                <c:ptCount val="12"/>
                <c:pt idx="0">
                  <c:v>15</c:v>
                </c:pt>
                <c:pt idx="1">
                  <c:v>15</c:v>
                </c:pt>
                <c:pt idx="2">
                  <c:v>16</c:v>
                </c:pt>
                <c:pt idx="3">
                  <c:v>17</c:v>
                </c:pt>
                <c:pt idx="4">
                  <c:v>17</c:v>
                </c:pt>
                <c:pt idx="5">
                  <c:v>19</c:v>
                </c:pt>
                <c:pt idx="6">
                  <c:v>17</c:v>
                </c:pt>
                <c:pt idx="7">
                  <c:v>19</c:v>
                </c:pt>
                <c:pt idx="8">
                  <c:v>16</c:v>
                </c:pt>
                <c:pt idx="9">
                  <c:v>17</c:v>
                </c:pt>
                <c:pt idx="10">
                  <c:v>16</c:v>
                </c:pt>
                <c:pt idx="11">
                  <c:v>16</c:v>
                </c:pt>
              </c:numCache>
            </c:numRef>
          </c:val>
          <c:extLst>
            <c:ext xmlns:c16="http://schemas.microsoft.com/office/drawing/2014/chart" uri="{C3380CC4-5D6E-409C-BE32-E72D297353CC}">
              <c16:uniqueId val="{00000003-C970-436A-A2AF-0F751A520862}"/>
            </c:ext>
          </c:extLst>
        </c:ser>
        <c:ser>
          <c:idx val="4"/>
          <c:order val="4"/>
          <c:tx>
            <c:strRef>
              <c:f>Feuil1!$F$1</c:f>
              <c:strCache>
                <c:ptCount val="1"/>
                <c:pt idx="0">
                  <c:v>Colonne6</c:v>
                </c:pt>
              </c:strCache>
            </c:strRef>
          </c:tx>
          <c:spPr>
            <a:solidFill>
              <a:srgbClr val="0032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Feuil1!$A$2:$A$13</c:f>
              <c:numCache>
                <c:formatCode>General</c:formatCode>
                <c:ptCount val="12"/>
              </c:numCache>
            </c:numRef>
          </c:cat>
          <c:val>
            <c:numRef>
              <c:f>Feuil1!$F$2:$F$13</c:f>
              <c:numCache>
                <c:formatCode>General</c:formatCode>
                <c:ptCount val="12"/>
                <c:pt idx="0">
                  <c:v>61</c:v>
                </c:pt>
                <c:pt idx="1">
                  <c:v>60</c:v>
                </c:pt>
                <c:pt idx="2">
                  <c:v>56</c:v>
                </c:pt>
                <c:pt idx="3">
                  <c:v>56</c:v>
                </c:pt>
                <c:pt idx="4">
                  <c:v>54</c:v>
                </c:pt>
                <c:pt idx="5">
                  <c:v>51</c:v>
                </c:pt>
                <c:pt idx="6">
                  <c:v>51</c:v>
                </c:pt>
                <c:pt idx="7">
                  <c:v>50</c:v>
                </c:pt>
                <c:pt idx="8">
                  <c:v>53</c:v>
                </c:pt>
                <c:pt idx="9">
                  <c:v>48</c:v>
                </c:pt>
                <c:pt idx="10">
                  <c:v>48</c:v>
                </c:pt>
                <c:pt idx="11">
                  <c:v>44</c:v>
                </c:pt>
              </c:numCache>
            </c:numRef>
          </c:val>
          <c:extLst>
            <c:ext xmlns:c16="http://schemas.microsoft.com/office/drawing/2014/chart" uri="{C3380CC4-5D6E-409C-BE32-E72D297353CC}">
              <c16:uniqueId val="{00000004-C970-436A-A2AF-0F751A520862}"/>
            </c:ext>
          </c:extLst>
        </c:ser>
        <c:ser>
          <c:idx val="5"/>
          <c:order val="5"/>
          <c:tx>
            <c:strRef>
              <c:f>Feuil1!$G$1</c:f>
              <c:strCache>
                <c:ptCount val="1"/>
                <c:pt idx="0">
                  <c:v>Colonne7</c:v>
                </c:pt>
              </c:strCache>
            </c:strRef>
          </c:tx>
          <c:spPr>
            <a:solidFill>
              <a:schemeClr val="tx1">
                <a:lumMod val="75000"/>
                <a:lumOff val="2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Feuil1!$A$2:$A$13</c:f>
              <c:numCache>
                <c:formatCode>General</c:formatCode>
                <c:ptCount val="12"/>
              </c:numCache>
            </c:numRef>
          </c:cat>
          <c:val>
            <c:numRef>
              <c:f>Feuil1!$G$2:$G$13</c:f>
              <c:numCache>
                <c:formatCode>General</c:formatCode>
                <c:ptCount val="12"/>
                <c:pt idx="0">
                  <c:v>7</c:v>
                </c:pt>
                <c:pt idx="1">
                  <c:v>6</c:v>
                </c:pt>
                <c:pt idx="2">
                  <c:v>6</c:v>
                </c:pt>
                <c:pt idx="3">
                  <c:v>7</c:v>
                </c:pt>
                <c:pt idx="4">
                  <c:v>7</c:v>
                </c:pt>
                <c:pt idx="5">
                  <c:v>6</c:v>
                </c:pt>
                <c:pt idx="6">
                  <c:v>7</c:v>
                </c:pt>
                <c:pt idx="7">
                  <c:v>6</c:v>
                </c:pt>
                <c:pt idx="8">
                  <c:v>6</c:v>
                </c:pt>
                <c:pt idx="9">
                  <c:v>6</c:v>
                </c:pt>
                <c:pt idx="10">
                  <c:v>6</c:v>
                </c:pt>
                <c:pt idx="11">
                  <c:v>6</c:v>
                </c:pt>
              </c:numCache>
            </c:numRef>
          </c:val>
          <c:extLst>
            <c:ext xmlns:c16="http://schemas.microsoft.com/office/drawing/2014/chart" uri="{C3380CC4-5D6E-409C-BE32-E72D297353CC}">
              <c16:uniqueId val="{00000001-6300-42CC-83E8-6F02AC9793A3}"/>
            </c:ext>
          </c:extLst>
        </c:ser>
        <c:dLbls>
          <c:showLegendKey val="0"/>
          <c:showVal val="0"/>
          <c:showCatName val="0"/>
          <c:showSerName val="0"/>
          <c:showPercent val="0"/>
          <c:showBubbleSize val="0"/>
        </c:dLbls>
        <c:gapWidth val="70"/>
        <c:overlap val="100"/>
        <c:axId val="431508232"/>
        <c:axId val="431509544"/>
      </c:barChart>
      <c:catAx>
        <c:axId val="431508232"/>
        <c:scaling>
          <c:orientation val="maxMin"/>
        </c:scaling>
        <c:delete val="1"/>
        <c:axPos val="l"/>
        <c:numFmt formatCode="General" sourceLinked="1"/>
        <c:majorTickMark val="out"/>
        <c:minorTickMark val="none"/>
        <c:tickLblPos val="nextTo"/>
        <c:crossAx val="431509544"/>
        <c:crosses val="autoZero"/>
        <c:auto val="1"/>
        <c:lblAlgn val="ctr"/>
        <c:lblOffset val="100"/>
        <c:noMultiLvlLbl val="0"/>
      </c:catAx>
      <c:valAx>
        <c:axId val="431509544"/>
        <c:scaling>
          <c:orientation val="minMax"/>
          <c:max val="100"/>
          <c:min val="0"/>
        </c:scaling>
        <c:delete val="1"/>
        <c:axPos val="t"/>
        <c:numFmt formatCode="General" sourceLinked="1"/>
        <c:majorTickMark val="out"/>
        <c:minorTickMark val="none"/>
        <c:tickLblPos val="nextTo"/>
        <c:crossAx val="431508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stacked"/>
        <c:varyColors val="0"/>
        <c:ser>
          <c:idx val="0"/>
          <c:order val="0"/>
          <c:tx>
            <c:strRef>
              <c:f>Feuil1!$B$1</c:f>
              <c:strCache>
                <c:ptCount val="1"/>
                <c:pt idx="0">
                  <c:v>Colonne2</c:v>
                </c:pt>
              </c:strCache>
            </c:strRef>
          </c:tx>
          <c:spPr>
            <a:noFill/>
            <a:ln>
              <a:solidFill>
                <a:srgbClr val="00326F"/>
              </a:solidFill>
            </a:ln>
          </c:spPr>
          <c:invertIfNegative val="0"/>
          <c:dPt>
            <c:idx val="0"/>
            <c:invertIfNegative val="0"/>
            <c:bubble3D val="0"/>
            <c:spPr>
              <a:noFill/>
              <a:ln>
                <a:solidFill>
                  <a:srgbClr val="00326F"/>
                </a:solidFill>
              </a:ln>
              <a:scene3d>
                <a:camera prst="orthographicFront"/>
                <a:lightRig rig="threePt" dir="t"/>
              </a:scene3d>
              <a:sp3d>
                <a:bevelT w="0"/>
              </a:sp3d>
            </c:spPr>
            <c:extLst>
              <c:ext xmlns:c16="http://schemas.microsoft.com/office/drawing/2014/chart" uri="{C3380CC4-5D6E-409C-BE32-E72D297353CC}">
                <c16:uniqueId val="{00000001-7A09-4BF7-89E7-A6EA78CE8A5E}"/>
              </c:ext>
            </c:extLst>
          </c:dPt>
          <c:dPt>
            <c:idx val="1"/>
            <c:invertIfNegative val="0"/>
            <c:bubble3D val="0"/>
            <c:extLst>
              <c:ext xmlns:c16="http://schemas.microsoft.com/office/drawing/2014/chart" uri="{C3380CC4-5D6E-409C-BE32-E72D297353CC}">
                <c16:uniqueId val="{00000002-7A09-4BF7-89E7-A6EA78CE8A5E}"/>
              </c:ext>
            </c:extLst>
          </c:dPt>
          <c:dPt>
            <c:idx val="2"/>
            <c:invertIfNegative val="0"/>
            <c:bubble3D val="0"/>
            <c:extLst>
              <c:ext xmlns:c16="http://schemas.microsoft.com/office/drawing/2014/chart" uri="{C3380CC4-5D6E-409C-BE32-E72D297353CC}">
                <c16:uniqueId val="{00000003-7A09-4BF7-89E7-A6EA78CE8A5E}"/>
              </c:ext>
            </c:extLst>
          </c:dPt>
          <c:dPt>
            <c:idx val="3"/>
            <c:invertIfNegative val="0"/>
            <c:bubble3D val="0"/>
            <c:extLst>
              <c:ext xmlns:c16="http://schemas.microsoft.com/office/drawing/2014/chart" uri="{C3380CC4-5D6E-409C-BE32-E72D297353CC}">
                <c16:uniqueId val="{00000004-7A09-4BF7-89E7-A6EA78CE8A5E}"/>
              </c:ext>
            </c:extLst>
          </c:dPt>
          <c:dPt>
            <c:idx val="7"/>
            <c:invertIfNegative val="0"/>
            <c:bubble3D val="0"/>
            <c:spPr>
              <a:noFill/>
              <a:ln>
                <a:solidFill>
                  <a:srgbClr val="C00000"/>
                </a:solidFill>
              </a:ln>
            </c:spPr>
            <c:extLst>
              <c:ext xmlns:c16="http://schemas.microsoft.com/office/drawing/2014/chart" uri="{C3380CC4-5D6E-409C-BE32-E72D297353CC}">
                <c16:uniqueId val="{00000006-E3A1-4F8F-A5AE-DA4666E5C224}"/>
              </c:ext>
            </c:extLst>
          </c:dPt>
          <c:dLbls>
            <c:dLbl>
              <c:idx val="0"/>
              <c:delete val="1"/>
              <c:extLst>
                <c:ext xmlns:c15="http://schemas.microsoft.com/office/drawing/2012/chart" uri="{CE6537A1-D6FC-4f65-9D91-7224C49458BB}"/>
                <c:ext xmlns:c16="http://schemas.microsoft.com/office/drawing/2014/chart" uri="{C3380CC4-5D6E-409C-BE32-E72D297353CC}">
                  <c16:uniqueId val="{00000001-7A09-4BF7-89E7-A6EA78CE8A5E}"/>
                </c:ext>
              </c:extLst>
            </c:dLbl>
            <c:dLbl>
              <c:idx val="7"/>
              <c:delete val="1"/>
              <c:extLst>
                <c:ext xmlns:c15="http://schemas.microsoft.com/office/drawing/2012/chart" uri="{CE6537A1-D6FC-4f65-9D91-7224C49458BB}"/>
                <c:ext xmlns:c16="http://schemas.microsoft.com/office/drawing/2014/chart" uri="{C3380CC4-5D6E-409C-BE32-E72D297353CC}">
                  <c16:uniqueId val="{00000006-E3A1-4F8F-A5AE-DA4666E5C224}"/>
                </c:ext>
              </c:extLst>
            </c:dLbl>
            <c:spPr>
              <a:noFill/>
              <a:ln>
                <a:noFill/>
              </a:ln>
              <a:effectLst/>
            </c:spPr>
            <c:txPr>
              <a:bodyPr wrap="square" lIns="38100" tIns="19050" rIns="38100" bIns="19050" anchor="ctr">
                <a:spAutoFit/>
              </a:bodyPr>
              <a:lstStyle/>
              <a:p>
                <a:pPr>
                  <a:defRPr sz="1400">
                    <a:solidFill>
                      <a:srgbClr val="00326F"/>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ST Pratique un sport</c:v>
                </c:pt>
                <c:pt idx="1">
                  <c:v>ST Sports en salle</c:v>
                </c:pt>
                <c:pt idx="2">
                  <c:v>ST Sports d'extérieur</c:v>
                </c:pt>
                <c:pt idx="3">
                  <c:v>ST Sports d'équipe</c:v>
                </c:pt>
                <c:pt idx="4">
                  <c:v>ST Sports de raquette</c:v>
                </c:pt>
                <c:pt idx="5">
                  <c:v>ST Athlétisme</c:v>
                </c:pt>
                <c:pt idx="6">
                  <c:v>ST Sports d'eau</c:v>
                </c:pt>
                <c:pt idx="7">
                  <c:v>Je ne pratique aucun sport</c:v>
                </c:pt>
              </c:strCache>
            </c:strRef>
          </c:cat>
          <c:val>
            <c:numRef>
              <c:f>Feuil1!$B$2:$B$9</c:f>
              <c:numCache>
                <c:formatCode>General</c:formatCode>
                <c:ptCount val="8"/>
                <c:pt idx="0">
                  <c:v>67</c:v>
                </c:pt>
                <c:pt idx="1">
                  <c:v>14</c:v>
                </c:pt>
                <c:pt idx="2">
                  <c:v>11</c:v>
                </c:pt>
                <c:pt idx="3">
                  <c:v>10</c:v>
                </c:pt>
                <c:pt idx="4">
                  <c:v>4</c:v>
                </c:pt>
                <c:pt idx="5">
                  <c:v>7</c:v>
                </c:pt>
                <c:pt idx="6">
                  <c:v>5</c:v>
                </c:pt>
                <c:pt idx="7">
                  <c:v>33</c:v>
                </c:pt>
              </c:numCache>
            </c:numRef>
          </c:val>
          <c:extLst>
            <c:ext xmlns:c16="http://schemas.microsoft.com/office/drawing/2014/chart" uri="{C3380CC4-5D6E-409C-BE32-E72D297353CC}">
              <c16:uniqueId val="{00000005-7A09-4BF7-89E7-A6EA78CE8A5E}"/>
            </c:ext>
          </c:extLst>
        </c:ser>
        <c:ser>
          <c:idx val="1"/>
          <c:order val="1"/>
          <c:tx>
            <c:strRef>
              <c:f>Feuil1!$C$1</c:f>
              <c:strCache>
                <c:ptCount val="1"/>
                <c:pt idx="0">
                  <c:v>Colonne3</c:v>
                </c:pt>
              </c:strCache>
            </c:strRef>
          </c:tx>
          <c:spPr>
            <a:solidFill>
              <a:srgbClr val="00326F"/>
            </a:solidFill>
            <a:ln>
              <a:solidFill>
                <a:srgbClr val="00326F"/>
              </a:solidFill>
            </a:ln>
          </c:spPr>
          <c:invertIfNegative val="0"/>
          <c:cat>
            <c:strRef>
              <c:f>Feuil1!$A$2:$A$9</c:f>
              <c:strCache>
                <c:ptCount val="8"/>
                <c:pt idx="0">
                  <c:v>ST Pratique un sport</c:v>
                </c:pt>
                <c:pt idx="1">
                  <c:v>ST Sports en salle</c:v>
                </c:pt>
                <c:pt idx="2">
                  <c:v>ST Sports d'extérieur</c:v>
                </c:pt>
                <c:pt idx="3">
                  <c:v>ST Sports d'équipe</c:v>
                </c:pt>
                <c:pt idx="4">
                  <c:v>ST Sports de raquette</c:v>
                </c:pt>
                <c:pt idx="5">
                  <c:v>ST Athlétisme</c:v>
                </c:pt>
                <c:pt idx="6">
                  <c:v>ST Sports d'eau</c:v>
                </c:pt>
                <c:pt idx="7">
                  <c:v>Je ne pratique aucun sport</c:v>
                </c:pt>
              </c:strCache>
            </c:strRef>
          </c:cat>
          <c:val>
            <c:numRef>
              <c:f>Feuil1!$C$2:$C$9</c:f>
              <c:numCache>
                <c:formatCode>General</c:formatCode>
                <c:ptCount val="8"/>
                <c:pt idx="0">
                  <c:v>0</c:v>
                </c:pt>
                <c:pt idx="1">
                  <c:v>13</c:v>
                </c:pt>
                <c:pt idx="2">
                  <c:v>11</c:v>
                </c:pt>
                <c:pt idx="3">
                  <c:v>9</c:v>
                </c:pt>
                <c:pt idx="4">
                  <c:v>14</c:v>
                </c:pt>
                <c:pt idx="5">
                  <c:v>10</c:v>
                </c:pt>
                <c:pt idx="6">
                  <c:v>12</c:v>
                </c:pt>
                <c:pt idx="7">
                  <c:v>0</c:v>
                </c:pt>
              </c:numCache>
            </c:numRef>
          </c:val>
          <c:extLst>
            <c:ext xmlns:c16="http://schemas.microsoft.com/office/drawing/2014/chart" uri="{C3380CC4-5D6E-409C-BE32-E72D297353CC}">
              <c16:uniqueId val="{00000008-FDA4-4C7D-AD10-067F418F988E}"/>
            </c:ext>
          </c:extLst>
        </c:ser>
        <c:ser>
          <c:idx val="2"/>
          <c:order val="2"/>
          <c:tx>
            <c:strRef>
              <c:f>Feuil1!$D$1</c:f>
              <c:strCache>
                <c:ptCount val="1"/>
              </c:strCache>
            </c:strRef>
          </c:tx>
          <c:spPr>
            <a:noFill/>
          </c:spPr>
          <c:invertIfNegative val="0"/>
          <c:dLbls>
            <c:dLbl>
              <c:idx val="7"/>
              <c:spPr>
                <a:noFill/>
                <a:ln>
                  <a:noFill/>
                </a:ln>
                <a:effectLst/>
              </c:spPr>
              <c:txPr>
                <a:bodyPr wrap="square" lIns="38100" tIns="19050" rIns="38100" bIns="19050" anchor="ctr">
                  <a:spAutoFit/>
                </a:bodyPr>
                <a:lstStyle/>
                <a:p>
                  <a:pPr>
                    <a:defRPr>
                      <a:solidFill>
                        <a:srgbClr val="C00000"/>
                      </a:solidFill>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FDA4-4C7D-AD10-067F418F988E}"/>
                </c:ext>
              </c:extLst>
            </c:dLbl>
            <c:spPr>
              <a:noFill/>
              <a:ln>
                <a:noFill/>
              </a:ln>
              <a:effectLst/>
            </c:spPr>
            <c:txPr>
              <a:bodyPr wrap="square" lIns="38100" tIns="19050" rIns="38100" bIns="19050" anchor="ctr">
                <a:spAutoFit/>
              </a:bodyPr>
              <a:lstStyle/>
              <a:p>
                <a:pPr>
                  <a:defRPr>
                    <a:solidFill>
                      <a:srgbClr val="00326F"/>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ST Pratique un sport</c:v>
                </c:pt>
                <c:pt idx="1">
                  <c:v>ST Sports en salle</c:v>
                </c:pt>
                <c:pt idx="2">
                  <c:v>ST Sports d'extérieur</c:v>
                </c:pt>
                <c:pt idx="3">
                  <c:v>ST Sports d'équipe</c:v>
                </c:pt>
                <c:pt idx="4">
                  <c:v>ST Sports de raquette</c:v>
                </c:pt>
                <c:pt idx="5">
                  <c:v>ST Athlétisme</c:v>
                </c:pt>
                <c:pt idx="6">
                  <c:v>ST Sports d'eau</c:v>
                </c:pt>
                <c:pt idx="7">
                  <c:v>Je ne pratique aucun sport</c:v>
                </c:pt>
              </c:strCache>
            </c:strRef>
          </c:cat>
          <c:val>
            <c:numRef>
              <c:f>Feuil1!$D$2:$D$9</c:f>
              <c:numCache>
                <c:formatCode>General</c:formatCode>
                <c:ptCount val="8"/>
                <c:pt idx="0">
                  <c:v>67</c:v>
                </c:pt>
                <c:pt idx="1">
                  <c:v>27</c:v>
                </c:pt>
                <c:pt idx="2">
                  <c:v>22</c:v>
                </c:pt>
                <c:pt idx="3">
                  <c:v>19</c:v>
                </c:pt>
                <c:pt idx="4">
                  <c:v>18</c:v>
                </c:pt>
                <c:pt idx="5">
                  <c:v>17</c:v>
                </c:pt>
                <c:pt idx="6">
                  <c:v>17</c:v>
                </c:pt>
                <c:pt idx="7">
                  <c:v>33</c:v>
                </c:pt>
              </c:numCache>
            </c:numRef>
          </c:val>
          <c:extLst>
            <c:ext xmlns:c16="http://schemas.microsoft.com/office/drawing/2014/chart" uri="{C3380CC4-5D6E-409C-BE32-E72D297353CC}">
              <c16:uniqueId val="{0000000A-FDA4-4C7D-AD10-067F418F988E}"/>
            </c:ext>
          </c:extLst>
        </c:ser>
        <c:dLbls>
          <c:showLegendKey val="0"/>
          <c:showVal val="0"/>
          <c:showCatName val="0"/>
          <c:showSerName val="0"/>
          <c:showPercent val="0"/>
          <c:showBubbleSize val="0"/>
        </c:dLbls>
        <c:gapWidth val="100"/>
        <c:overlap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stacked"/>
        <c:varyColors val="0"/>
        <c:ser>
          <c:idx val="0"/>
          <c:order val="0"/>
          <c:tx>
            <c:strRef>
              <c:f>Feuil1!$B$1</c:f>
              <c:strCache>
                <c:ptCount val="1"/>
                <c:pt idx="0">
                  <c:v>Colonne2</c:v>
                </c:pt>
              </c:strCache>
            </c:strRef>
          </c:tx>
          <c:spPr>
            <a:noFill/>
            <a:ln>
              <a:solidFill>
                <a:srgbClr val="00326F"/>
              </a:solidFill>
            </a:ln>
          </c:spPr>
          <c:invertIfNegative val="0"/>
          <c:dPt>
            <c:idx val="0"/>
            <c:invertIfNegative val="0"/>
            <c:bubble3D val="0"/>
            <c:spPr>
              <a:noFill/>
              <a:ln>
                <a:solidFill>
                  <a:srgbClr val="00326F"/>
                </a:solidFill>
              </a:ln>
              <a:scene3d>
                <a:camera prst="orthographicFront"/>
                <a:lightRig rig="threePt" dir="t"/>
              </a:scene3d>
              <a:sp3d>
                <a:bevelT w="0"/>
              </a:sp3d>
            </c:spPr>
            <c:extLst>
              <c:ext xmlns:c16="http://schemas.microsoft.com/office/drawing/2014/chart" uri="{C3380CC4-5D6E-409C-BE32-E72D297353CC}">
                <c16:uniqueId val="{00000001-7A09-4BF7-89E7-A6EA78CE8A5E}"/>
              </c:ext>
            </c:extLst>
          </c:dPt>
          <c:dPt>
            <c:idx val="1"/>
            <c:invertIfNegative val="0"/>
            <c:bubble3D val="0"/>
            <c:extLst>
              <c:ext xmlns:c16="http://schemas.microsoft.com/office/drawing/2014/chart" uri="{C3380CC4-5D6E-409C-BE32-E72D297353CC}">
                <c16:uniqueId val="{00000002-7A09-4BF7-89E7-A6EA78CE8A5E}"/>
              </c:ext>
            </c:extLst>
          </c:dPt>
          <c:dPt>
            <c:idx val="2"/>
            <c:invertIfNegative val="0"/>
            <c:bubble3D val="0"/>
            <c:extLst>
              <c:ext xmlns:c16="http://schemas.microsoft.com/office/drawing/2014/chart" uri="{C3380CC4-5D6E-409C-BE32-E72D297353CC}">
                <c16:uniqueId val="{00000003-7A09-4BF7-89E7-A6EA78CE8A5E}"/>
              </c:ext>
            </c:extLst>
          </c:dPt>
          <c:dPt>
            <c:idx val="3"/>
            <c:invertIfNegative val="0"/>
            <c:bubble3D val="0"/>
            <c:extLst>
              <c:ext xmlns:c16="http://schemas.microsoft.com/office/drawing/2014/chart" uri="{C3380CC4-5D6E-409C-BE32-E72D297353CC}">
                <c16:uniqueId val="{00000004-7A09-4BF7-89E7-A6EA78CE8A5E}"/>
              </c:ext>
            </c:extLst>
          </c:dPt>
          <c:dPt>
            <c:idx val="7"/>
            <c:invertIfNegative val="0"/>
            <c:bubble3D val="0"/>
            <c:spPr>
              <a:noFill/>
              <a:ln>
                <a:solidFill>
                  <a:srgbClr val="C00000"/>
                </a:solidFill>
              </a:ln>
            </c:spPr>
            <c:extLst>
              <c:ext xmlns:c16="http://schemas.microsoft.com/office/drawing/2014/chart" uri="{C3380CC4-5D6E-409C-BE32-E72D297353CC}">
                <c16:uniqueId val="{00000006-E3A1-4F8F-A5AE-DA4666E5C224}"/>
              </c:ext>
            </c:extLst>
          </c:dPt>
          <c:dLbls>
            <c:dLbl>
              <c:idx val="0"/>
              <c:delete val="1"/>
              <c:extLst>
                <c:ext xmlns:c15="http://schemas.microsoft.com/office/drawing/2012/chart" uri="{CE6537A1-D6FC-4f65-9D91-7224C49458BB}"/>
                <c:ext xmlns:c16="http://schemas.microsoft.com/office/drawing/2014/chart" uri="{C3380CC4-5D6E-409C-BE32-E72D297353CC}">
                  <c16:uniqueId val="{00000001-7A09-4BF7-89E7-A6EA78CE8A5E}"/>
                </c:ext>
              </c:extLst>
            </c:dLbl>
            <c:dLbl>
              <c:idx val="7"/>
              <c:delete val="1"/>
              <c:extLst>
                <c:ext xmlns:c15="http://schemas.microsoft.com/office/drawing/2012/chart" uri="{CE6537A1-D6FC-4f65-9D91-7224C49458BB}"/>
                <c:ext xmlns:c16="http://schemas.microsoft.com/office/drawing/2014/chart" uri="{C3380CC4-5D6E-409C-BE32-E72D297353CC}">
                  <c16:uniqueId val="{00000006-E3A1-4F8F-A5AE-DA4666E5C224}"/>
                </c:ext>
              </c:extLst>
            </c:dLbl>
            <c:spPr>
              <a:noFill/>
              <a:ln>
                <a:noFill/>
              </a:ln>
              <a:effectLst/>
            </c:spPr>
            <c:txPr>
              <a:bodyPr wrap="square" lIns="38100" tIns="19050" rIns="38100" bIns="19050" anchor="ctr">
                <a:spAutoFit/>
              </a:bodyPr>
              <a:lstStyle/>
              <a:p>
                <a:pPr>
                  <a:defRPr sz="1400" b="0">
                    <a:solidFill>
                      <a:srgbClr val="002060"/>
                    </a:solidFill>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ST Pratique un sport</c:v>
                </c:pt>
                <c:pt idx="1">
                  <c:v>ST Sports en salle</c:v>
                </c:pt>
                <c:pt idx="2">
                  <c:v>ST Sports d'extérieur</c:v>
                </c:pt>
                <c:pt idx="3">
                  <c:v>ST Sports d'équipe</c:v>
                </c:pt>
                <c:pt idx="4">
                  <c:v>ST Sports de raquette</c:v>
                </c:pt>
                <c:pt idx="5">
                  <c:v>ST Athlétisme</c:v>
                </c:pt>
                <c:pt idx="6">
                  <c:v>ST Sports d'eau</c:v>
                </c:pt>
                <c:pt idx="7">
                  <c:v>Je ne pratique aucun sport</c:v>
                </c:pt>
              </c:strCache>
            </c:strRef>
          </c:cat>
          <c:val>
            <c:numRef>
              <c:f>Feuil1!$B$2:$B$9</c:f>
              <c:numCache>
                <c:formatCode>General</c:formatCode>
                <c:ptCount val="8"/>
                <c:pt idx="0">
                  <c:v>86</c:v>
                </c:pt>
                <c:pt idx="1">
                  <c:v>12</c:v>
                </c:pt>
                <c:pt idx="2">
                  <c:v>11</c:v>
                </c:pt>
                <c:pt idx="3">
                  <c:v>22</c:v>
                </c:pt>
                <c:pt idx="4">
                  <c:v>8</c:v>
                </c:pt>
                <c:pt idx="5">
                  <c:v>15</c:v>
                </c:pt>
                <c:pt idx="6">
                  <c:v>5</c:v>
                </c:pt>
                <c:pt idx="7">
                  <c:v>14</c:v>
                </c:pt>
              </c:numCache>
            </c:numRef>
          </c:val>
          <c:extLst>
            <c:ext xmlns:c16="http://schemas.microsoft.com/office/drawing/2014/chart" uri="{C3380CC4-5D6E-409C-BE32-E72D297353CC}">
              <c16:uniqueId val="{00000005-7A09-4BF7-89E7-A6EA78CE8A5E}"/>
            </c:ext>
          </c:extLst>
        </c:ser>
        <c:ser>
          <c:idx val="1"/>
          <c:order val="1"/>
          <c:tx>
            <c:strRef>
              <c:f>Feuil1!$C$1</c:f>
              <c:strCache>
                <c:ptCount val="1"/>
                <c:pt idx="0">
                  <c:v>Colonne3</c:v>
                </c:pt>
              </c:strCache>
            </c:strRef>
          </c:tx>
          <c:spPr>
            <a:solidFill>
              <a:srgbClr val="00326F"/>
            </a:solidFill>
            <a:ln>
              <a:solidFill>
                <a:srgbClr val="00326F"/>
              </a:solidFill>
            </a:ln>
          </c:spPr>
          <c:invertIfNegative val="0"/>
          <c:cat>
            <c:strRef>
              <c:f>Feuil1!$A$2:$A$9</c:f>
              <c:strCache>
                <c:ptCount val="8"/>
                <c:pt idx="0">
                  <c:v>ST Pratique un sport</c:v>
                </c:pt>
                <c:pt idx="1">
                  <c:v>ST Sports en salle</c:v>
                </c:pt>
                <c:pt idx="2">
                  <c:v>ST Sports d'extérieur</c:v>
                </c:pt>
                <c:pt idx="3">
                  <c:v>ST Sports d'équipe</c:v>
                </c:pt>
                <c:pt idx="4">
                  <c:v>ST Sports de raquette</c:v>
                </c:pt>
                <c:pt idx="5">
                  <c:v>ST Athlétisme</c:v>
                </c:pt>
                <c:pt idx="6">
                  <c:v>ST Sports d'eau</c:v>
                </c:pt>
                <c:pt idx="7">
                  <c:v>Je ne pratique aucun sport</c:v>
                </c:pt>
              </c:strCache>
            </c:strRef>
          </c:cat>
          <c:val>
            <c:numRef>
              <c:f>Feuil1!$C$2:$C$9</c:f>
              <c:numCache>
                <c:formatCode>General</c:formatCode>
                <c:ptCount val="8"/>
                <c:pt idx="0">
                  <c:v>0</c:v>
                </c:pt>
                <c:pt idx="1">
                  <c:v>26</c:v>
                </c:pt>
                <c:pt idx="2">
                  <c:v>23</c:v>
                </c:pt>
                <c:pt idx="3">
                  <c:v>23</c:v>
                </c:pt>
                <c:pt idx="4">
                  <c:v>20</c:v>
                </c:pt>
                <c:pt idx="5">
                  <c:v>16</c:v>
                </c:pt>
                <c:pt idx="6">
                  <c:v>19</c:v>
                </c:pt>
                <c:pt idx="7">
                  <c:v>0</c:v>
                </c:pt>
              </c:numCache>
            </c:numRef>
          </c:val>
          <c:extLst>
            <c:ext xmlns:c16="http://schemas.microsoft.com/office/drawing/2014/chart" uri="{C3380CC4-5D6E-409C-BE32-E72D297353CC}">
              <c16:uniqueId val="{00000008-7020-43EE-BC0A-5EF57177F528}"/>
            </c:ext>
          </c:extLst>
        </c:ser>
        <c:ser>
          <c:idx val="2"/>
          <c:order val="2"/>
          <c:tx>
            <c:strRef>
              <c:f>Feuil1!$D$1</c:f>
              <c:strCache>
                <c:ptCount val="1"/>
              </c:strCache>
            </c:strRef>
          </c:tx>
          <c:spPr>
            <a:noFill/>
          </c:spPr>
          <c:invertIfNegative val="0"/>
          <c:dLbls>
            <c:dLbl>
              <c:idx val="7"/>
              <c:spPr>
                <a:noFill/>
                <a:ln>
                  <a:noFill/>
                </a:ln>
                <a:effectLst/>
              </c:spPr>
              <c:txPr>
                <a:bodyPr wrap="square" lIns="38100" tIns="19050" rIns="38100" bIns="19050" anchor="ctr">
                  <a:spAutoFit/>
                </a:bodyPr>
                <a:lstStyle/>
                <a:p>
                  <a:pPr>
                    <a:defRPr>
                      <a:solidFill>
                        <a:srgbClr val="C00000"/>
                      </a:solidFill>
                    </a:defRPr>
                  </a:pPr>
                  <a:endParaRPr lang="fr-FR"/>
                </a:p>
              </c:txPr>
              <c:dLblPos val="inBase"/>
              <c:showLegendKey val="0"/>
              <c:showVal val="1"/>
              <c:showCatName val="0"/>
              <c:showSerName val="0"/>
              <c:showPercent val="0"/>
              <c:showBubbleSize val="0"/>
              <c:extLst>
                <c:ext xmlns:c16="http://schemas.microsoft.com/office/drawing/2014/chart" uri="{C3380CC4-5D6E-409C-BE32-E72D297353CC}">
                  <c16:uniqueId val="{0000000B-7020-43EE-BC0A-5EF57177F528}"/>
                </c:ext>
              </c:extLst>
            </c:dLbl>
            <c:spPr>
              <a:noFill/>
              <a:ln>
                <a:noFill/>
              </a:ln>
              <a:effectLst/>
            </c:spPr>
            <c:txPr>
              <a:bodyPr wrap="square" lIns="38100" tIns="19050" rIns="38100" bIns="19050" anchor="ctr">
                <a:spAutoFit/>
              </a:bodyPr>
              <a:lstStyle/>
              <a:p>
                <a:pPr>
                  <a:defRPr>
                    <a:solidFill>
                      <a:srgbClr val="00326F"/>
                    </a:solidFill>
                  </a:defRPr>
                </a:pPr>
                <a:endParaRPr lang="fr-FR"/>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Feuil1!$A$2:$A$9</c:f>
              <c:strCache>
                <c:ptCount val="8"/>
                <c:pt idx="0">
                  <c:v>ST Pratique un sport</c:v>
                </c:pt>
                <c:pt idx="1">
                  <c:v>ST Sports en salle</c:v>
                </c:pt>
                <c:pt idx="2">
                  <c:v>ST Sports d'extérieur</c:v>
                </c:pt>
                <c:pt idx="3">
                  <c:v>ST Sports d'équipe</c:v>
                </c:pt>
                <c:pt idx="4">
                  <c:v>ST Sports de raquette</c:v>
                </c:pt>
                <c:pt idx="5">
                  <c:v>ST Athlétisme</c:v>
                </c:pt>
                <c:pt idx="6">
                  <c:v>ST Sports d'eau</c:v>
                </c:pt>
                <c:pt idx="7">
                  <c:v>Je ne pratique aucun sport</c:v>
                </c:pt>
              </c:strCache>
            </c:strRef>
          </c:cat>
          <c:val>
            <c:numRef>
              <c:f>Feuil1!$D$2:$D$9</c:f>
              <c:numCache>
                <c:formatCode>General</c:formatCode>
                <c:ptCount val="8"/>
                <c:pt idx="0">
                  <c:v>86</c:v>
                </c:pt>
                <c:pt idx="1">
                  <c:v>38</c:v>
                </c:pt>
                <c:pt idx="2">
                  <c:v>34</c:v>
                </c:pt>
                <c:pt idx="3">
                  <c:v>45</c:v>
                </c:pt>
                <c:pt idx="4">
                  <c:v>28</c:v>
                </c:pt>
                <c:pt idx="5">
                  <c:v>31</c:v>
                </c:pt>
                <c:pt idx="6">
                  <c:v>24</c:v>
                </c:pt>
                <c:pt idx="7">
                  <c:v>14</c:v>
                </c:pt>
              </c:numCache>
            </c:numRef>
          </c:val>
          <c:extLst>
            <c:ext xmlns:c16="http://schemas.microsoft.com/office/drawing/2014/chart" uri="{C3380CC4-5D6E-409C-BE32-E72D297353CC}">
              <c16:uniqueId val="{0000000A-7020-43EE-BC0A-5EF57177F528}"/>
            </c:ext>
          </c:extLst>
        </c:ser>
        <c:dLbls>
          <c:showLegendKey val="0"/>
          <c:showVal val="0"/>
          <c:showCatName val="0"/>
          <c:showSerName val="0"/>
          <c:showPercent val="0"/>
          <c:showBubbleSize val="0"/>
        </c:dLbls>
        <c:gapWidth val="100"/>
        <c:overlap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7A09-4BF7-89E7-A6EA78CE8A5E}"/>
              </c:ext>
            </c:extLst>
          </c:dPt>
          <c:dPt>
            <c:idx val="1"/>
            <c:invertIfNegative val="0"/>
            <c:bubble3D val="0"/>
            <c:extLst>
              <c:ext xmlns:c16="http://schemas.microsoft.com/office/drawing/2014/chart" uri="{C3380CC4-5D6E-409C-BE32-E72D297353CC}">
                <c16:uniqueId val="{00000002-7A09-4BF7-89E7-A6EA78CE8A5E}"/>
              </c:ext>
            </c:extLst>
          </c:dPt>
          <c:dPt>
            <c:idx val="2"/>
            <c:invertIfNegative val="0"/>
            <c:bubble3D val="0"/>
            <c:extLst>
              <c:ext xmlns:c16="http://schemas.microsoft.com/office/drawing/2014/chart" uri="{C3380CC4-5D6E-409C-BE32-E72D297353CC}">
                <c16:uniqueId val="{00000003-7A09-4BF7-89E7-A6EA78CE8A5E}"/>
              </c:ext>
            </c:extLst>
          </c:dPt>
          <c:dPt>
            <c:idx val="3"/>
            <c:invertIfNegative val="0"/>
            <c:bubble3D val="0"/>
            <c:extLst>
              <c:ext xmlns:c16="http://schemas.microsoft.com/office/drawing/2014/chart" uri="{C3380CC4-5D6E-409C-BE32-E72D297353CC}">
                <c16:uniqueId val="{00000004-7A09-4BF7-89E7-A6EA78CE8A5E}"/>
              </c:ext>
            </c:extLst>
          </c:dPt>
          <c:dLbls>
            <c:spPr>
              <a:solidFill>
                <a:schemeClr val="bg1"/>
              </a:solidFill>
              <a:ln>
                <a:noFill/>
              </a:ln>
              <a:effectLst/>
            </c:spPr>
            <c:txPr>
              <a:bodyPr wrap="square" lIns="38100" tIns="19050" rIns="38100" bIns="19050" anchor="ctr">
                <a:spAutoFit/>
              </a:bodyPr>
              <a:lstStyle/>
              <a:p>
                <a:pPr>
                  <a:defRPr sz="1400" b="0">
                    <a:solidFill>
                      <a:srgbClr val="002060"/>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Feuil1!$A$2:$A$15</c:f>
              <c:strCache>
                <c:ptCount val="14"/>
                <c:pt idx="0">
                  <c:v>Cyclisme / VTT / Vélo en salle</c:v>
                </c:pt>
                <c:pt idx="1">
                  <c:v>Fitness / pilates / Crossfit / musculation</c:v>
                </c:pt>
                <c:pt idx="2">
                  <c:v>Natation / Natation synchronisée / Waterpolo / Plongeon</c:v>
                </c:pt>
                <c:pt idx="3">
                  <c:v>Running, course à pied</c:v>
                </c:pt>
                <c:pt idx="4">
                  <c:v>Football</c:v>
                </c:pt>
                <c:pt idx="5">
                  <c:v>Tennis</c:v>
                </c:pt>
                <c:pt idx="6">
                  <c:v>Yoga</c:v>
                </c:pt>
                <c:pt idx="7">
                  <c:v>Ski</c:v>
                </c:pt>
                <c:pt idx="8">
                  <c:v>Danse (Afro trap, Hip-Hop, Modern-Jazz, Classique)</c:v>
                </c:pt>
                <c:pt idx="9">
                  <c:v>Gymnastique</c:v>
                </c:pt>
                <c:pt idx="10">
                  <c:v>Arts martiaux : judo, karaté, …</c:v>
                </c:pt>
                <c:pt idx="11">
                  <c:v>Badminton</c:v>
                </c:pt>
                <c:pt idx="12">
                  <c:v>Athlétisme</c:v>
                </c:pt>
                <c:pt idx="13">
                  <c:v>Basketball</c:v>
                </c:pt>
              </c:strCache>
            </c:strRef>
          </c:cat>
          <c:val>
            <c:numRef>
              <c:f>Feuil1!$B$2:$B$15</c:f>
              <c:numCache>
                <c:formatCode>General</c:formatCode>
                <c:ptCount val="14"/>
                <c:pt idx="0">
                  <c:v>19</c:v>
                </c:pt>
                <c:pt idx="1">
                  <c:v>17</c:v>
                </c:pt>
                <c:pt idx="2">
                  <c:v>14</c:v>
                </c:pt>
                <c:pt idx="3">
                  <c:v>13</c:v>
                </c:pt>
                <c:pt idx="4">
                  <c:v>10</c:v>
                </c:pt>
                <c:pt idx="5">
                  <c:v>10</c:v>
                </c:pt>
                <c:pt idx="6">
                  <c:v>9</c:v>
                </c:pt>
                <c:pt idx="7">
                  <c:v>8</c:v>
                </c:pt>
                <c:pt idx="8">
                  <c:v>7</c:v>
                </c:pt>
                <c:pt idx="9">
                  <c:v>7</c:v>
                </c:pt>
                <c:pt idx="10">
                  <c:v>7</c:v>
                </c:pt>
                <c:pt idx="11">
                  <c:v>7</c:v>
                </c:pt>
                <c:pt idx="12">
                  <c:v>6</c:v>
                </c:pt>
                <c:pt idx="13">
                  <c:v>6</c:v>
                </c:pt>
              </c:numCache>
            </c:numRef>
          </c:val>
          <c:extLst>
            <c:ext xmlns:c16="http://schemas.microsoft.com/office/drawing/2014/chart" uri="{C3380CC4-5D6E-409C-BE32-E72D297353CC}">
              <c16:uniqueId val="{00000005-7A09-4BF7-89E7-A6EA78CE8A5E}"/>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9050">
              <a:solidFill>
                <a:schemeClr val="bg1"/>
              </a:solidFill>
            </a:ln>
          </c:spPr>
          <c:dPt>
            <c:idx val="0"/>
            <c:bubble3D val="0"/>
            <c:spPr>
              <a:solidFill>
                <a:srgbClr val="C00000"/>
              </a:solidFill>
              <a:ln w="19050">
                <a:solidFill>
                  <a:schemeClr val="bg1"/>
                </a:solidFill>
              </a:ln>
              <a:effectLst/>
            </c:spPr>
            <c:extLst>
              <c:ext xmlns:c16="http://schemas.microsoft.com/office/drawing/2014/chart" uri="{C3380CC4-5D6E-409C-BE32-E72D297353CC}">
                <c16:uniqueId val="{00000001-15E4-4C05-9F3A-CD71191703D2}"/>
              </c:ext>
            </c:extLst>
          </c:dPt>
          <c:dPt>
            <c:idx val="1"/>
            <c:bubble3D val="0"/>
            <c:spPr>
              <a:solidFill>
                <a:srgbClr val="E18585"/>
              </a:solidFill>
              <a:ln w="19050">
                <a:solidFill>
                  <a:schemeClr val="bg1"/>
                </a:solidFill>
              </a:ln>
              <a:effectLst/>
            </c:spPr>
            <c:extLst>
              <c:ext xmlns:c16="http://schemas.microsoft.com/office/drawing/2014/chart" uri="{C3380CC4-5D6E-409C-BE32-E72D297353CC}">
                <c16:uniqueId val="{00000003-15E4-4C05-9F3A-CD71191703D2}"/>
              </c:ext>
            </c:extLst>
          </c:dPt>
          <c:dPt>
            <c:idx val="2"/>
            <c:bubble3D val="0"/>
            <c:spPr>
              <a:solidFill>
                <a:srgbClr val="668CB3"/>
              </a:solidFill>
              <a:ln w="19050">
                <a:solidFill>
                  <a:schemeClr val="bg1"/>
                </a:solidFill>
              </a:ln>
              <a:effectLst/>
            </c:spPr>
            <c:extLst>
              <c:ext xmlns:c16="http://schemas.microsoft.com/office/drawing/2014/chart" uri="{C3380CC4-5D6E-409C-BE32-E72D297353CC}">
                <c16:uniqueId val="{00000005-15E4-4C05-9F3A-CD71191703D2}"/>
              </c:ext>
            </c:extLst>
          </c:dPt>
          <c:dPt>
            <c:idx val="3"/>
            <c:bubble3D val="0"/>
            <c:spPr>
              <a:solidFill>
                <a:srgbClr val="00326F"/>
              </a:solidFill>
              <a:ln w="19050">
                <a:solidFill>
                  <a:schemeClr val="bg1"/>
                </a:solidFill>
              </a:ln>
              <a:effectLst/>
            </c:spPr>
            <c:extLst>
              <c:ext xmlns:c16="http://schemas.microsoft.com/office/drawing/2014/chart" uri="{C3380CC4-5D6E-409C-BE32-E72D297353CC}">
                <c16:uniqueId val="{00000007-15E4-4C05-9F3A-CD71191703D2}"/>
              </c:ext>
            </c:extLst>
          </c:dPt>
          <c:dPt>
            <c:idx val="4"/>
            <c:bubble3D val="0"/>
            <c:spPr>
              <a:solidFill>
                <a:schemeClr val="bg1">
                  <a:lumMod val="50000"/>
                </a:schemeClr>
              </a:solidFill>
              <a:ln w="19050">
                <a:solidFill>
                  <a:schemeClr val="bg1"/>
                </a:solidFill>
              </a:ln>
              <a:effectLst/>
            </c:spPr>
            <c:extLst>
              <c:ext xmlns:c16="http://schemas.microsoft.com/office/drawing/2014/chart" uri="{C3380CC4-5D6E-409C-BE32-E72D297353CC}">
                <c16:uniqueId val="{00000009-15E4-4C05-9F3A-CD71191703D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Feuil1!$A$2:$A$6</c:f>
              <c:strCache>
                <c:ptCount val="4"/>
                <c:pt idx="0">
                  <c:v>Beaucoup améliorée</c:v>
                </c:pt>
                <c:pt idx="1">
                  <c:v>Un peu améliorée</c:v>
                </c:pt>
                <c:pt idx="2">
                  <c:v>Un peu détériorée</c:v>
                </c:pt>
                <c:pt idx="3">
                  <c:v>Beaucoup détériorée</c:v>
                </c:pt>
              </c:strCache>
            </c:strRef>
          </c:cat>
          <c:val>
            <c:numRef>
              <c:f>Feuil1!$B$2:$B$6</c:f>
              <c:numCache>
                <c:formatCode>General</c:formatCode>
                <c:ptCount val="5"/>
                <c:pt idx="0">
                  <c:v>38</c:v>
                </c:pt>
                <c:pt idx="1">
                  <c:v>41</c:v>
                </c:pt>
                <c:pt idx="2">
                  <c:v>17</c:v>
                </c:pt>
                <c:pt idx="3">
                  <c:v>4</c:v>
                </c:pt>
              </c:numCache>
            </c:numRef>
          </c:val>
          <c:extLst>
            <c:ext xmlns:c16="http://schemas.microsoft.com/office/drawing/2014/chart" uri="{C3380CC4-5D6E-409C-BE32-E72D297353CC}">
              <c16:uniqueId val="{0000000A-15E4-4C05-9F3A-CD71191703D2}"/>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04933995621166E-2"/>
          <c:y val="0"/>
          <c:w val="0.94437450797578071"/>
          <c:h val="0.99403523451155607"/>
        </c:manualLayout>
      </c:layout>
      <c:barChart>
        <c:barDir val="bar"/>
        <c:grouping val="clustered"/>
        <c:varyColors val="0"/>
        <c:ser>
          <c:idx val="0"/>
          <c:order val="0"/>
          <c:tx>
            <c:strRef>
              <c:f>Feuil1!$B$1</c:f>
              <c:strCache>
                <c:ptCount val="1"/>
                <c:pt idx="0">
                  <c:v>Colonne2</c:v>
                </c:pt>
              </c:strCache>
            </c:strRef>
          </c:tx>
          <c:spPr>
            <a:solidFill>
              <a:srgbClr val="002060"/>
            </a:solidFill>
            <a:ln>
              <a:noFill/>
            </a:ln>
          </c:spPr>
          <c:invertIfNegative val="0"/>
          <c:dPt>
            <c:idx val="0"/>
            <c:invertIfNegative val="0"/>
            <c:bubble3D val="0"/>
            <c:spPr>
              <a:solidFill>
                <a:srgbClr val="002060"/>
              </a:solidFill>
              <a:ln>
                <a:noFill/>
              </a:ln>
              <a:scene3d>
                <a:camera prst="orthographicFront"/>
                <a:lightRig rig="threePt" dir="t"/>
              </a:scene3d>
              <a:sp3d>
                <a:bevelT w="0"/>
              </a:sp3d>
            </c:spPr>
            <c:extLst>
              <c:ext xmlns:c16="http://schemas.microsoft.com/office/drawing/2014/chart" uri="{C3380CC4-5D6E-409C-BE32-E72D297353CC}">
                <c16:uniqueId val="{00000001-7A09-4BF7-89E7-A6EA78CE8A5E}"/>
              </c:ext>
            </c:extLst>
          </c:dPt>
          <c:dPt>
            <c:idx val="1"/>
            <c:invertIfNegative val="0"/>
            <c:bubble3D val="0"/>
            <c:extLst>
              <c:ext xmlns:c16="http://schemas.microsoft.com/office/drawing/2014/chart" uri="{C3380CC4-5D6E-409C-BE32-E72D297353CC}">
                <c16:uniqueId val="{00000002-7A09-4BF7-89E7-A6EA78CE8A5E}"/>
              </c:ext>
            </c:extLst>
          </c:dPt>
          <c:dPt>
            <c:idx val="2"/>
            <c:invertIfNegative val="0"/>
            <c:bubble3D val="0"/>
            <c:extLst>
              <c:ext xmlns:c16="http://schemas.microsoft.com/office/drawing/2014/chart" uri="{C3380CC4-5D6E-409C-BE32-E72D297353CC}">
                <c16:uniqueId val="{00000003-7A09-4BF7-89E7-A6EA78CE8A5E}"/>
              </c:ext>
            </c:extLst>
          </c:dPt>
          <c:dPt>
            <c:idx val="3"/>
            <c:invertIfNegative val="0"/>
            <c:bubble3D val="0"/>
            <c:extLst>
              <c:ext xmlns:c16="http://schemas.microsoft.com/office/drawing/2014/chart" uri="{C3380CC4-5D6E-409C-BE32-E72D297353CC}">
                <c16:uniqueId val="{00000004-7A09-4BF7-89E7-A6EA78CE8A5E}"/>
              </c:ext>
            </c:extLst>
          </c:dPt>
          <c:dPt>
            <c:idx val="14"/>
            <c:invertIfNegative val="0"/>
            <c:bubble3D val="0"/>
            <c:spPr>
              <a:solidFill>
                <a:srgbClr val="C00000"/>
              </a:solidFill>
              <a:ln>
                <a:noFill/>
              </a:ln>
            </c:spPr>
            <c:extLst>
              <c:ext xmlns:c16="http://schemas.microsoft.com/office/drawing/2014/chart" uri="{C3380CC4-5D6E-409C-BE32-E72D297353CC}">
                <c16:uniqueId val="{00000005-E311-4C9B-ABB5-B8B205369C6B}"/>
              </c:ext>
            </c:extLst>
          </c:dPt>
          <c:dLbls>
            <c:dLbl>
              <c:idx val="14"/>
              <c:spPr>
                <a:solidFill>
                  <a:schemeClr val="bg1"/>
                </a:solidFill>
                <a:ln>
                  <a:noFill/>
                </a:ln>
                <a:effectLst/>
              </c:spPr>
              <c:txPr>
                <a:bodyPr wrap="square" lIns="38100" tIns="19050" rIns="38100" bIns="19050" anchor="ctr">
                  <a:spAutoFit/>
                </a:bodyPr>
                <a:lstStyle/>
                <a:p>
                  <a:pPr>
                    <a:defRPr sz="1400" b="0">
                      <a:solidFill>
                        <a:srgbClr val="C00000"/>
                      </a:solidFill>
                    </a:defRPr>
                  </a:pPr>
                  <a:endParaRPr lang="fr-FR"/>
                </a:p>
              </c:txPr>
              <c:dLblPos val="outEnd"/>
              <c:showLegendKey val="0"/>
              <c:showVal val="1"/>
              <c:showCatName val="0"/>
              <c:showSerName val="0"/>
              <c:showPercent val="0"/>
              <c:showBubbleSize val="0"/>
              <c:extLst>
                <c:ext xmlns:c16="http://schemas.microsoft.com/office/drawing/2014/chart" uri="{C3380CC4-5D6E-409C-BE32-E72D297353CC}">
                  <c16:uniqueId val="{00000005-E311-4C9B-ABB5-B8B205369C6B}"/>
                </c:ext>
              </c:extLst>
            </c:dLbl>
            <c:spPr>
              <a:solidFill>
                <a:schemeClr val="bg1"/>
              </a:solidFill>
              <a:ln>
                <a:noFill/>
              </a:ln>
              <a:effectLst/>
            </c:spPr>
            <c:txPr>
              <a:bodyPr wrap="square" lIns="38100" tIns="19050" rIns="38100" bIns="19050" anchor="ctr">
                <a:spAutoFit/>
              </a:bodyPr>
              <a:lstStyle/>
              <a:p>
                <a:pPr>
                  <a:defRPr sz="1400" b="0">
                    <a:solidFill>
                      <a:srgbClr val="002060"/>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Feuil1!$A$2:$A$16</c:f>
              <c:strCache>
                <c:ptCount val="15"/>
                <c:pt idx="0">
                  <c:v>Tennis de table, ping-pong</c:v>
                </c:pt>
                <c:pt idx="1">
                  <c:v>Boxe</c:v>
                </c:pt>
                <c:pt idx="2">
                  <c:v>Equitation</c:v>
                </c:pt>
                <c:pt idx="3">
                  <c:v>Rugby</c:v>
                </c:pt>
                <c:pt idx="4">
                  <c:v>Golf</c:v>
                </c:pt>
                <c:pt idx="5">
                  <c:v>Volleyball</c:v>
                </c:pt>
                <c:pt idx="6">
                  <c:v>Aviron</c:v>
                </c:pt>
                <c:pt idx="7">
                  <c:v>Handball</c:v>
                </c:pt>
                <c:pt idx="8">
                  <c:v>Escalade</c:v>
                </c:pt>
                <c:pt idx="9">
                  <c:v>Voile</c:v>
                </c:pt>
                <c:pt idx="10">
                  <c:v>Escrime</c:v>
                </c:pt>
                <c:pt idx="11">
                  <c:v>Skate</c:v>
                </c:pt>
                <c:pt idx="12">
                  <c:v>Hockey (sur glace ou sur gazon)</c:v>
                </c:pt>
                <c:pt idx="13">
                  <c:v>Autre</c:v>
                </c:pt>
                <c:pt idx="14">
                  <c:v>Je ne pratique aucun sport</c:v>
                </c:pt>
              </c:strCache>
            </c:strRef>
          </c:cat>
          <c:val>
            <c:numRef>
              <c:f>Feuil1!$B$2:$B$16</c:f>
              <c:numCache>
                <c:formatCode>General</c:formatCode>
                <c:ptCount val="15"/>
                <c:pt idx="0">
                  <c:v>6</c:v>
                </c:pt>
                <c:pt idx="1">
                  <c:v>5</c:v>
                </c:pt>
                <c:pt idx="2">
                  <c:v>5</c:v>
                </c:pt>
                <c:pt idx="3">
                  <c:v>4</c:v>
                </c:pt>
                <c:pt idx="4">
                  <c:v>4</c:v>
                </c:pt>
                <c:pt idx="5">
                  <c:v>4</c:v>
                </c:pt>
                <c:pt idx="6">
                  <c:v>4</c:v>
                </c:pt>
                <c:pt idx="7">
                  <c:v>3</c:v>
                </c:pt>
                <c:pt idx="8">
                  <c:v>3</c:v>
                </c:pt>
                <c:pt idx="9">
                  <c:v>3</c:v>
                </c:pt>
                <c:pt idx="10">
                  <c:v>3</c:v>
                </c:pt>
                <c:pt idx="11">
                  <c:v>2</c:v>
                </c:pt>
                <c:pt idx="12">
                  <c:v>2</c:v>
                </c:pt>
                <c:pt idx="13">
                  <c:v>19</c:v>
                </c:pt>
                <c:pt idx="14">
                  <c:v>33</c:v>
                </c:pt>
              </c:numCache>
            </c:numRef>
          </c:val>
          <c:extLst>
            <c:ext xmlns:c16="http://schemas.microsoft.com/office/drawing/2014/chart" uri="{C3380CC4-5D6E-409C-BE32-E72D297353CC}">
              <c16:uniqueId val="{00000005-7A09-4BF7-89E7-A6EA78CE8A5E}"/>
            </c:ext>
          </c:extLst>
        </c:ser>
        <c:dLbls>
          <c:showLegendKey val="0"/>
          <c:showVal val="0"/>
          <c:showCatName val="0"/>
          <c:showSerName val="0"/>
          <c:showPercent val="0"/>
          <c:showBubbleSize val="0"/>
        </c:dLbls>
        <c:gapWidth val="100"/>
        <c:axId val="140757248"/>
        <c:axId val="140759040"/>
      </c:barChart>
      <c:catAx>
        <c:axId val="140757248"/>
        <c:scaling>
          <c:orientation val="maxMin"/>
        </c:scaling>
        <c:delete val="1"/>
        <c:axPos val="l"/>
        <c:numFmt formatCode="0\%" sourceLinked="0"/>
        <c:majorTickMark val="out"/>
        <c:minorTickMark val="none"/>
        <c:tickLblPos val="nextTo"/>
        <c:crossAx val="140759040"/>
        <c:crosses val="autoZero"/>
        <c:auto val="1"/>
        <c:lblAlgn val="ctr"/>
        <c:lblOffset val="100"/>
        <c:noMultiLvlLbl val="0"/>
      </c:catAx>
      <c:valAx>
        <c:axId val="140759040"/>
        <c:scaling>
          <c:orientation val="minMax"/>
          <c:max val="100"/>
        </c:scaling>
        <c:delete val="1"/>
        <c:axPos val="t"/>
        <c:numFmt formatCode="General" sourceLinked="1"/>
        <c:majorTickMark val="out"/>
        <c:minorTickMark val="none"/>
        <c:tickLblPos val="nextTo"/>
        <c:crossAx val="140757248"/>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alpha val="20000"/>
                </a:srgbClr>
              </a:solidFill>
              <a:ln w="6350">
                <a:solidFill>
                  <a:schemeClr val="accent1"/>
                </a:solidFill>
              </a:ln>
              <a:effectLst/>
            </c:spPr>
            <c:extLst>
              <c:ext xmlns:c16="http://schemas.microsoft.com/office/drawing/2014/chart" uri="{C3380CC4-5D6E-409C-BE32-E72D297353CC}">
                <c16:uniqueId val="{00000001-1CDD-4804-9AF2-354BA4CF3FB3}"/>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1CDD-4804-9AF2-354BA4CF3FB3}"/>
              </c:ext>
            </c:extLst>
          </c:dPt>
          <c:dPt>
            <c:idx val="2"/>
            <c:bubble3D val="0"/>
            <c:spPr>
              <a:noFill/>
              <a:ln w="12700">
                <a:solidFill>
                  <a:schemeClr val="bg1"/>
                </a:solidFill>
              </a:ln>
              <a:effectLst/>
            </c:spPr>
            <c:extLst>
              <c:ext xmlns:c16="http://schemas.microsoft.com/office/drawing/2014/chart" uri="{C3380CC4-5D6E-409C-BE32-E72D297353CC}">
                <c16:uniqueId val="{00000005-1CDD-4804-9AF2-354BA4CF3FB3}"/>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1CDD-4804-9AF2-354BA4CF3FB3}"/>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1CDD-4804-9AF2-354BA4CF3FB3}"/>
              </c:ext>
            </c:extLst>
          </c:dPt>
          <c:dLbls>
            <c:delete val="1"/>
          </c:dLbls>
          <c:cat>
            <c:numRef>
              <c:f>Feuil1!$A$2:$A$6</c:f>
              <c:numCache>
                <c:formatCode>General</c:formatCode>
                <c:ptCount val="5"/>
              </c:numCache>
            </c:numRef>
          </c:cat>
          <c:val>
            <c:numRef>
              <c:f>Feuil1!$B$2:$B$6</c:f>
              <c:numCache>
                <c:formatCode>General</c:formatCode>
                <c:ptCount val="5"/>
                <c:pt idx="0">
                  <c:v>53</c:v>
                </c:pt>
                <c:pt idx="2">
                  <c:v>47</c:v>
                </c:pt>
              </c:numCache>
            </c:numRef>
          </c:val>
          <c:extLst>
            <c:ext xmlns:c16="http://schemas.microsoft.com/office/drawing/2014/chart" uri="{C3380CC4-5D6E-409C-BE32-E72D297353CC}">
              <c16:uniqueId val="{0000000A-1CDD-4804-9AF2-354BA4CF3FB3}"/>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1CDD-4804-9AF2-354BA4CF3FB3}"/>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1CDD-4804-9AF2-354BA4CF3FB3}"/>
              </c:ext>
            </c:extLst>
          </c:dPt>
          <c:dPt>
            <c:idx val="2"/>
            <c:bubble3D val="0"/>
            <c:spPr>
              <a:solidFill>
                <a:srgbClr val="C00000"/>
              </a:solidFill>
              <a:ln w="12700">
                <a:solidFill>
                  <a:schemeClr val="bg1"/>
                </a:solidFill>
              </a:ln>
              <a:effectLst/>
            </c:spPr>
            <c:extLst>
              <c:ext xmlns:c16="http://schemas.microsoft.com/office/drawing/2014/chart" uri="{C3380CC4-5D6E-409C-BE32-E72D297353CC}">
                <c16:uniqueId val="{00000005-1CDD-4804-9AF2-354BA4CF3FB3}"/>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1CDD-4804-9AF2-354BA4CF3FB3}"/>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1CDD-4804-9AF2-354BA4CF3FB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21</c:v>
                </c:pt>
                <c:pt idx="1">
                  <c:v>32</c:v>
                </c:pt>
                <c:pt idx="2">
                  <c:v>47</c:v>
                </c:pt>
              </c:numCache>
            </c:numRef>
          </c:val>
          <c:extLst>
            <c:ext xmlns:c16="http://schemas.microsoft.com/office/drawing/2014/chart" uri="{C3380CC4-5D6E-409C-BE32-E72D297353CC}">
              <c16:uniqueId val="{0000000A-1CDD-4804-9AF2-354BA4CF3FB3}"/>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DF51-45CE-B972-E724EFD0676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26</c:v>
                </c:pt>
                <c:pt idx="3">
                  <c:v>17</c:v>
                </c:pt>
                <c:pt idx="5">
                  <c:v>27</c:v>
                </c:pt>
                <c:pt idx="6">
                  <c:v>20</c:v>
                </c:pt>
                <c:pt idx="7">
                  <c:v>19</c:v>
                </c:pt>
              </c:numCache>
            </c:numRef>
          </c:val>
          <c:extLst>
            <c:ext xmlns:c16="http://schemas.microsoft.com/office/drawing/2014/chart" uri="{C3380CC4-5D6E-409C-BE32-E72D297353CC}">
              <c16:uniqueId val="{00000002-DF51-45CE-B972-E724EFD0676D}"/>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37</c:v>
                </c:pt>
                <c:pt idx="3">
                  <c:v>26</c:v>
                </c:pt>
                <c:pt idx="5">
                  <c:v>32</c:v>
                </c:pt>
                <c:pt idx="6">
                  <c:v>32</c:v>
                </c:pt>
                <c:pt idx="7">
                  <c:v>30</c:v>
                </c:pt>
              </c:numCache>
            </c:numRef>
          </c:val>
          <c:extLst>
            <c:ext xmlns:c16="http://schemas.microsoft.com/office/drawing/2014/chart" uri="{C3380CC4-5D6E-409C-BE32-E72D297353CC}">
              <c16:uniqueId val="{00000003-DF51-45CE-B972-E724EFD0676D}"/>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37</c:v>
                </c:pt>
                <c:pt idx="3">
                  <c:v>57</c:v>
                </c:pt>
                <c:pt idx="5">
                  <c:v>41</c:v>
                </c:pt>
                <c:pt idx="6">
                  <c:v>48</c:v>
                </c:pt>
                <c:pt idx="7">
                  <c:v>51</c:v>
                </c:pt>
              </c:numCache>
            </c:numRef>
          </c:val>
          <c:extLst>
            <c:ext xmlns:c16="http://schemas.microsoft.com/office/drawing/2014/chart" uri="{C3380CC4-5D6E-409C-BE32-E72D297353CC}">
              <c16:uniqueId val="{00000004-DF51-45CE-B972-E724EFD0676D}"/>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33</c:v>
                </c:pt>
              </c:numCache>
            </c:numRef>
          </c:val>
          <c:extLst>
            <c:ext xmlns:c16="http://schemas.microsoft.com/office/drawing/2014/chart" uri="{C3380CC4-5D6E-409C-BE32-E72D297353CC}">
              <c16:uniqueId val="{00000002-A2BD-4C4C-BEC0-C2E137CBBC07}"/>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30</c:v>
                </c:pt>
              </c:numCache>
            </c:numRef>
          </c:val>
          <c:extLst>
            <c:ext xmlns:c16="http://schemas.microsoft.com/office/drawing/2014/chart" uri="{C3380CC4-5D6E-409C-BE32-E72D297353CC}">
              <c16:uniqueId val="{00000003-A2BD-4C4C-BEC0-C2E137CBBC07}"/>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37</c:v>
                </c:pt>
              </c:numCache>
            </c:numRef>
          </c:val>
          <c:extLst>
            <c:ext xmlns:c16="http://schemas.microsoft.com/office/drawing/2014/chart" uri="{C3380CC4-5D6E-409C-BE32-E72D297353CC}">
              <c16:uniqueId val="{00000004-A2BD-4C4C-BEC0-C2E137CBBC07}"/>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Pt>
            <c:idx val="2"/>
            <c:invertIfNegative val="0"/>
            <c:bubble3D val="0"/>
            <c:spPr>
              <a:solidFill>
                <a:srgbClr val="00326F"/>
              </a:solidFill>
              <a:ln>
                <a:solidFill>
                  <a:schemeClr val="bg1"/>
                </a:solidFill>
              </a:ln>
              <a:effectLst/>
            </c:spPr>
            <c:extLst>
              <c:ext xmlns:c16="http://schemas.microsoft.com/office/drawing/2014/chart" uri="{C3380CC4-5D6E-409C-BE32-E72D297353CC}">
                <c16:uniqueId val="{00000001-ABD3-4D77-94D8-13E1D5EEA37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Feuil1!$B$2:$B$11</c:f>
              <c:numCache>
                <c:formatCode>General</c:formatCode>
                <c:ptCount val="10"/>
                <c:pt idx="2">
                  <c:v>20</c:v>
                </c:pt>
                <c:pt idx="3">
                  <c:v>12</c:v>
                </c:pt>
                <c:pt idx="5">
                  <c:v>30</c:v>
                </c:pt>
                <c:pt idx="6">
                  <c:v>12</c:v>
                </c:pt>
                <c:pt idx="7">
                  <c:v>7</c:v>
                </c:pt>
              </c:numCache>
            </c:numRef>
          </c:val>
          <c:extLst>
            <c:ext xmlns:c16="http://schemas.microsoft.com/office/drawing/2014/chart" uri="{C3380CC4-5D6E-409C-BE32-E72D297353CC}">
              <c16:uniqueId val="{00000002-ABD3-4D77-94D8-13E1D5EEA375}"/>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Feuil1!$C$2:$C$11</c:f>
              <c:numCache>
                <c:formatCode>General</c:formatCode>
                <c:ptCount val="10"/>
                <c:pt idx="2">
                  <c:v>40</c:v>
                </c:pt>
                <c:pt idx="3">
                  <c:v>26</c:v>
                </c:pt>
                <c:pt idx="5">
                  <c:v>36</c:v>
                </c:pt>
                <c:pt idx="6">
                  <c:v>33</c:v>
                </c:pt>
                <c:pt idx="7">
                  <c:v>30</c:v>
                </c:pt>
              </c:numCache>
            </c:numRef>
          </c:val>
          <c:extLst>
            <c:ext xmlns:c16="http://schemas.microsoft.com/office/drawing/2014/chart" uri="{C3380CC4-5D6E-409C-BE32-E72D297353CC}">
              <c16:uniqueId val="{00000003-ABD3-4D77-94D8-13E1D5EEA375}"/>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Feuil1!$A$2:$A$11</c:f>
              <c:strCache>
                <c:ptCount val="10"/>
                <c:pt idx="0">
                  <c:v>LGBT</c:v>
                </c:pt>
                <c:pt idx="2">
                  <c:v>Hommes</c:v>
                </c:pt>
                <c:pt idx="3">
                  <c:v>Femmes</c:v>
                </c:pt>
                <c:pt idx="5">
                  <c:v>1_ Moins de 30 ans</c:v>
                </c:pt>
                <c:pt idx="6">
                  <c:v>2_ 30-59 ans</c:v>
                </c:pt>
                <c:pt idx="7">
                  <c:v>3_ 60 ans et plus</c:v>
                </c:pt>
                <c:pt idx="9">
                  <c:v>connaît une personne LGBT</c:v>
                </c:pt>
              </c:strCache>
            </c:strRef>
          </c:cat>
          <c:val>
            <c:numRef>
              <c:f>Feuil1!$D$2:$D$11</c:f>
              <c:numCache>
                <c:formatCode>General</c:formatCode>
                <c:ptCount val="10"/>
                <c:pt idx="2">
                  <c:v>40</c:v>
                </c:pt>
                <c:pt idx="3">
                  <c:v>62</c:v>
                </c:pt>
                <c:pt idx="5">
                  <c:v>34</c:v>
                </c:pt>
                <c:pt idx="6">
                  <c:v>55</c:v>
                </c:pt>
                <c:pt idx="7">
                  <c:v>63</c:v>
                </c:pt>
              </c:numCache>
            </c:numRef>
          </c:val>
          <c:extLst>
            <c:ext xmlns:c16="http://schemas.microsoft.com/office/drawing/2014/chart" uri="{C3380CC4-5D6E-409C-BE32-E72D297353CC}">
              <c16:uniqueId val="{00000004-ABD3-4D77-94D8-13E1D5EEA375}"/>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alpha val="20000"/>
                </a:srgbClr>
              </a:solidFill>
              <a:ln w="6350">
                <a:solidFill>
                  <a:schemeClr val="accent1"/>
                </a:solidFill>
              </a:ln>
              <a:effectLst/>
            </c:spPr>
            <c:extLst>
              <c:ext xmlns:c16="http://schemas.microsoft.com/office/drawing/2014/chart" uri="{C3380CC4-5D6E-409C-BE32-E72D297353CC}">
                <c16:uniqueId val="{00000001-6FE1-420B-BC1C-E08755575961}"/>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6FE1-420B-BC1C-E08755575961}"/>
              </c:ext>
            </c:extLst>
          </c:dPt>
          <c:dPt>
            <c:idx val="2"/>
            <c:bubble3D val="0"/>
            <c:spPr>
              <a:noFill/>
              <a:ln w="12700">
                <a:solidFill>
                  <a:schemeClr val="bg1"/>
                </a:solidFill>
              </a:ln>
              <a:effectLst/>
            </c:spPr>
            <c:extLst>
              <c:ext xmlns:c16="http://schemas.microsoft.com/office/drawing/2014/chart" uri="{C3380CC4-5D6E-409C-BE32-E72D297353CC}">
                <c16:uniqueId val="{00000005-6FE1-420B-BC1C-E08755575961}"/>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6FE1-420B-BC1C-E08755575961}"/>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6FE1-420B-BC1C-E08755575961}"/>
              </c:ext>
            </c:extLst>
          </c:dPt>
          <c:dLbls>
            <c:delete val="1"/>
          </c:dLbls>
          <c:cat>
            <c:numRef>
              <c:f>Feuil1!$A$2:$A$6</c:f>
              <c:numCache>
                <c:formatCode>General</c:formatCode>
                <c:ptCount val="5"/>
              </c:numCache>
            </c:numRef>
          </c:cat>
          <c:val>
            <c:numRef>
              <c:f>Feuil1!$B$2:$B$6</c:f>
              <c:numCache>
                <c:formatCode>General</c:formatCode>
                <c:ptCount val="5"/>
                <c:pt idx="0">
                  <c:v>49</c:v>
                </c:pt>
                <c:pt idx="2">
                  <c:v>51</c:v>
                </c:pt>
              </c:numCache>
            </c:numRef>
          </c:val>
          <c:extLst>
            <c:ext xmlns:c16="http://schemas.microsoft.com/office/drawing/2014/chart" uri="{C3380CC4-5D6E-409C-BE32-E72D297353CC}">
              <c16:uniqueId val="{0000000A-6FE1-420B-BC1C-E08755575961}"/>
            </c:ext>
          </c:extLst>
        </c:ser>
        <c:dLbls>
          <c:showLegendKey val="0"/>
          <c:showVal val="1"/>
          <c:showCatName val="0"/>
          <c:showSerName val="0"/>
          <c:showPercent val="0"/>
          <c:showBubbleSize val="0"/>
          <c:showLeaderLines val="1"/>
        </c:dLbls>
        <c:firstSliceAng val="0"/>
        <c:holeSize val="7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spPr>
            <a:ln w="12700">
              <a:solidFill>
                <a:schemeClr val="bg1"/>
              </a:solidFill>
            </a:ln>
          </c:spPr>
          <c:dPt>
            <c:idx val="0"/>
            <c:bubble3D val="0"/>
            <c:spPr>
              <a:solidFill>
                <a:srgbClr val="00326F"/>
              </a:solidFill>
              <a:ln w="12700">
                <a:solidFill>
                  <a:schemeClr val="bg1"/>
                </a:solidFill>
              </a:ln>
              <a:effectLst/>
            </c:spPr>
            <c:extLst>
              <c:ext xmlns:c16="http://schemas.microsoft.com/office/drawing/2014/chart" uri="{C3380CC4-5D6E-409C-BE32-E72D297353CC}">
                <c16:uniqueId val="{00000001-7EC2-49C7-AEBF-7C1FB7B47292}"/>
              </c:ext>
            </c:extLst>
          </c:dPt>
          <c:dPt>
            <c:idx val="1"/>
            <c:bubble3D val="0"/>
            <c:spPr>
              <a:solidFill>
                <a:srgbClr val="668CB3"/>
              </a:solidFill>
              <a:ln w="12700">
                <a:solidFill>
                  <a:schemeClr val="bg1"/>
                </a:solidFill>
              </a:ln>
              <a:effectLst/>
            </c:spPr>
            <c:extLst>
              <c:ext xmlns:c16="http://schemas.microsoft.com/office/drawing/2014/chart" uri="{C3380CC4-5D6E-409C-BE32-E72D297353CC}">
                <c16:uniqueId val="{00000003-7EC2-49C7-AEBF-7C1FB7B47292}"/>
              </c:ext>
            </c:extLst>
          </c:dPt>
          <c:dPt>
            <c:idx val="2"/>
            <c:bubble3D val="0"/>
            <c:spPr>
              <a:solidFill>
                <a:srgbClr val="C00000"/>
              </a:solidFill>
              <a:ln w="12700">
                <a:solidFill>
                  <a:schemeClr val="bg1"/>
                </a:solidFill>
              </a:ln>
              <a:effectLst/>
            </c:spPr>
            <c:extLst>
              <c:ext xmlns:c16="http://schemas.microsoft.com/office/drawing/2014/chart" uri="{C3380CC4-5D6E-409C-BE32-E72D297353CC}">
                <c16:uniqueId val="{00000005-7EC2-49C7-AEBF-7C1FB7B47292}"/>
              </c:ext>
            </c:extLst>
          </c:dPt>
          <c:dPt>
            <c:idx val="3"/>
            <c:bubble3D val="0"/>
            <c:spPr>
              <a:solidFill>
                <a:schemeClr val="accent3"/>
              </a:solidFill>
              <a:ln w="12700">
                <a:solidFill>
                  <a:schemeClr val="bg1"/>
                </a:solidFill>
              </a:ln>
              <a:effectLst/>
            </c:spPr>
            <c:extLst>
              <c:ext xmlns:c16="http://schemas.microsoft.com/office/drawing/2014/chart" uri="{C3380CC4-5D6E-409C-BE32-E72D297353CC}">
                <c16:uniqueId val="{00000007-7EC2-49C7-AEBF-7C1FB7B47292}"/>
              </c:ext>
            </c:extLst>
          </c:dPt>
          <c:dPt>
            <c:idx val="4"/>
            <c:bubble3D val="0"/>
            <c:spPr>
              <a:solidFill>
                <a:srgbClr val="C00000"/>
              </a:solidFill>
              <a:ln w="12700">
                <a:solidFill>
                  <a:schemeClr val="bg1"/>
                </a:solidFill>
              </a:ln>
              <a:effectLst/>
            </c:spPr>
            <c:extLst>
              <c:ext xmlns:c16="http://schemas.microsoft.com/office/drawing/2014/chart" uri="{C3380CC4-5D6E-409C-BE32-E72D297353CC}">
                <c16:uniqueId val="{00000009-7EC2-49C7-AEBF-7C1FB7B4729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Feuil1!$A$2:$A$6</c:f>
              <c:numCache>
                <c:formatCode>General</c:formatCode>
                <c:ptCount val="5"/>
              </c:numCache>
            </c:numRef>
          </c:cat>
          <c:val>
            <c:numRef>
              <c:f>Feuil1!$B$2:$B$6</c:f>
              <c:numCache>
                <c:formatCode>General</c:formatCode>
                <c:ptCount val="5"/>
                <c:pt idx="0">
                  <c:v>16</c:v>
                </c:pt>
                <c:pt idx="1">
                  <c:v>33</c:v>
                </c:pt>
                <c:pt idx="2">
                  <c:v>51</c:v>
                </c:pt>
              </c:numCache>
            </c:numRef>
          </c:val>
          <c:extLst>
            <c:ext xmlns:c16="http://schemas.microsoft.com/office/drawing/2014/chart" uri="{C3380CC4-5D6E-409C-BE32-E72D297353CC}">
              <c16:uniqueId val="{0000000A-7EC2-49C7-AEBF-7C1FB7B47292}"/>
            </c:ext>
          </c:extLst>
        </c:ser>
        <c:dLbls>
          <c:showLegendKey val="0"/>
          <c:showVal val="1"/>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a:noFill/>
    </a:ln>
    <a:effectLst/>
  </c:spPr>
  <c:txPr>
    <a:bodyPr/>
    <a:lstStyle/>
    <a:p>
      <a:pPr>
        <a:defRPr/>
      </a:pPr>
      <a:endParaRPr lang="fr-FR"/>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550737583160961"/>
          <c:y val="0"/>
          <c:w val="0.56876619410176565"/>
          <c:h val="0.99739356327043571"/>
        </c:manualLayout>
      </c:layout>
      <c:barChart>
        <c:barDir val="bar"/>
        <c:grouping val="stacked"/>
        <c:varyColors val="0"/>
        <c:ser>
          <c:idx val="0"/>
          <c:order val="0"/>
          <c:tx>
            <c:strRef>
              <c:f>Feuil1!$B$1</c:f>
              <c:strCache>
                <c:ptCount val="1"/>
                <c:pt idx="0">
                  <c:v>+</c:v>
                </c:pt>
              </c:strCache>
            </c:strRef>
          </c:tx>
          <c:spPr>
            <a:solidFill>
              <a:srgbClr val="00326F"/>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Feuil1!$B$2</c:f>
              <c:numCache>
                <c:formatCode>General</c:formatCode>
                <c:ptCount val="1"/>
                <c:pt idx="0">
                  <c:v>33</c:v>
                </c:pt>
              </c:numCache>
            </c:numRef>
          </c:val>
          <c:extLst>
            <c:ext xmlns:c16="http://schemas.microsoft.com/office/drawing/2014/chart" uri="{C3380CC4-5D6E-409C-BE32-E72D297353CC}">
              <c16:uniqueId val="{00000000-A305-4B70-B459-99A282875FEE}"/>
            </c:ext>
          </c:extLst>
        </c:ser>
        <c:ser>
          <c:idx val="1"/>
          <c:order val="1"/>
          <c:tx>
            <c:strRef>
              <c:f>Feuil1!$C$1</c:f>
              <c:strCache>
                <c:ptCount val="1"/>
                <c:pt idx="0">
                  <c:v>Ni + ni -</c:v>
                </c:pt>
              </c:strCache>
            </c:strRef>
          </c:tx>
          <c:spPr>
            <a:solidFill>
              <a:srgbClr val="668CB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Feuil1!$C$2</c:f>
              <c:numCache>
                <c:formatCode>General</c:formatCode>
                <c:ptCount val="1"/>
                <c:pt idx="0">
                  <c:v>37</c:v>
                </c:pt>
              </c:numCache>
            </c:numRef>
          </c:val>
          <c:extLst>
            <c:ext xmlns:c16="http://schemas.microsoft.com/office/drawing/2014/chart" uri="{C3380CC4-5D6E-409C-BE32-E72D297353CC}">
              <c16:uniqueId val="{00000001-A305-4B70-B459-99A282875FEE}"/>
            </c:ext>
          </c:extLst>
        </c:ser>
        <c:ser>
          <c:idx val="2"/>
          <c:order val="2"/>
          <c:tx>
            <c:strRef>
              <c:f>Feuil1!$D$1</c:f>
              <c:strCache>
                <c:ptCount val="1"/>
                <c:pt idx="0">
                  <c:v>-</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c:f>
              <c:strCache>
                <c:ptCount val="1"/>
                <c:pt idx="0">
                  <c:v>LGBT</c:v>
                </c:pt>
              </c:strCache>
            </c:strRef>
          </c:cat>
          <c:val>
            <c:numRef>
              <c:f>Feuil1!$D$2</c:f>
              <c:numCache>
                <c:formatCode>General</c:formatCode>
                <c:ptCount val="1"/>
                <c:pt idx="0">
                  <c:v>30</c:v>
                </c:pt>
              </c:numCache>
            </c:numRef>
          </c:val>
          <c:extLst>
            <c:ext xmlns:c16="http://schemas.microsoft.com/office/drawing/2014/chart" uri="{C3380CC4-5D6E-409C-BE32-E72D297353CC}">
              <c16:uniqueId val="{00000002-A305-4B70-B459-99A282875FEE}"/>
            </c:ext>
          </c:extLst>
        </c:ser>
        <c:dLbls>
          <c:showLegendKey val="0"/>
          <c:showVal val="0"/>
          <c:showCatName val="0"/>
          <c:showSerName val="0"/>
          <c:showPercent val="0"/>
          <c:showBubbleSize val="0"/>
        </c:dLbls>
        <c:gapWidth val="55"/>
        <c:overlap val="100"/>
        <c:axId val="327805264"/>
        <c:axId val="327804936"/>
      </c:barChart>
      <c:catAx>
        <c:axId val="327805264"/>
        <c:scaling>
          <c:orientation val="maxMin"/>
        </c:scaling>
        <c:delete val="1"/>
        <c:axPos val="l"/>
        <c:numFmt formatCode="General" sourceLinked="1"/>
        <c:majorTickMark val="none"/>
        <c:minorTickMark val="none"/>
        <c:tickLblPos val="nextTo"/>
        <c:crossAx val="327804936"/>
        <c:crosses val="autoZero"/>
        <c:auto val="1"/>
        <c:lblAlgn val="ctr"/>
        <c:lblOffset val="100"/>
        <c:noMultiLvlLbl val="0"/>
      </c:catAx>
      <c:valAx>
        <c:axId val="327804936"/>
        <c:scaling>
          <c:orientation val="minMax"/>
          <c:max val="100"/>
        </c:scaling>
        <c:delete val="1"/>
        <c:axPos val="t"/>
        <c:numFmt formatCode="General" sourceLinked="1"/>
        <c:majorTickMark val="none"/>
        <c:minorTickMark val="none"/>
        <c:tickLblPos val="nextTo"/>
        <c:crossAx val="327805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5185611305492"/>
          <c:y val="0"/>
          <c:w val="0.51348143886945086"/>
          <c:h val="1"/>
        </c:manualLayout>
      </c:layout>
      <c:barChart>
        <c:barDir val="bar"/>
        <c:grouping val="clustered"/>
        <c:varyColors val="0"/>
        <c:ser>
          <c:idx val="0"/>
          <c:order val="0"/>
          <c:tx>
            <c:strRef>
              <c:f>Feuil1!$B$1</c:f>
              <c:strCache>
                <c:ptCount val="1"/>
                <c:pt idx="0">
                  <c:v>Ventes</c:v>
                </c:pt>
              </c:strCache>
            </c:strRef>
          </c:tx>
          <c:spPr>
            <a:solidFill>
              <a:srgbClr val="334D80"/>
            </a:solidFill>
            <a:ln w="19050">
              <a:solidFill>
                <a:schemeClr val="lt1"/>
              </a:solidFill>
            </a:ln>
            <a:effectLst/>
          </c:spPr>
          <c:invertIfNegative val="0"/>
          <c:dPt>
            <c:idx val="0"/>
            <c:invertIfNegative val="0"/>
            <c:bubble3D val="0"/>
            <c:spPr>
              <a:solidFill>
                <a:schemeClr val="accent1">
                  <a:lumMod val="10000"/>
                  <a:lumOff val="90000"/>
                </a:schemeClr>
              </a:solidFill>
              <a:ln w="19050">
                <a:solidFill>
                  <a:schemeClr val="lt1"/>
                </a:solidFill>
              </a:ln>
              <a:effectLst/>
            </c:spPr>
            <c:extLst>
              <c:ext xmlns:c16="http://schemas.microsoft.com/office/drawing/2014/chart" uri="{C3380CC4-5D6E-409C-BE32-E72D297353CC}">
                <c16:uniqueId val="{00000008-C68C-473D-8393-CEF2B248156A}"/>
              </c:ext>
            </c:extLst>
          </c:dPt>
          <c:dPt>
            <c:idx val="1"/>
            <c:invertIfNegative val="0"/>
            <c:bubble3D val="0"/>
            <c:spPr>
              <a:solidFill>
                <a:srgbClr val="334D80"/>
              </a:solidFill>
              <a:ln w="19050">
                <a:solidFill>
                  <a:schemeClr val="lt1"/>
                </a:solidFill>
              </a:ln>
              <a:effectLst/>
            </c:spPr>
            <c:extLst>
              <c:ext xmlns:c16="http://schemas.microsoft.com/office/drawing/2014/chart" uri="{C3380CC4-5D6E-409C-BE32-E72D297353CC}">
                <c16:uniqueId val="{00000003-378B-40D7-B16E-1B0EAE6D7975}"/>
              </c:ext>
            </c:extLst>
          </c:dPt>
          <c:dPt>
            <c:idx val="2"/>
            <c:invertIfNegative val="0"/>
            <c:bubble3D val="0"/>
            <c:explosion val="31"/>
            <c:spPr>
              <a:solidFill>
                <a:srgbClr val="334D80"/>
              </a:solidFill>
              <a:ln w="19050">
                <a:solidFill>
                  <a:schemeClr val="lt1"/>
                </a:solidFill>
              </a:ln>
              <a:effectLst/>
            </c:spPr>
            <c:extLst>
              <c:ext xmlns:c16="http://schemas.microsoft.com/office/drawing/2014/chart" uri="{C3380CC4-5D6E-409C-BE32-E72D297353CC}">
                <c16:uniqueId val="{00000005-378B-40D7-B16E-1B0EAE6D7975}"/>
              </c:ext>
            </c:extLst>
          </c:dPt>
          <c:dPt>
            <c:idx val="3"/>
            <c:invertIfNegative val="0"/>
            <c:bubble3D val="0"/>
            <c:explosion val="32"/>
            <c:spPr>
              <a:solidFill>
                <a:srgbClr val="334D80"/>
              </a:solidFill>
              <a:ln w="19050">
                <a:solidFill>
                  <a:schemeClr val="lt1"/>
                </a:solidFill>
              </a:ln>
              <a:effectLst/>
            </c:spPr>
            <c:extLst>
              <c:ext xmlns:c16="http://schemas.microsoft.com/office/drawing/2014/chart" uri="{C3380CC4-5D6E-409C-BE32-E72D297353CC}">
                <c16:uniqueId val="{00000007-378B-40D7-B16E-1B0EAE6D7975}"/>
              </c:ext>
            </c:extLst>
          </c:dPt>
          <c:dPt>
            <c:idx val="4"/>
            <c:invertIfNegative val="0"/>
            <c:bubble3D val="0"/>
            <c:spPr>
              <a:solidFill>
                <a:schemeClr val="accent1">
                  <a:lumMod val="10000"/>
                  <a:lumOff val="90000"/>
                </a:schemeClr>
              </a:solidFill>
              <a:ln w="19050">
                <a:solidFill>
                  <a:schemeClr val="lt1"/>
                </a:solidFill>
              </a:ln>
              <a:effectLst/>
            </c:spPr>
            <c:extLst>
              <c:ext xmlns:c16="http://schemas.microsoft.com/office/drawing/2014/chart" uri="{C3380CC4-5D6E-409C-BE32-E72D297353CC}">
                <c16:uniqueId val="{00000009-C68C-473D-8393-CEF2B248156A}"/>
              </c:ext>
            </c:extLst>
          </c:dPt>
          <c:dPt>
            <c:idx val="5"/>
            <c:invertIfNegative val="0"/>
            <c:bubble3D val="0"/>
            <c:spPr>
              <a:pattFill prst="wdUpDiag">
                <a:fgClr>
                  <a:srgbClr val="334D80"/>
                </a:fgClr>
                <a:bgClr>
                  <a:schemeClr val="bg1"/>
                </a:bgClr>
              </a:pattFill>
              <a:ln w="19050">
                <a:solidFill>
                  <a:schemeClr val="lt1"/>
                </a:solidFill>
              </a:ln>
              <a:effectLst/>
            </c:spPr>
            <c:extLst>
              <c:ext xmlns:c16="http://schemas.microsoft.com/office/drawing/2014/chart" uri="{C3380CC4-5D6E-409C-BE32-E72D297353CC}">
                <c16:uniqueId val="{00000007-C68C-473D-8393-CEF2B248156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Je pratique mon sport de manière individuelle, sans structure</c:v>
                </c:pt>
                <c:pt idx="1">
                  <c:v>Une salle de sport </c:v>
                </c:pt>
                <c:pt idx="2">
                  <c:v>Un club</c:v>
                </c:pt>
                <c:pt idx="3">
                  <c:v>Une association</c:v>
                </c:pt>
                <c:pt idx="4">
                  <c:v>Je pratique mon sport de manière collective, en groupe, mais sans structure</c:v>
                </c:pt>
                <c:pt idx="5">
                  <c:v>Autre</c:v>
                </c:pt>
              </c:strCache>
            </c:strRef>
          </c:cat>
          <c:val>
            <c:numRef>
              <c:f>Feuil1!$B$2:$B$7</c:f>
              <c:numCache>
                <c:formatCode>General</c:formatCode>
                <c:ptCount val="6"/>
                <c:pt idx="0">
                  <c:v>55</c:v>
                </c:pt>
                <c:pt idx="1">
                  <c:v>21</c:v>
                </c:pt>
                <c:pt idx="2">
                  <c:v>20</c:v>
                </c:pt>
                <c:pt idx="3">
                  <c:v>18</c:v>
                </c:pt>
                <c:pt idx="4">
                  <c:v>7</c:v>
                </c:pt>
                <c:pt idx="5">
                  <c:v>6</c:v>
                </c:pt>
              </c:numCache>
            </c:numRef>
          </c:val>
          <c:extLst>
            <c:ext xmlns:c16="http://schemas.microsoft.com/office/drawing/2014/chart" uri="{C3380CC4-5D6E-409C-BE32-E72D297353CC}">
              <c16:uniqueId val="{00000008-378B-40D7-B16E-1B0EAE6D7975}"/>
            </c:ext>
          </c:extLst>
        </c:ser>
        <c:dLbls>
          <c:showLegendKey val="0"/>
          <c:showVal val="0"/>
          <c:showCatName val="0"/>
          <c:showSerName val="0"/>
          <c:showPercent val="0"/>
          <c:showBubbleSize val="0"/>
        </c:dLbls>
        <c:gapWidth val="100"/>
        <c:axId val="729257648"/>
        <c:axId val="729256992"/>
      </c:barChart>
      <c:valAx>
        <c:axId val="729256992"/>
        <c:scaling>
          <c:orientation val="minMax"/>
          <c:max val="100"/>
        </c:scaling>
        <c:delete val="1"/>
        <c:axPos val="t"/>
        <c:numFmt formatCode="General" sourceLinked="1"/>
        <c:majorTickMark val="out"/>
        <c:minorTickMark val="none"/>
        <c:tickLblPos val="nextTo"/>
        <c:crossAx val="729257648"/>
        <c:crosses val="autoZero"/>
        <c:crossBetween val="between"/>
      </c:valAx>
      <c:catAx>
        <c:axId val="729257648"/>
        <c:scaling>
          <c:orientation val="maxMin"/>
        </c:scaling>
        <c:delete val="1"/>
        <c:axPos val="l"/>
        <c:numFmt formatCode="General" sourceLinked="1"/>
        <c:majorTickMark val="out"/>
        <c:minorTickMark val="none"/>
        <c:tickLblPos val="nextTo"/>
        <c:crossAx val="729256992"/>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9008144572486"/>
          <c:y val="2.4532065326772948E-2"/>
          <c:w val="0.97447286558803403"/>
          <c:h val="0.89678191496461801"/>
        </c:manualLayout>
      </c:layout>
      <c:doughnutChart>
        <c:varyColors val="1"/>
        <c:ser>
          <c:idx val="0"/>
          <c:order val="0"/>
          <c:tx>
            <c:strRef>
              <c:f>Feuil1!$B$1</c:f>
              <c:strCache>
                <c:ptCount val="1"/>
                <c:pt idx="0">
                  <c:v>Série 1</c:v>
                </c:pt>
              </c:strCache>
            </c:strRef>
          </c:tx>
          <c:dPt>
            <c:idx val="0"/>
            <c:bubble3D val="0"/>
            <c:spPr>
              <a:solidFill>
                <a:schemeClr val="accent1"/>
              </a:solidFill>
              <a:ln>
                <a:noFill/>
              </a:ln>
              <a:effectLst/>
            </c:spPr>
            <c:extLst>
              <c:ext xmlns:c16="http://schemas.microsoft.com/office/drawing/2014/chart" uri="{C3380CC4-5D6E-409C-BE32-E72D297353CC}">
                <c16:uniqueId val="{00000001-824B-433D-9D8E-2C337C929DB1}"/>
              </c:ext>
            </c:extLst>
          </c:dPt>
          <c:dPt>
            <c:idx val="1"/>
            <c:bubble3D val="0"/>
            <c:spPr>
              <a:solidFill>
                <a:schemeClr val="bg2">
                  <a:lumMod val="60000"/>
                  <a:lumOff val="40000"/>
                </a:schemeClr>
              </a:solidFill>
              <a:ln>
                <a:noFill/>
              </a:ln>
              <a:effectLst/>
            </c:spPr>
            <c:extLst>
              <c:ext xmlns:c16="http://schemas.microsoft.com/office/drawing/2014/chart" uri="{C3380CC4-5D6E-409C-BE32-E72D297353CC}">
                <c16:uniqueId val="{00000003-824B-433D-9D8E-2C337C929DB1}"/>
              </c:ext>
            </c:extLst>
          </c:dPt>
          <c:dPt>
            <c:idx val="2"/>
            <c:bubble3D val="0"/>
            <c:spPr>
              <a:solidFill>
                <a:schemeClr val="accent3">
                  <a:lumMod val="60000"/>
                  <a:lumOff val="40000"/>
                </a:schemeClr>
              </a:solidFill>
              <a:ln>
                <a:noFill/>
              </a:ln>
              <a:effectLst/>
            </c:spPr>
            <c:extLst>
              <c:ext xmlns:c16="http://schemas.microsoft.com/office/drawing/2014/chart" uri="{C3380CC4-5D6E-409C-BE32-E72D297353CC}">
                <c16:uniqueId val="{00000005-824B-433D-9D8E-2C337C929DB1}"/>
              </c:ext>
            </c:extLst>
          </c:dPt>
          <c:dPt>
            <c:idx val="3"/>
            <c:bubble3D val="0"/>
            <c:spPr>
              <a:solidFill>
                <a:schemeClr val="accent3"/>
              </a:solidFill>
              <a:ln>
                <a:noFill/>
              </a:ln>
              <a:effectLst/>
            </c:spPr>
            <c:extLst>
              <c:ext xmlns:c16="http://schemas.microsoft.com/office/drawing/2014/chart" uri="{C3380CC4-5D6E-409C-BE32-E72D297353CC}">
                <c16:uniqueId val="{00000007-824B-433D-9D8E-2C337C929DB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Very good</c:v>
                </c:pt>
                <c:pt idx="1">
                  <c:v>Relatively good</c:v>
                </c:pt>
                <c:pt idx="2">
                  <c:v>Relatively bad</c:v>
                </c:pt>
                <c:pt idx="3">
                  <c:v>Very bad</c:v>
                </c:pt>
              </c:strCache>
            </c:strRef>
          </c:cat>
          <c:val>
            <c:numRef>
              <c:f>Feuil1!$B$2:$B$5</c:f>
              <c:numCache>
                <c:formatCode>General</c:formatCode>
                <c:ptCount val="4"/>
              </c:numCache>
            </c:numRef>
          </c:val>
          <c:extLst>
            <c:ext xmlns:c16="http://schemas.microsoft.com/office/drawing/2014/chart" uri="{C3380CC4-5D6E-409C-BE32-E72D297353CC}">
              <c16:uniqueId val="{00000008-824B-433D-9D8E-2C337C929DB1}"/>
            </c:ext>
          </c:extLst>
        </c:ser>
        <c:ser>
          <c:idx val="1"/>
          <c:order val="1"/>
          <c:tx>
            <c:strRef>
              <c:f>Feuil1!$C$1</c:f>
              <c:strCache>
                <c:ptCount val="1"/>
                <c:pt idx="0">
                  <c:v>Série 2</c:v>
                </c:pt>
              </c:strCache>
            </c:strRef>
          </c:tx>
          <c:dPt>
            <c:idx val="0"/>
            <c:bubble3D val="0"/>
            <c:spPr>
              <a:solidFill>
                <a:srgbClr val="C00000">
                  <a:alpha val="10000"/>
                </a:srgbClr>
              </a:solidFill>
              <a:ln>
                <a:solidFill>
                  <a:srgbClr val="C00000"/>
                </a:solidFill>
              </a:ln>
              <a:effectLst/>
            </c:spPr>
            <c:extLst>
              <c:ext xmlns:c16="http://schemas.microsoft.com/office/drawing/2014/chart" uri="{C3380CC4-5D6E-409C-BE32-E72D297353CC}">
                <c16:uniqueId val="{0000000A-824B-433D-9D8E-2C337C929DB1}"/>
              </c:ext>
            </c:extLst>
          </c:dPt>
          <c:dPt>
            <c:idx val="1"/>
            <c:bubble3D val="0"/>
            <c:spPr>
              <a:solidFill>
                <a:schemeClr val="accent2"/>
              </a:solidFill>
              <a:ln>
                <a:noFill/>
              </a:ln>
              <a:effectLst/>
            </c:spPr>
            <c:extLst>
              <c:ext xmlns:c16="http://schemas.microsoft.com/office/drawing/2014/chart" uri="{C3380CC4-5D6E-409C-BE32-E72D297353CC}">
                <c16:uniqueId val="{0000000C-824B-433D-9D8E-2C337C929DB1}"/>
              </c:ext>
            </c:extLst>
          </c:dPt>
          <c:dPt>
            <c:idx val="2"/>
            <c:bubble3D val="0"/>
            <c:spPr>
              <a:noFill/>
              <a:ln>
                <a:noFill/>
              </a:ln>
              <a:effectLst/>
            </c:spPr>
            <c:extLst>
              <c:ext xmlns:c16="http://schemas.microsoft.com/office/drawing/2014/chart" uri="{C3380CC4-5D6E-409C-BE32-E72D297353CC}">
                <c16:uniqueId val="{0000000E-824B-433D-9D8E-2C337C929DB1}"/>
              </c:ext>
            </c:extLst>
          </c:dPt>
          <c:dPt>
            <c:idx val="3"/>
            <c:bubble3D val="0"/>
            <c:spPr>
              <a:solidFill>
                <a:schemeClr val="accent4"/>
              </a:solidFill>
              <a:ln>
                <a:noFill/>
              </a:ln>
              <a:effectLst/>
            </c:spPr>
            <c:extLst>
              <c:ext xmlns:c16="http://schemas.microsoft.com/office/drawing/2014/chart" uri="{C3380CC4-5D6E-409C-BE32-E72D297353CC}">
                <c16:uniqueId val="{00000010-824B-433D-9D8E-2C337C929DB1}"/>
              </c:ext>
            </c:extLst>
          </c:dPt>
          <c:dLbls>
            <c:delete val="1"/>
          </c:dLbls>
          <c:cat>
            <c:strRef>
              <c:f>Feuil1!$A$2:$A$5</c:f>
              <c:strCache>
                <c:ptCount val="4"/>
                <c:pt idx="0">
                  <c:v>Very good</c:v>
                </c:pt>
                <c:pt idx="1">
                  <c:v>Relatively good</c:v>
                </c:pt>
                <c:pt idx="2">
                  <c:v>Relatively bad</c:v>
                </c:pt>
                <c:pt idx="3">
                  <c:v>Very bad</c:v>
                </c:pt>
              </c:strCache>
            </c:strRef>
          </c:cat>
          <c:val>
            <c:numRef>
              <c:f>Feuil1!$C$2:$C$5</c:f>
              <c:numCache>
                <c:formatCode>General</c:formatCode>
                <c:ptCount val="4"/>
                <c:pt idx="0">
                  <c:v>83</c:v>
                </c:pt>
                <c:pt idx="2">
                  <c:v>17</c:v>
                </c:pt>
              </c:numCache>
            </c:numRef>
          </c:val>
          <c:extLst>
            <c:ext xmlns:c16="http://schemas.microsoft.com/office/drawing/2014/chart" uri="{C3380CC4-5D6E-409C-BE32-E72D297353CC}">
              <c16:uniqueId val="{00000011-824B-433D-9D8E-2C337C929DB1}"/>
            </c:ext>
          </c:extLst>
        </c:ser>
        <c:dLbls>
          <c:showLegendKey val="0"/>
          <c:showVal val="1"/>
          <c:showCatName val="0"/>
          <c:showSerName val="0"/>
          <c:showPercent val="0"/>
          <c:showBubbleSize val="0"/>
          <c:showLeaderLines val="1"/>
        </c:dLbls>
        <c:firstSliceAng val="0"/>
        <c:holeSize val="49"/>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5185611305492"/>
          <c:y val="0"/>
          <c:w val="0.51348143886945086"/>
          <c:h val="1"/>
        </c:manualLayout>
      </c:layout>
      <c:barChart>
        <c:barDir val="bar"/>
        <c:grouping val="clustered"/>
        <c:varyColors val="0"/>
        <c:ser>
          <c:idx val="0"/>
          <c:order val="0"/>
          <c:tx>
            <c:strRef>
              <c:f>Feuil1!$B$1</c:f>
              <c:strCache>
                <c:ptCount val="1"/>
                <c:pt idx="0">
                  <c:v>Ventes</c:v>
                </c:pt>
              </c:strCache>
            </c:strRef>
          </c:tx>
          <c:spPr>
            <a:solidFill>
              <a:srgbClr val="334D80"/>
            </a:solidFill>
            <a:ln w="19050">
              <a:solidFill>
                <a:schemeClr val="lt1"/>
              </a:solidFill>
            </a:ln>
            <a:effectLst/>
          </c:spPr>
          <c:invertIfNegative val="0"/>
          <c:dPt>
            <c:idx val="0"/>
            <c:invertIfNegative val="0"/>
            <c:bubble3D val="0"/>
            <c:spPr>
              <a:solidFill>
                <a:schemeClr val="accent1">
                  <a:lumMod val="10000"/>
                  <a:lumOff val="90000"/>
                </a:schemeClr>
              </a:solidFill>
              <a:ln w="19050">
                <a:solidFill>
                  <a:schemeClr val="lt1"/>
                </a:solidFill>
              </a:ln>
              <a:effectLst/>
            </c:spPr>
            <c:extLst>
              <c:ext xmlns:c16="http://schemas.microsoft.com/office/drawing/2014/chart" uri="{C3380CC4-5D6E-409C-BE32-E72D297353CC}">
                <c16:uniqueId val="{00000008-D54B-4CF4-9642-9BA1FA5A518B}"/>
              </c:ext>
            </c:extLst>
          </c:dPt>
          <c:dPt>
            <c:idx val="1"/>
            <c:invertIfNegative val="0"/>
            <c:bubble3D val="0"/>
            <c:spPr>
              <a:solidFill>
                <a:srgbClr val="334D80"/>
              </a:solidFill>
              <a:ln w="19050">
                <a:solidFill>
                  <a:schemeClr val="lt1"/>
                </a:solidFill>
              </a:ln>
              <a:effectLst/>
            </c:spPr>
            <c:extLst>
              <c:ext xmlns:c16="http://schemas.microsoft.com/office/drawing/2014/chart" uri="{C3380CC4-5D6E-409C-BE32-E72D297353CC}">
                <c16:uniqueId val="{00000003-378B-40D7-B16E-1B0EAE6D7975}"/>
              </c:ext>
            </c:extLst>
          </c:dPt>
          <c:dPt>
            <c:idx val="2"/>
            <c:invertIfNegative val="0"/>
            <c:bubble3D val="0"/>
            <c:explosion val="31"/>
            <c:spPr>
              <a:solidFill>
                <a:srgbClr val="334D80"/>
              </a:solidFill>
              <a:ln w="19050">
                <a:solidFill>
                  <a:schemeClr val="lt1"/>
                </a:solidFill>
              </a:ln>
              <a:effectLst/>
            </c:spPr>
            <c:extLst>
              <c:ext xmlns:c16="http://schemas.microsoft.com/office/drawing/2014/chart" uri="{C3380CC4-5D6E-409C-BE32-E72D297353CC}">
                <c16:uniqueId val="{00000005-378B-40D7-B16E-1B0EAE6D7975}"/>
              </c:ext>
            </c:extLst>
          </c:dPt>
          <c:dPt>
            <c:idx val="3"/>
            <c:invertIfNegative val="0"/>
            <c:bubble3D val="0"/>
            <c:explosion val="32"/>
            <c:spPr>
              <a:solidFill>
                <a:srgbClr val="334D80"/>
              </a:solidFill>
              <a:ln w="19050">
                <a:solidFill>
                  <a:schemeClr val="lt1"/>
                </a:solidFill>
              </a:ln>
              <a:effectLst/>
            </c:spPr>
            <c:extLst>
              <c:ext xmlns:c16="http://schemas.microsoft.com/office/drawing/2014/chart" uri="{C3380CC4-5D6E-409C-BE32-E72D297353CC}">
                <c16:uniqueId val="{00000007-378B-40D7-B16E-1B0EAE6D7975}"/>
              </c:ext>
            </c:extLst>
          </c:dPt>
          <c:dPt>
            <c:idx val="4"/>
            <c:invertIfNegative val="0"/>
            <c:bubble3D val="0"/>
            <c:spPr>
              <a:solidFill>
                <a:schemeClr val="accent1">
                  <a:lumMod val="10000"/>
                  <a:lumOff val="90000"/>
                </a:schemeClr>
              </a:solidFill>
              <a:ln w="19050">
                <a:solidFill>
                  <a:schemeClr val="lt1"/>
                </a:solidFill>
              </a:ln>
              <a:effectLst/>
            </c:spPr>
            <c:extLst>
              <c:ext xmlns:c16="http://schemas.microsoft.com/office/drawing/2014/chart" uri="{C3380CC4-5D6E-409C-BE32-E72D297353CC}">
                <c16:uniqueId val="{00000009-D54B-4CF4-9642-9BA1FA5A518B}"/>
              </c:ext>
            </c:extLst>
          </c:dPt>
          <c:dPt>
            <c:idx val="5"/>
            <c:invertIfNegative val="0"/>
            <c:bubble3D val="0"/>
            <c:spPr>
              <a:pattFill prst="wdUpDiag">
                <a:fgClr>
                  <a:srgbClr val="334D80"/>
                </a:fgClr>
                <a:bgClr>
                  <a:schemeClr val="bg1"/>
                </a:bgClr>
              </a:pattFill>
              <a:ln w="19050">
                <a:solidFill>
                  <a:schemeClr val="lt1"/>
                </a:solidFill>
              </a:ln>
              <a:effectLst/>
            </c:spPr>
            <c:extLst>
              <c:ext xmlns:c16="http://schemas.microsoft.com/office/drawing/2014/chart" uri="{C3380CC4-5D6E-409C-BE32-E72D297353CC}">
                <c16:uniqueId val="{00000007-CFBC-4746-9AF9-5B338562C8B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Calibri" panose="020F050202020403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Je pratique mon sport de manière individuelle, sans structure</c:v>
                </c:pt>
                <c:pt idx="1">
                  <c:v>Une salle de sport </c:v>
                </c:pt>
                <c:pt idx="2">
                  <c:v>Un club</c:v>
                </c:pt>
                <c:pt idx="3">
                  <c:v>Une association</c:v>
                </c:pt>
                <c:pt idx="4">
                  <c:v>Je pratique mon sport de manière collective, en groupe, mais sans structure</c:v>
                </c:pt>
                <c:pt idx="5">
                  <c:v>Autre</c:v>
                </c:pt>
              </c:strCache>
            </c:strRef>
          </c:cat>
          <c:val>
            <c:numRef>
              <c:f>Feuil1!$B$2:$B$7</c:f>
              <c:numCache>
                <c:formatCode>General</c:formatCode>
                <c:ptCount val="6"/>
                <c:pt idx="0">
                  <c:v>41</c:v>
                </c:pt>
                <c:pt idx="1">
                  <c:v>34</c:v>
                </c:pt>
                <c:pt idx="2">
                  <c:v>34</c:v>
                </c:pt>
                <c:pt idx="3">
                  <c:v>19</c:v>
                </c:pt>
                <c:pt idx="4">
                  <c:v>5</c:v>
                </c:pt>
                <c:pt idx="5">
                  <c:v>6</c:v>
                </c:pt>
              </c:numCache>
            </c:numRef>
          </c:val>
          <c:extLst>
            <c:ext xmlns:c16="http://schemas.microsoft.com/office/drawing/2014/chart" uri="{C3380CC4-5D6E-409C-BE32-E72D297353CC}">
              <c16:uniqueId val="{00000008-378B-40D7-B16E-1B0EAE6D7975}"/>
            </c:ext>
          </c:extLst>
        </c:ser>
        <c:dLbls>
          <c:showLegendKey val="0"/>
          <c:showVal val="0"/>
          <c:showCatName val="0"/>
          <c:showSerName val="0"/>
          <c:showPercent val="0"/>
          <c:showBubbleSize val="0"/>
        </c:dLbls>
        <c:gapWidth val="100"/>
        <c:axId val="729257648"/>
        <c:axId val="729256992"/>
      </c:barChart>
      <c:valAx>
        <c:axId val="729256992"/>
        <c:scaling>
          <c:orientation val="minMax"/>
          <c:max val="100"/>
        </c:scaling>
        <c:delete val="1"/>
        <c:axPos val="t"/>
        <c:numFmt formatCode="General" sourceLinked="1"/>
        <c:majorTickMark val="out"/>
        <c:minorTickMark val="none"/>
        <c:tickLblPos val="nextTo"/>
        <c:crossAx val="729257648"/>
        <c:crosses val="autoZero"/>
        <c:crossBetween val="between"/>
      </c:valAx>
      <c:catAx>
        <c:axId val="729257648"/>
        <c:scaling>
          <c:orientation val="maxMin"/>
        </c:scaling>
        <c:delete val="1"/>
        <c:axPos val="l"/>
        <c:numFmt formatCode="General" sourceLinked="1"/>
        <c:majorTickMark val="out"/>
        <c:minorTickMark val="none"/>
        <c:tickLblPos val="nextTo"/>
        <c:crossAx val="729256992"/>
        <c:crosses val="autoZero"/>
        <c:auto val="1"/>
        <c:lblAlgn val="ctr"/>
        <c:lblOffset val="100"/>
        <c:noMultiLvlLbl val="0"/>
      </c:cat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28257" y="9445170"/>
            <a:ext cx="2949099" cy="498931"/>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pPr algn="ctr"/>
              <a:t>‹N°›</a:t>
            </a:fld>
            <a:endParaRPr lang="en-GB"/>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83" y="241489"/>
            <a:ext cx="709647" cy="701337"/>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u numéro de diapositive 6"/>
          <p:cNvSpPr>
            <a:spLocks noGrp="1"/>
          </p:cNvSpPr>
          <p:nvPr>
            <p:ph type="sldNum" sz="quarter" idx="5"/>
          </p:nvPr>
        </p:nvSpPr>
        <p:spPr>
          <a:xfrm>
            <a:off x="1928257" y="9445170"/>
            <a:ext cx="2949099" cy="498931"/>
          </a:xfrm>
          <a:prstGeom prst="rect">
            <a:avLst/>
          </a:prstGeom>
        </p:spPr>
        <p:txBody>
          <a:bodyPr vert="horz" lIns="91440" tIns="45720" rIns="91440" bIns="45720" rtlCol="0" anchor="b"/>
          <a:lstStyle>
            <a:lvl1pPr algn="ctr">
              <a:defRPr sz="1200"/>
            </a:lvl1pPr>
          </a:lstStyle>
          <a:p>
            <a:fld id="{3B8578AD-0529-46A5-84EB-6338160D5A7D}" type="slidenum">
              <a:rPr lang="en-GB" smtClean="0"/>
              <a:pPr/>
              <a:t>‹N°›</a:t>
            </a:fld>
            <a:endParaRPr lang="en-GB"/>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47983" y="241489"/>
            <a:ext cx="709647" cy="701337"/>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Présentation</a:t>
            </a:r>
            <a:r>
              <a:rPr lang="en-GB" dirty="0"/>
              <a:t> quasi exhaustive – </a:t>
            </a:r>
            <a:r>
              <a:rPr lang="en-GB" dirty="0" err="1"/>
              <a:t>même</a:t>
            </a:r>
            <a:r>
              <a:rPr lang="en-GB" dirty="0"/>
              <a:t> </a:t>
            </a:r>
            <a:r>
              <a:rPr lang="en-GB" dirty="0" err="1"/>
              <a:t>si</a:t>
            </a:r>
            <a:r>
              <a:rPr lang="en-GB" dirty="0"/>
              <a:t> on a </a:t>
            </a:r>
            <a:r>
              <a:rPr lang="en-GB" dirty="0" err="1"/>
              <a:t>effectué</a:t>
            </a:r>
            <a:r>
              <a:rPr lang="en-GB" dirty="0"/>
              <a:t> un premier “tri”</a:t>
            </a:r>
          </a:p>
          <a:p>
            <a:r>
              <a:rPr lang="en-GB" dirty="0" err="1"/>
              <a:t>Résultats</a:t>
            </a:r>
            <a:r>
              <a:rPr lang="en-GB" dirty="0"/>
              <a:t> Grand public / sous-</a:t>
            </a:r>
            <a:r>
              <a:rPr lang="en-GB" dirty="0" err="1"/>
              <a:t>catégorie</a:t>
            </a:r>
            <a:r>
              <a:rPr lang="en-GB" dirty="0"/>
              <a:t> (selon le genre, </a:t>
            </a:r>
            <a:r>
              <a:rPr lang="en-GB" dirty="0" err="1"/>
              <a:t>l’âge</a:t>
            </a:r>
            <a:r>
              <a:rPr lang="en-GB" dirty="0"/>
              <a:t>) / </a:t>
            </a:r>
            <a:r>
              <a:rPr lang="en-GB" dirty="0" err="1"/>
              <a:t>résultats</a:t>
            </a:r>
            <a:r>
              <a:rPr lang="en-GB" dirty="0"/>
              <a:t> LGBT+</a:t>
            </a:r>
          </a:p>
          <a:p>
            <a:r>
              <a:rPr lang="en-GB" dirty="0" err="1"/>
              <a:t>L’occasion</a:t>
            </a:r>
            <a:r>
              <a:rPr lang="en-GB" dirty="0"/>
              <a:t> </a:t>
            </a:r>
            <a:r>
              <a:rPr lang="en-GB" dirty="0" err="1"/>
              <a:t>d’identifier</a:t>
            </a:r>
            <a:r>
              <a:rPr lang="en-GB" dirty="0"/>
              <a:t> ensemble les </a:t>
            </a:r>
            <a:r>
              <a:rPr lang="en-GB" dirty="0" err="1"/>
              <a:t>résultats</a:t>
            </a:r>
            <a:r>
              <a:rPr lang="en-GB" dirty="0"/>
              <a:t> les + forts, les + </a:t>
            </a:r>
            <a:r>
              <a:rPr lang="en-GB" dirty="0" err="1"/>
              <a:t>parlants</a:t>
            </a:r>
            <a:r>
              <a:rPr lang="en-GB" dirty="0"/>
              <a:t>, les + </a:t>
            </a:r>
            <a:r>
              <a:rPr lang="en-GB" dirty="0" err="1"/>
              <a:t>porteurs</a:t>
            </a:r>
            <a:r>
              <a:rPr lang="en-GB" dirty="0"/>
              <a:t> au moment de </a:t>
            </a:r>
            <a:r>
              <a:rPr lang="en-GB" dirty="0" err="1"/>
              <a:t>communiquer</a:t>
            </a:r>
            <a:r>
              <a:rPr lang="en-GB" dirty="0"/>
              <a:t> sur le </a:t>
            </a:r>
            <a:r>
              <a:rPr lang="en-GB" dirty="0" err="1"/>
              <a:t>sujet</a:t>
            </a:r>
            <a:r>
              <a:rPr lang="en-GB" dirty="0"/>
              <a:t> – en </a:t>
            </a:r>
            <a:r>
              <a:rPr lang="en-GB" dirty="0" err="1"/>
              <a:t>vue</a:t>
            </a:r>
            <a:r>
              <a:rPr lang="en-GB" dirty="0"/>
              <a:t> de la redaction d’un </a:t>
            </a:r>
            <a:r>
              <a:rPr lang="en-GB" dirty="0" err="1"/>
              <a:t>projet</a:t>
            </a:r>
            <a:r>
              <a:rPr lang="en-GB" dirty="0"/>
              <a:t> de CP </a:t>
            </a:r>
          </a:p>
          <a:p>
            <a:endParaRPr lang="en-GB" dirty="0"/>
          </a:p>
          <a:p>
            <a:r>
              <a:rPr lang="en-GB" dirty="0"/>
              <a:t>A </a:t>
            </a:r>
            <a:r>
              <a:rPr lang="en-GB" dirty="0" err="1"/>
              <a:t>propos</a:t>
            </a:r>
            <a:r>
              <a:rPr lang="en-GB" dirty="0"/>
              <a:t> des </a:t>
            </a:r>
            <a:r>
              <a:rPr lang="en-GB" dirty="0" err="1"/>
              <a:t>résultats</a:t>
            </a:r>
            <a:r>
              <a:rPr lang="en-GB" dirty="0"/>
              <a:t>, </a:t>
            </a:r>
          </a:p>
          <a:p>
            <a:r>
              <a:rPr lang="en-GB" dirty="0"/>
              <a:t>2 </a:t>
            </a:r>
            <a:r>
              <a:rPr lang="en-GB" dirty="0" err="1"/>
              <a:t>sujets</a:t>
            </a:r>
            <a:r>
              <a:rPr lang="en-GB" dirty="0"/>
              <a:t> </a:t>
            </a:r>
            <a:r>
              <a:rPr lang="en-GB" dirty="0" err="1"/>
              <a:t>transversaux</a:t>
            </a:r>
            <a:r>
              <a:rPr lang="en-GB" dirty="0"/>
              <a:t> :</a:t>
            </a:r>
          </a:p>
          <a:p>
            <a:pPr marL="171450" indent="-171450">
              <a:buFontTx/>
              <a:buChar char="-"/>
            </a:pPr>
            <a:r>
              <a:rPr lang="en-GB" dirty="0"/>
              <a:t>Ambivalence des jeunes </a:t>
            </a:r>
          </a:p>
          <a:p>
            <a:pPr marL="171450" indent="-171450">
              <a:buFontTx/>
              <a:buChar char="-"/>
            </a:pPr>
            <a:r>
              <a:rPr lang="en-GB" dirty="0"/>
              <a:t>Opinions et attitudes des </a:t>
            </a:r>
            <a:r>
              <a:rPr lang="en-GB" dirty="0" err="1"/>
              <a:t>personnes</a:t>
            </a:r>
            <a:r>
              <a:rPr lang="en-GB" dirty="0"/>
              <a:t> </a:t>
            </a:r>
            <a:r>
              <a:rPr lang="en-GB" dirty="0" err="1"/>
              <a:t>pratiquant</a:t>
            </a:r>
            <a:r>
              <a:rPr lang="en-GB" dirty="0"/>
              <a:t> une religion</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798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 phénomène perçu comme répandu, grave</a:t>
            </a:r>
          </a:p>
          <a:p>
            <a:pPr marL="171450" indent="-171450">
              <a:buFontTx/>
              <a:buChar char="-"/>
            </a:pPr>
            <a:r>
              <a:rPr lang="fr-FR" dirty="0"/>
              <a:t>Un phénomène contre lequel il faut lutter, prendre des mesures</a:t>
            </a:r>
          </a:p>
          <a:p>
            <a:pPr marL="171450" indent="-171450">
              <a:buFontTx/>
              <a:buChar char="-"/>
            </a:pPr>
            <a:r>
              <a:rPr lang="fr-FR" dirty="0"/>
              <a:t>Concrètement, un phénomène que de nombreuses personnes ont expérimentés – soit en tant que témoins, soit en tant que victime – une réalité </a:t>
            </a:r>
          </a:p>
          <a:p>
            <a:pPr marL="171450" indent="-171450">
              <a:buFontTx/>
              <a:buChar char="-"/>
            </a:pPr>
            <a:endParaRPr lang="fr-FR" dirty="0"/>
          </a:p>
          <a:p>
            <a:pPr marL="171450" indent="-171450">
              <a:buFontTx/>
              <a:buChar char="-"/>
            </a:pPr>
            <a:r>
              <a:rPr lang="fr-FR" dirty="0"/>
              <a:t>Quelles sont les attentes?</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36</a:t>
            </a:fld>
            <a:endParaRPr lang="en-GB"/>
          </a:p>
        </p:txBody>
      </p:sp>
    </p:spTree>
    <p:extLst>
      <p:ext uri="{BB962C8B-B14F-4D97-AF65-F5344CB8AC3E}">
        <p14:creationId xmlns:p14="http://schemas.microsoft.com/office/powerpoint/2010/main" val="34378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choses sont faites – pas connue de tous</a:t>
            </a:r>
          </a:p>
          <a:p>
            <a:r>
              <a:rPr lang="fr-FR" dirty="0"/>
              <a:t>Ceux qui font du sport dans une structure / notamment une asso // les personnes LGBT+ sont plus nombreuses à savoir/ affirmer que des choses sont faites </a:t>
            </a:r>
          </a:p>
          <a:p>
            <a:r>
              <a:rPr lang="fr-FR" dirty="0"/>
              <a:t>Plutôt une bonne nouvelle – a priori une opinion plus construite </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37</a:t>
            </a:fld>
            <a:endParaRPr lang="en-GB"/>
          </a:p>
        </p:txBody>
      </p:sp>
    </p:spTree>
    <p:extLst>
      <p:ext uri="{BB962C8B-B14F-4D97-AF65-F5344CB8AC3E}">
        <p14:creationId xmlns:p14="http://schemas.microsoft.com/office/powerpoint/2010/main" val="111793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 de diff chez les sportifs</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14</a:t>
            </a:fld>
            <a:endParaRPr lang="en-GB"/>
          </a:p>
        </p:txBody>
      </p:sp>
    </p:spTree>
    <p:extLst>
      <p:ext uri="{BB962C8B-B14F-4D97-AF65-F5344CB8AC3E}">
        <p14:creationId xmlns:p14="http://schemas.microsoft.com/office/powerpoint/2010/main" val="263441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Questions projectives + vécu (témoin/ victime)</a:t>
            </a:r>
          </a:p>
          <a:p>
            <a:endParaRPr lang="fr-FR" dirty="0"/>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23</a:t>
            </a:fld>
            <a:endParaRPr lang="en-GB"/>
          </a:p>
        </p:txBody>
      </p:sp>
    </p:spTree>
    <p:extLst>
      <p:ext uri="{BB962C8B-B14F-4D97-AF65-F5344CB8AC3E}">
        <p14:creationId xmlns:p14="http://schemas.microsoft.com/office/powerpoint/2010/main" val="309172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Les personnes LGBT+ anticipent davantage de réactions que les Français dans leur ensemble</a:t>
            </a:r>
          </a:p>
          <a:p>
            <a:pPr marL="628650" lvl="1" indent="-171450">
              <a:buFontTx/>
              <a:buChar char="-"/>
            </a:pPr>
            <a:r>
              <a:rPr lang="fr-FR" dirty="0"/>
              <a:t>Ils anticipent davantage de réactions fortes (en violet) voire violentes (en rouge)</a:t>
            </a:r>
          </a:p>
          <a:p>
            <a:pPr marL="1085850" lvl="2" indent="-171450">
              <a:buFontTx/>
              <a:buChar char="-"/>
            </a:pPr>
            <a:r>
              <a:rPr lang="fr-FR" dirty="0"/>
              <a:t>Peut être l’ont-ils/elles vécu ? </a:t>
            </a:r>
          </a:p>
          <a:p>
            <a:pPr marL="171450" lvl="0" indent="-171450">
              <a:buFontTx/>
              <a:buChar char="-"/>
            </a:pPr>
            <a:r>
              <a:rPr lang="fr-FR" dirty="0"/>
              <a:t>Dans le détail, la hiérarchie est quasi la même des 2 côtés : l’arrivée d’une personne transgenre étant perçue comme celle qui susciterait le + de réactions </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24</a:t>
            </a:fld>
            <a:endParaRPr lang="en-GB"/>
          </a:p>
        </p:txBody>
      </p:sp>
    </p:spTree>
    <p:extLst>
      <p:ext uri="{BB962C8B-B14F-4D97-AF65-F5344CB8AC3E}">
        <p14:creationId xmlns:p14="http://schemas.microsoft.com/office/powerpoint/2010/main" val="13233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Les hommes anticipent davantage de réactions que les femmes quand on évoque l’arrivée d’une personne transgenre ou d’un homme gay / Pas de diff pour un homme bisexuel, une femme bisexuelle, peu de différence pour une femme lesbienne </a:t>
            </a:r>
          </a:p>
          <a:p>
            <a:pPr marL="171450" indent="-171450">
              <a:buFontTx/>
              <a:buChar char="-"/>
            </a:pPr>
            <a:r>
              <a:rPr lang="fr-FR" dirty="0"/>
              <a:t>Les jeunes anticipent beaucoup plus de réactions que les plus âgés </a:t>
            </a:r>
          </a:p>
          <a:p>
            <a:pPr marL="171450" indent="-171450">
              <a:buFontTx/>
              <a:buChar char="-"/>
            </a:pPr>
            <a:r>
              <a:rPr lang="fr-FR" dirty="0"/>
              <a:t>56% des ouvriers qui font partie d’une fédération ou pratiquent un sport </a:t>
            </a:r>
            <a:r>
              <a:rPr lang="fr-FR" dirty="0" err="1"/>
              <a:t>co</a:t>
            </a:r>
            <a:r>
              <a:rPr lang="fr-FR" dirty="0"/>
              <a:t> affirment qu’il y aurait des réactions fortes voire violentes à l’égard d’au moins une des situations évoquées (Vs 39% de l’ensemble des sportifs) </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25</a:t>
            </a:fld>
            <a:endParaRPr lang="en-GB"/>
          </a:p>
        </p:txBody>
      </p:sp>
    </p:spTree>
    <p:extLst>
      <p:ext uri="{BB962C8B-B14F-4D97-AF65-F5344CB8AC3E}">
        <p14:creationId xmlns:p14="http://schemas.microsoft.com/office/powerpoint/2010/main" val="289697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- 47% inacceptable (58% au sein des LGBT+)</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26</a:t>
            </a:fld>
            <a:endParaRPr lang="en-GB"/>
          </a:p>
        </p:txBody>
      </p:sp>
    </p:spTree>
    <p:extLst>
      <p:ext uri="{BB962C8B-B14F-4D97-AF65-F5344CB8AC3E}">
        <p14:creationId xmlns:p14="http://schemas.microsoft.com/office/powerpoint/2010/main" val="79069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Concrètement // question de vécu</a:t>
            </a:r>
          </a:p>
          <a:p>
            <a:endParaRPr lang="fr-FR" dirty="0"/>
          </a:p>
          <a:p>
            <a:r>
              <a:rPr lang="fr-FR" u="sng" dirty="0"/>
              <a:t>GP: </a:t>
            </a:r>
          </a:p>
          <a:p>
            <a:r>
              <a:rPr lang="fr-FR" dirty="0"/>
              <a:t>++ chez ceux qui pratiquent un sport aujourd’hui Vs ceux qui n’en pratiquent pas </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27</a:t>
            </a:fld>
            <a:endParaRPr lang="en-GB"/>
          </a:p>
        </p:txBody>
      </p:sp>
    </p:spTree>
    <p:extLst>
      <p:ext uri="{BB962C8B-B14F-4D97-AF65-F5344CB8AC3E}">
        <p14:creationId xmlns:p14="http://schemas.microsoft.com/office/powerpoint/2010/main" val="384212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Chiffre élevé</a:t>
            </a:r>
          </a:p>
          <a:p>
            <a:r>
              <a:rPr lang="fr-FR" dirty="0"/>
              <a:t>Pour comparaison / L’Oréal harcèlement de rue -&gt; moins d’un témoin sur 4 affirme être intervenu pour mettre fin à la situation de harcèlement </a:t>
            </a:r>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31</a:t>
            </a:fld>
            <a:endParaRPr lang="en-GB"/>
          </a:p>
        </p:txBody>
      </p:sp>
    </p:spTree>
    <p:extLst>
      <p:ext uri="{BB962C8B-B14F-4D97-AF65-F5344CB8AC3E}">
        <p14:creationId xmlns:p14="http://schemas.microsoft.com/office/powerpoint/2010/main" val="213507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B8578AD-0529-46A5-84EB-6338160D5A7D}" type="slidenum">
              <a:rPr lang="en-GB" smtClean="0"/>
              <a:pPr/>
              <a:t>35</a:t>
            </a:fld>
            <a:endParaRPr lang="en-GB"/>
          </a:p>
        </p:txBody>
      </p:sp>
    </p:spTree>
    <p:extLst>
      <p:ext uri="{BB962C8B-B14F-4D97-AF65-F5344CB8AC3E}">
        <p14:creationId xmlns:p14="http://schemas.microsoft.com/office/powerpoint/2010/main" val="209790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xml"/><Relationship Id="rId7" Type="http://schemas.openxmlformats.org/officeDocument/2006/relationships/image" Target="../media/image4.emf"/><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10" Type="http://schemas.openxmlformats.org/officeDocument/2006/relationships/image" Target="../media/image6.emf"/><Relationship Id="rId4" Type="http://schemas.openxmlformats.org/officeDocument/2006/relationships/slideMaster" Target="../slideMasters/slideMaster1.xml"/><Relationship Id="rId9"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8.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2"/>
            </p:custDataLst>
            <p:extLst>
              <p:ext uri="{D42A27DB-BD31-4B8C-83A1-F6EECF244321}">
                <p14:modId xmlns:p14="http://schemas.microsoft.com/office/powerpoint/2010/main" val="3788789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3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THE SLIDE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24732"/>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 September, 2022</a:t>
            </a:fld>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2578642" cy="369332"/>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9" userDrawn="1">
          <p15:clr>
            <a:srgbClr val="F26B43"/>
          </p15:clr>
        </p15:guide>
        <p15:guide id="2" orient="horz" pos="1886" userDrawn="1">
          <p15:clr>
            <a:srgbClr val="F26B43"/>
          </p15:clr>
        </p15:guide>
        <p15:guide id="4" orient="horz" pos="3317" userDrawn="1">
          <p15:clr>
            <a:srgbClr val="F26B43"/>
          </p15:clr>
        </p15:guide>
        <p15:guide id="5" orient="horz" pos="3917" userDrawn="1">
          <p15:clr>
            <a:srgbClr val="F26B43"/>
          </p15:clr>
        </p15:guide>
        <p15:guide id="6" pos="288" userDrawn="1">
          <p15:clr>
            <a:srgbClr val="F26B43"/>
          </p15:clr>
        </p15:guide>
        <p15:guide id="7" pos="357"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Cov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E03E893C-6741-453F-AB83-3BF7E47452D4}"/>
              </a:ext>
            </a:extLst>
          </p:cNvPr>
          <p:cNvGraphicFramePr>
            <a:graphicFrameLocks noChangeAspect="1"/>
          </p:cNvGraphicFramePr>
          <p:nvPr userDrawn="1">
            <p:custDataLst>
              <p:tags r:id="rId2"/>
            </p:custDataLst>
            <p:extLst>
              <p:ext uri="{D42A27DB-BD31-4B8C-83A1-F6EECF244321}">
                <p14:modId xmlns:p14="http://schemas.microsoft.com/office/powerpoint/2010/main" val="1450479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58"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E03E893C-6741-453F-AB83-3BF7E47452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07D74-F512-4FC3-A30B-919D76C6342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THE SLIDE</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59131" y="3001503"/>
            <a:ext cx="7551997" cy="424732"/>
          </a:xfr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sp>
        <p:nvSpPr>
          <p:cNvPr id="15" name="Espace réservé de la date 3">
            <a:extLst>
              <a:ext uri="{FF2B5EF4-FFF2-40B4-BE49-F238E27FC236}">
                <a16:creationId xmlns:a16="http://schemas.microsoft.com/office/drawing/2014/main" id="{40509EFD-4C7C-4D04-B91B-72E1A430F01B}"/>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 September, 2022</a:t>
            </a:fld>
            <a:endParaRPr lang="en-GB"/>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59132" y="4014515"/>
            <a:ext cx="2578642" cy="369332"/>
          </a:xfr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spTree>
    <p:extLst>
      <p:ext uri="{BB962C8B-B14F-4D97-AF65-F5344CB8AC3E}">
        <p14:creationId xmlns:p14="http://schemas.microsoft.com/office/powerpoint/2010/main" val="3026702522"/>
      </p:ext>
    </p:extLst>
  </p:cSld>
  <p:clrMapOvr>
    <a:masterClrMapping/>
  </p:clrMapOvr>
  <p:extLst>
    <p:ext uri="{DCECCB84-F9BA-43D5-87BE-67443E8EF086}">
      <p15:sldGuideLst xmlns:p15="http://schemas.microsoft.com/office/powerpoint/2012/main">
        <p15:guide id="1" orient="horz" pos="329" userDrawn="1">
          <p15:clr>
            <a:srgbClr val="F26B43"/>
          </p15:clr>
        </p15:guide>
        <p15:guide id="2" orient="horz" pos="1886" userDrawn="1">
          <p15:clr>
            <a:srgbClr val="F26B43"/>
          </p15:clr>
        </p15:guide>
        <p15:guide id="4" orient="horz" pos="3317" userDrawn="1">
          <p15:clr>
            <a:srgbClr val="F26B43"/>
          </p15:clr>
        </p15:guide>
        <p15:guide id="5" orient="horz" pos="3917" userDrawn="1">
          <p15:clr>
            <a:srgbClr val="F26B43"/>
          </p15:clr>
        </p15:guide>
        <p15:guide id="6" pos="288" userDrawn="1">
          <p15:clr>
            <a:srgbClr val="F26B43"/>
          </p15:clr>
        </p15:guide>
        <p15:guide id="7" pos="357"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5103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04786" y="1808820"/>
            <a:ext cx="7584906" cy="3868080"/>
          </a:xfr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4786" y="1368596"/>
            <a:ext cx="2311063" cy="353943"/>
          </a:xfr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id="{6426E006-4F5B-402C-916F-29E383EE0863}"/>
              </a:ext>
            </a:extLst>
          </p:cNvPr>
          <p:cNvSpPr>
            <a:spLocks noGrp="1"/>
          </p:cNvSpPr>
          <p:nvPr>
            <p:ph type="sldNum" sz="quarter" idx="18"/>
          </p:nvPr>
        </p:nvSpPr>
        <p:spPr/>
        <p:txBody>
          <a:bodyPr/>
          <a:lstStyle/>
          <a:p>
            <a:fld id="{D61AABEC-672F-4B68-B914-690DA978312C}" type="slidenum">
              <a:rPr lang="en-GB" smtClean="0"/>
              <a:pPr/>
              <a:t>‹N°›</a:t>
            </a:fld>
            <a:r>
              <a:rPr lang="en-GB"/>
              <a:t> ‒ </a:t>
            </a:r>
          </a:p>
        </p:txBody>
      </p:sp>
      <p:sp>
        <p:nvSpPr>
          <p:cNvPr id="8" name="Titre 7">
            <a:extLst>
              <a:ext uri="{FF2B5EF4-FFF2-40B4-BE49-F238E27FC236}">
                <a16:creationId xmlns:a16="http://schemas.microsoft.com/office/drawing/2014/main" id="{E05915BF-F664-49DE-8489-CADDC55CA228}"/>
              </a:ext>
            </a:extLst>
          </p:cNvPr>
          <p:cNvSpPr>
            <a:spLocks noGrp="1"/>
          </p:cNvSpPr>
          <p:nvPr>
            <p:ph type="title" hasCustomPrompt="1"/>
          </p:nvPr>
        </p:nvSpPr>
        <p:spPr/>
        <p:txBody>
          <a:bodyPr/>
          <a:lstStyle>
            <a:lvl1pPr>
              <a:defRPr/>
            </a:lvl1pPr>
          </a:lstStyle>
          <a:p>
            <a:r>
              <a:rPr lang="fr-FR"/>
              <a:t>TITLE OF THE SLIDE</a:t>
            </a:r>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1" pos="248" userDrawn="1">
          <p15:clr>
            <a:srgbClr val="F26B43"/>
          </p15:clr>
        </p15:guide>
        <p15:guide id="2" pos="7425" userDrawn="1">
          <p15:clr>
            <a:srgbClr val="F26B43"/>
          </p15:clr>
        </p15:guide>
        <p15:guide id="3" orient="horz" pos="232" userDrawn="1">
          <p15:clr>
            <a:srgbClr val="F26B43"/>
          </p15:clr>
        </p15:guide>
        <p15:guide id="5" orient="horz" pos="1136" userDrawn="1">
          <p15:clr>
            <a:srgbClr val="F26B43"/>
          </p15:clr>
        </p15:guide>
        <p15:guide id="6" orient="horz" pos="3584" userDrawn="1">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324499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0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id="{117D3991-82D5-4923-813E-6007EFC65ED8}"/>
              </a:ext>
            </a:extLst>
          </p:cNvPr>
          <p:cNvSpPr>
            <a:spLocks noGrp="1"/>
          </p:cNvSpPr>
          <p:nvPr>
            <p:ph type="sldNum" sz="quarter" idx="14"/>
          </p:nvPr>
        </p:nvSpPr>
        <p:spPr/>
        <p:txBody>
          <a:bodyPr/>
          <a:lstStyle/>
          <a:p>
            <a:fld id="{D61AABEC-672F-4B68-B914-690DA978312C}" type="slidenum">
              <a:rPr lang="en-GB" smtClean="0"/>
              <a:pPr/>
              <a:t>‹N°›</a:t>
            </a:fld>
            <a:r>
              <a:rPr lang="en-GB"/>
              <a:t> ‒ </a:t>
            </a:r>
          </a:p>
        </p:txBody>
      </p:sp>
      <p:sp>
        <p:nvSpPr>
          <p:cNvPr id="5" name="Espace réservé du texte 4">
            <a:extLst>
              <a:ext uri="{FF2B5EF4-FFF2-40B4-BE49-F238E27FC236}">
                <a16:creationId xmlns:a16="http://schemas.microsoft.com/office/drawing/2014/main" id="{F29F32CF-ADE9-4D3D-9458-4DBEF9BE018B}"/>
              </a:ext>
            </a:extLst>
          </p:cNvPr>
          <p:cNvSpPr>
            <a:spLocks noGrp="1"/>
          </p:cNvSpPr>
          <p:nvPr>
            <p:ph type="body" sz="quarter" idx="20" hasCustomPrompt="1"/>
          </p:nvPr>
        </p:nvSpPr>
        <p:spPr>
          <a:xfrm>
            <a:off x="486256" y="1993900"/>
            <a:ext cx="2378846" cy="369332"/>
          </a:xfrm>
          <a:solidFill>
            <a:schemeClr val="bg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3" name="Espace réservé du texte 4">
            <a:extLst>
              <a:ext uri="{FF2B5EF4-FFF2-40B4-BE49-F238E27FC236}">
                <a16:creationId xmlns:a16="http://schemas.microsoft.com/office/drawing/2014/main" id="{8F949CB4-ADF1-411D-B5B0-474DDF2975F4}"/>
              </a:ext>
            </a:extLst>
          </p:cNvPr>
          <p:cNvSpPr>
            <a:spLocks noGrp="1"/>
          </p:cNvSpPr>
          <p:nvPr>
            <p:ph type="body" sz="quarter" idx="21" hasCustomPrompt="1"/>
          </p:nvPr>
        </p:nvSpPr>
        <p:spPr>
          <a:xfrm>
            <a:off x="3401232" y="1993900"/>
            <a:ext cx="2378846" cy="369332"/>
          </a:xfr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4" name="Espace réservé du texte 4">
            <a:extLst>
              <a:ext uri="{FF2B5EF4-FFF2-40B4-BE49-F238E27FC236}">
                <a16:creationId xmlns:a16="http://schemas.microsoft.com/office/drawing/2014/main" id="{F575F9CB-6641-4AA5-BBBF-DCB5E35A79B3}"/>
              </a:ext>
            </a:extLst>
          </p:cNvPr>
          <p:cNvSpPr>
            <a:spLocks noGrp="1"/>
          </p:cNvSpPr>
          <p:nvPr>
            <p:ph type="body" sz="quarter" idx="22" hasCustomPrompt="1"/>
          </p:nvPr>
        </p:nvSpPr>
        <p:spPr>
          <a:xfrm>
            <a:off x="6316208" y="1993900"/>
            <a:ext cx="2378846" cy="369332"/>
          </a:xfr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5" name="Espace réservé du texte 4">
            <a:extLst>
              <a:ext uri="{FF2B5EF4-FFF2-40B4-BE49-F238E27FC236}">
                <a16:creationId xmlns:a16="http://schemas.microsoft.com/office/drawing/2014/main" id="{673ECD5B-058F-460C-B800-3658FC97D202}"/>
              </a:ext>
            </a:extLst>
          </p:cNvPr>
          <p:cNvSpPr>
            <a:spLocks noGrp="1"/>
          </p:cNvSpPr>
          <p:nvPr>
            <p:ph type="body" sz="quarter" idx="23" hasCustomPrompt="1"/>
          </p:nvPr>
        </p:nvSpPr>
        <p:spPr>
          <a:xfrm>
            <a:off x="9231183" y="1993900"/>
            <a:ext cx="2378846" cy="369332"/>
          </a:xfr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id="{2D19A821-9323-436D-9BBA-EF55905E3049}"/>
              </a:ext>
            </a:extLst>
          </p:cNvPr>
          <p:cNvSpPr>
            <a:spLocks noGrp="1"/>
          </p:cNvSpPr>
          <p:nvPr>
            <p:ph type="body" sz="quarter" idx="24" hasCustomPrompt="1"/>
          </p:nvPr>
        </p:nvSpPr>
        <p:spPr>
          <a:xfrm>
            <a:off x="485887" y="2634117"/>
            <a:ext cx="2378847" cy="1477328"/>
          </a:xfr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id="{8F509378-7F96-4CC3-B445-AFDF4E8F71BC}"/>
              </a:ext>
            </a:extLst>
          </p:cNvPr>
          <p:cNvSpPr>
            <a:spLocks noGrp="1"/>
          </p:cNvSpPr>
          <p:nvPr>
            <p:ph type="body" sz="quarter" idx="25" hasCustomPrompt="1"/>
          </p:nvPr>
        </p:nvSpPr>
        <p:spPr>
          <a:xfrm>
            <a:off x="3400985" y="2634117"/>
            <a:ext cx="2378847" cy="1477328"/>
          </a:xfr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id="{FE25E091-C850-4A35-8C6B-48D1A63C1D4F}"/>
              </a:ext>
            </a:extLst>
          </p:cNvPr>
          <p:cNvSpPr>
            <a:spLocks noGrp="1"/>
          </p:cNvSpPr>
          <p:nvPr>
            <p:ph type="body" sz="quarter" idx="26" hasCustomPrompt="1"/>
          </p:nvPr>
        </p:nvSpPr>
        <p:spPr>
          <a:xfrm>
            <a:off x="6316083" y="2634117"/>
            <a:ext cx="2378847" cy="1477328"/>
          </a:xfr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id="{BB3AB300-BC70-4E89-90E0-8D61F56FBB2D}"/>
              </a:ext>
            </a:extLst>
          </p:cNvPr>
          <p:cNvSpPr>
            <a:spLocks noGrp="1"/>
          </p:cNvSpPr>
          <p:nvPr>
            <p:ph type="body" sz="quarter" idx="27" hasCustomPrompt="1"/>
          </p:nvPr>
        </p:nvSpPr>
        <p:spPr>
          <a:xfrm>
            <a:off x="9231182" y="2634117"/>
            <a:ext cx="2378847" cy="1477328"/>
          </a:xfr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1" name="Text Placeholder 5">
            <a:extLst>
              <a:ext uri="{FF2B5EF4-FFF2-40B4-BE49-F238E27FC236}">
                <a16:creationId xmlns:a16="http://schemas.microsoft.com/office/drawing/2014/main" id="{6B1772CC-CE52-4E78-B63F-76A973F91E5C}"/>
              </a:ext>
            </a:extLst>
          </p:cNvPr>
          <p:cNvSpPr>
            <a:spLocks noGrp="1"/>
          </p:cNvSpPr>
          <p:nvPr>
            <p:ph type="body" sz="quarter" idx="15" hasCustomPrompt="1"/>
          </p:nvPr>
        </p:nvSpPr>
        <p:spPr>
          <a:xfrm>
            <a:off x="404786" y="1368596"/>
            <a:ext cx="2311064" cy="353943"/>
          </a:xfr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4" name="Titre 3">
            <a:extLst>
              <a:ext uri="{FF2B5EF4-FFF2-40B4-BE49-F238E27FC236}">
                <a16:creationId xmlns:a16="http://schemas.microsoft.com/office/drawing/2014/main"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id="{3340DE3B-4ADD-48BE-BCE6-7FE7A7786336}"/>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Tree>
    <p:extLst>
      <p:ext uri="{BB962C8B-B14F-4D97-AF65-F5344CB8AC3E}">
        <p14:creationId xmlns:p14="http://schemas.microsoft.com/office/powerpoint/2010/main" val="2089213029"/>
      </p:ext>
    </p:extLst>
  </p:cSld>
  <p:clrMapOvr>
    <a:masterClrMapping/>
  </p:clrMapOvr>
  <p:extLst>
    <p:ext uri="{DCECCB84-F9BA-43D5-87BE-67443E8EF086}">
      <p15:sldGuideLst xmlns:p15="http://schemas.microsoft.com/office/powerpoint/2012/main">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598798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space réservé du numéro de diapositive 2">
            <a:extLst>
              <a:ext uri="{FF2B5EF4-FFF2-40B4-BE49-F238E27FC236}">
                <a16:creationId xmlns:a16="http://schemas.microsoft.com/office/drawing/2014/main" id="{4E9F0883-33F3-4D62-A0A5-04FAA00189A8}"/>
              </a:ext>
            </a:extLst>
          </p:cNvPr>
          <p:cNvSpPr>
            <a:spLocks noGrp="1"/>
          </p:cNvSpPr>
          <p:nvPr>
            <p:ph type="sldNum" sz="quarter" idx="14"/>
          </p:nvPr>
        </p:nvSpPr>
        <p:spPr>
          <a:xfrm>
            <a:off x="382932" y="6219234"/>
            <a:ext cx="360037" cy="365125"/>
          </a:xfrm>
        </p:spPr>
        <p:txBody>
          <a:bodyPr/>
          <a:lstStyle>
            <a:lvl1pPr>
              <a:defRPr>
                <a:solidFill>
                  <a:schemeClr val="bg1"/>
                </a:solidFill>
              </a:defRPr>
            </a:lvl1pPr>
          </a:lstStyle>
          <a:p>
            <a:fld id="{D61AABEC-672F-4B68-B914-690DA978312C}" type="slidenum">
              <a:rPr lang="en-GB" smtClean="0"/>
              <a:pPr/>
              <a:t>‹N°›</a:t>
            </a:fld>
            <a:r>
              <a:rPr lang="en-GB"/>
              <a:t> ‒ </a:t>
            </a:r>
          </a:p>
        </p:txBody>
      </p: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1124E-2CCC-40F7-BF48-E87BDFFD22F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43173F-282C-481B-90D6-813BD2E6035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810DF7-3DD6-46FC-BA9B-0F7513EC4E8A}"/>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8F31E389-213D-4E1F-B9D0-966CB20CD7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88ED3F-2156-44C4-A061-2486E31EF4EC}"/>
              </a:ext>
            </a:extLst>
          </p:cNvPr>
          <p:cNvSpPr>
            <a:spLocks noGrp="1"/>
          </p:cNvSpPr>
          <p:nvPr>
            <p:ph type="sldNum" sz="quarter" idx="12"/>
          </p:nvPr>
        </p:nvSpPr>
        <p:spPr/>
        <p:txBody>
          <a:bodyPr/>
          <a:lstStyle/>
          <a:p>
            <a:fld id="{C0D02388-BA54-41ED-9634-0357C4DE5F7B}" type="slidenum">
              <a:rPr lang="fr-FR" smtClean="0"/>
              <a:t>‹N°›</a:t>
            </a:fld>
            <a:endParaRPr lang="fr-FR"/>
          </a:p>
        </p:txBody>
      </p:sp>
    </p:spTree>
    <p:extLst>
      <p:ext uri="{BB962C8B-B14F-4D97-AF65-F5344CB8AC3E}">
        <p14:creationId xmlns:p14="http://schemas.microsoft.com/office/powerpoint/2010/main" val="1274500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columns with line">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628413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dirty="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p:nvPr>
        </p:nvSpPr>
        <p:spPr>
          <a:xfrm>
            <a:off x="404786" y="1808820"/>
            <a:ext cx="5511194" cy="3868080"/>
          </a:xfrm>
        </p:spPr>
        <p:txBody>
          <a:bodyPr>
            <a:noAutofit/>
          </a:bodyPr>
          <a:lstStyle>
            <a:lvl1pPr>
              <a:spcBef>
                <a:spcPts val="1800"/>
              </a:spcBef>
              <a:defRPr sz="1400">
                <a:solidFill>
                  <a:schemeClr val="tx1"/>
                </a:solidFill>
              </a:defRPr>
            </a:lvl1pPr>
            <a:lvl2pPr>
              <a:defRPr sz="14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fr-FR"/>
              <a:t>Cliquez pour modifier les styles du texte du masque</a:t>
            </a:r>
          </a:p>
          <a:p>
            <a:pPr lvl="1"/>
            <a:r>
              <a:rPr lang="fr-FR"/>
              <a:t>Deuxième niveau</a:t>
            </a:r>
          </a:p>
          <a:p>
            <a:pPr lvl="2"/>
            <a:r>
              <a:rPr lang="fr-FR"/>
              <a:t>Troisième niveau</a:t>
            </a:r>
          </a:p>
        </p:txBody>
      </p:sp>
      <p:sp>
        <p:nvSpPr>
          <p:cNvPr id="10" name="Content Placeholder 2">
            <a:extLst>
              <a:ext uri="{FF2B5EF4-FFF2-40B4-BE49-F238E27FC236}">
                <a16:creationId xmlns:a16="http://schemas.microsoft.com/office/drawing/2014/main" id="{58EBDB8A-A132-411F-B6B9-59DC085B79E1}"/>
              </a:ext>
            </a:extLst>
          </p:cNvPr>
          <p:cNvSpPr>
            <a:spLocks noGrp="1"/>
          </p:cNvSpPr>
          <p:nvPr>
            <p:ph idx="15"/>
          </p:nvPr>
        </p:nvSpPr>
        <p:spPr>
          <a:xfrm>
            <a:off x="6280958" y="1808820"/>
            <a:ext cx="5511194" cy="3868080"/>
          </a:xfrm>
        </p:spPr>
        <p:txBody>
          <a:bodyPr>
            <a:noAutofit/>
          </a:bodyPr>
          <a:lstStyle>
            <a:lvl1pPr>
              <a:spcBef>
                <a:spcPts val="1800"/>
              </a:spcBef>
              <a:defRPr sz="1400">
                <a:solidFill>
                  <a:schemeClr val="tx1"/>
                </a:solidFill>
              </a:defRPr>
            </a:lvl1pPr>
            <a:lvl2pPr>
              <a:defRPr sz="14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fr-FR"/>
              <a:t>Cliquez pour modifier les styles du texte du masque</a:t>
            </a:r>
          </a:p>
          <a:p>
            <a:pPr lvl="1"/>
            <a:r>
              <a:rPr lang="fr-FR"/>
              <a:t>Deuxième niveau</a:t>
            </a:r>
          </a:p>
          <a:p>
            <a:pPr lvl="2"/>
            <a:r>
              <a:rPr lang="fr-FR"/>
              <a:t>Troisième niveau</a:t>
            </a:r>
          </a:p>
        </p:txBody>
      </p:sp>
      <p:sp>
        <p:nvSpPr>
          <p:cNvPr id="13" name="Text Placeholder 5">
            <a:extLst>
              <a:ext uri="{FF2B5EF4-FFF2-40B4-BE49-F238E27FC236}">
                <a16:creationId xmlns:a16="http://schemas.microsoft.com/office/drawing/2014/main" id="{4A8A9AC5-0E79-4DE0-B2FD-4BEFE45E6DD0}"/>
              </a:ext>
            </a:extLst>
          </p:cNvPr>
          <p:cNvSpPr>
            <a:spLocks noGrp="1"/>
          </p:cNvSpPr>
          <p:nvPr>
            <p:ph type="body" sz="quarter" idx="16" hasCustomPrompt="1"/>
          </p:nvPr>
        </p:nvSpPr>
        <p:spPr>
          <a:xfrm>
            <a:off x="404786" y="1368596"/>
            <a:ext cx="2311064" cy="353943"/>
          </a:xfrm>
          <a:noFill/>
        </p:spPr>
        <p:txBody>
          <a:bodyPr wrap="none" lIns="72000" rIns="72000" bIns="0">
            <a:spAutoFit/>
          </a:bodyPr>
          <a:lstStyle>
            <a:lvl1pPr marL="0" indent="0">
              <a:buNone/>
              <a:defRPr sz="2000">
                <a:solidFill>
                  <a:schemeClr val="tx2"/>
                </a:solidFill>
              </a:defRPr>
            </a:lvl1pPr>
          </a:lstStyle>
          <a:p>
            <a:pPr lvl="0"/>
            <a:r>
              <a:rPr lang="en-GB" dirty="0"/>
              <a:t>Subtitle of the slide</a:t>
            </a:r>
          </a:p>
        </p:txBody>
      </p:sp>
      <p:sp>
        <p:nvSpPr>
          <p:cNvPr id="6" name="Espace réservé du numéro de diapositive 5">
            <a:extLst>
              <a:ext uri="{FF2B5EF4-FFF2-40B4-BE49-F238E27FC236}">
                <a16:creationId xmlns:a16="http://schemas.microsoft.com/office/drawing/2014/main" id="{84B133EB-BD49-4C88-BF23-773A2466DB44}"/>
              </a:ext>
            </a:extLst>
          </p:cNvPr>
          <p:cNvSpPr>
            <a:spLocks noGrp="1"/>
          </p:cNvSpPr>
          <p:nvPr>
            <p:ph type="sldNum" sz="quarter" idx="17"/>
          </p:nvPr>
        </p:nvSpPr>
        <p:spPr/>
        <p:txBody>
          <a:bodyPr/>
          <a:lstStyle/>
          <a:p>
            <a:fld id="{D61AABEC-672F-4B68-B914-690DA978312C}" type="slidenum">
              <a:rPr lang="en-GB" smtClean="0"/>
              <a:pPr/>
              <a:t>‹N°›</a:t>
            </a:fld>
            <a:r>
              <a:rPr lang="en-GB"/>
              <a:t> ‒ </a:t>
            </a:r>
            <a:endParaRPr lang="en-GB" dirty="0"/>
          </a:p>
        </p:txBody>
      </p:sp>
      <p:sp>
        <p:nvSpPr>
          <p:cNvPr id="7" name="Titre 6">
            <a:extLst>
              <a:ext uri="{FF2B5EF4-FFF2-40B4-BE49-F238E27FC236}">
                <a16:creationId xmlns:a16="http://schemas.microsoft.com/office/drawing/2014/main" id="{A8E7ED9E-A328-4987-9140-8AE92695412D}"/>
              </a:ext>
            </a:extLst>
          </p:cNvPr>
          <p:cNvSpPr>
            <a:spLocks noGrp="1"/>
          </p:cNvSpPr>
          <p:nvPr>
            <p:ph type="title"/>
          </p:nvPr>
        </p:nvSpPr>
        <p:spPr/>
        <p:txBody>
          <a:bodyPr/>
          <a:lstStyle/>
          <a:p>
            <a:r>
              <a:rPr lang="fr-FR"/>
              <a:t>Modifiez le style du titre</a:t>
            </a:r>
          </a:p>
        </p:txBody>
      </p:sp>
      <p:sp>
        <p:nvSpPr>
          <p:cNvPr id="11" name="Text Placeholder 8">
            <a:extLst>
              <a:ext uri="{FF2B5EF4-FFF2-40B4-BE49-F238E27FC236}">
                <a16:creationId xmlns:a16="http://schemas.microsoft.com/office/drawing/2014/main" id="{1280ACD6-00A9-4C39-A87C-3E9B0191EBEA}"/>
              </a:ext>
            </a:extLst>
          </p:cNvPr>
          <p:cNvSpPr>
            <a:spLocks noGrp="1"/>
          </p:cNvSpPr>
          <p:nvPr>
            <p:ph type="body" sz="quarter" idx="18" hasCustomPrompt="1"/>
          </p:nvPr>
        </p:nvSpPr>
        <p:spPr>
          <a:xfrm>
            <a:off x="404786" y="5914632"/>
            <a:ext cx="11463417" cy="215444"/>
          </a:xfr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Sources:</a:t>
            </a:r>
          </a:p>
        </p:txBody>
      </p:sp>
      <p:pic>
        <p:nvPicPr>
          <p:cNvPr id="12" name="Image 11">
            <a:extLst>
              <a:ext uri="{FF2B5EF4-FFF2-40B4-BE49-F238E27FC236}">
                <a16:creationId xmlns:a16="http://schemas.microsoft.com/office/drawing/2014/main" id="{86960060-0ADB-448E-B1B0-33D96513749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8821271" y="6109778"/>
            <a:ext cx="2387164" cy="592828"/>
          </a:xfrm>
          <a:prstGeom prst="rect">
            <a:avLst/>
          </a:prstGeom>
        </p:spPr>
      </p:pic>
    </p:spTree>
    <p:extLst>
      <p:ext uri="{BB962C8B-B14F-4D97-AF65-F5344CB8AC3E}">
        <p14:creationId xmlns:p14="http://schemas.microsoft.com/office/powerpoint/2010/main" val="81068639"/>
      </p:ext>
    </p:extLst>
  </p:cSld>
  <p:clrMapOvr>
    <a:masterClrMapping/>
  </p:clrMapOvr>
  <p:extLst>
    <p:ext uri="{DCECCB84-F9BA-43D5-87BE-67443E8EF086}">
      <p15:sldGuideLst xmlns:p15="http://schemas.microsoft.com/office/powerpoint/2012/main">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Chapter_1">
    <p:bg>
      <p:bgPr>
        <a:solidFill>
          <a:srgbClr val="2A469C"/>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0ABFA1E-B316-436E-9376-68EB419FC111}"/>
              </a:ext>
            </a:extLst>
          </p:cNvPr>
          <p:cNvGraphicFramePr>
            <a:graphicFrameLocks noChangeAspect="1"/>
          </p:cNvGraphicFramePr>
          <p:nvPr userDrawn="1">
            <p:custDataLst>
              <p:tags r:id="rId2"/>
            </p:custDataLst>
            <p:extLst>
              <p:ext uri="{D42A27DB-BD31-4B8C-83A1-F6EECF244321}">
                <p14:modId xmlns:p14="http://schemas.microsoft.com/office/powerpoint/2010/main" val="46230644"/>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725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id="{60ABFA1E-B316-436E-9376-68EB419FC111}"/>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0B98A0-6801-4768-B6F7-29BDCE8AEFAF}"/>
              </a:ext>
            </a:extLst>
          </p:cNvPr>
          <p:cNvSpPr/>
          <p:nvPr userDrawn="1">
            <p:custDataLst>
              <p:tags r:id="rId3"/>
            </p:custDataLst>
          </p:nvPr>
        </p:nvSpPr>
        <p:spPr>
          <a:xfrm>
            <a:off x="1" y="1"/>
            <a:ext cx="158751" cy="1587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a:xfrm rot="18932423">
            <a:off x="2101012" y="2821243"/>
            <a:ext cx="11030123"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00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Forme libre : forme 13">
            <a:extLst>
              <a:ext uri="{FF2B5EF4-FFF2-40B4-BE49-F238E27FC236}">
                <a16:creationId xmlns:a16="http://schemas.microsoft.com/office/drawing/2014/main" id="{D42A29F8-8B81-4FB1-8852-D3129D82F2F7}"/>
              </a:ext>
            </a:extLst>
          </p:cNvPr>
          <p:cNvSpPr/>
          <p:nvPr userDrawn="1"/>
        </p:nvSpPr>
        <p:spPr>
          <a:xfrm rot="18932423">
            <a:off x="4731457" y="3460933"/>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009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pic>
        <p:nvPicPr>
          <p:cNvPr id="16" name="Graphique 8">
            <a:extLst>
              <a:ext uri="{FF2B5EF4-FFF2-40B4-BE49-F238E27FC236}">
                <a16:creationId xmlns:a16="http://schemas.microsoft.com/office/drawing/2014/main" id="{E4759D16-3C68-46E4-914B-85AEC88CBD3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Tree>
    <p:extLst>
      <p:ext uri="{BB962C8B-B14F-4D97-AF65-F5344CB8AC3E}">
        <p14:creationId xmlns:p14="http://schemas.microsoft.com/office/powerpoint/2010/main" val="58976627"/>
      </p:ext>
    </p:extLst>
  </p:cSld>
  <p:clrMapOvr>
    <a:masterClrMapping/>
  </p:clrMapOvr>
  <p:extLst>
    <p:ext uri="{DCECCB84-F9BA-43D5-87BE-67443E8EF086}">
      <p15:sldGuideLst xmlns:p15="http://schemas.microsoft.com/office/powerpoint/2012/main">
        <p15:guide id="1" pos="288">
          <p15:clr>
            <a:srgbClr val="F26B43"/>
          </p15:clr>
        </p15:guide>
        <p15:guide id="2" pos="360">
          <p15:clr>
            <a:srgbClr val="A4A3A4"/>
          </p15:clr>
        </p15:guide>
        <p15:guide id="3" orient="horz" pos="3906">
          <p15:clr>
            <a:srgbClr val="F26B43"/>
          </p15:clr>
        </p15:guide>
        <p15:guide id="4" orient="horz" pos="4156">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3EA1CA7-6A4B-4525-B31A-79FD8A5011E4}"/>
              </a:ext>
            </a:extLst>
          </p:cNvPr>
          <p:cNvGraphicFramePr>
            <a:graphicFrameLocks noChangeAspect="1"/>
          </p:cNvGraphicFramePr>
          <p:nvPr userDrawn="1">
            <p:custDataLst>
              <p:tags r:id="rId11"/>
            </p:custDataLst>
            <p:extLst>
              <p:ext uri="{D42A27DB-BD31-4B8C-83A1-F6EECF244321}">
                <p14:modId xmlns:p14="http://schemas.microsoft.com/office/powerpoint/2010/main" val="3512338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4" name="Diapositive think-cell" r:id="rId13" imgW="532" imgH="530" progId="TCLayout.ActiveDocument.1">
                  <p:embed/>
                </p:oleObj>
              </mc:Choice>
              <mc:Fallback>
                <p:oleObj name="Diapositive think-cell" r:id="rId13" imgW="532" imgH="530" progId="TCLayout.ActiveDocument.1">
                  <p:embed/>
                  <p:pic>
                    <p:nvPicPr>
                      <p:cNvPr id="8" name="Objet 7" hidden="1">
                        <a:extLst>
                          <a:ext uri="{FF2B5EF4-FFF2-40B4-BE49-F238E27FC236}">
                            <a16:creationId xmlns:a16="http://schemas.microsoft.com/office/drawing/2014/main" id="{53EA1CA7-6A4B-4525-B31A-79FD8A5011E4}"/>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56D049D-4B41-45FE-A1DE-AB458A6C5C72}"/>
              </a:ext>
            </a:extLst>
          </p:cNvPr>
          <p:cNvSpPr/>
          <p:nvPr userDrawn="1">
            <p:custDataLst>
              <p:tags r:id="rId12"/>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4786" y="382816"/>
            <a:ext cx="11382428" cy="480131"/>
          </a:xfrm>
          <a:prstGeom prst="rect">
            <a:avLst/>
          </a:prstGeom>
        </p:spPr>
        <p:txBody>
          <a:bodyPr vert="horz" wrap="square" lIns="72000" tIns="45720" rIns="72000" bIns="45720" rtlCol="0" anchor="t">
            <a:spAutoFit/>
          </a:bodyPr>
          <a:lstStyle/>
          <a:p>
            <a:r>
              <a:rPr lang="en-GB"/>
              <a:t>TITLE OF THE SLIDE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04786" y="1808820"/>
            <a:ext cx="8319506" cy="3868080"/>
          </a:xfrm>
          <a:prstGeom prst="rect">
            <a:avLst/>
          </a:prstGeom>
        </p:spPr>
        <p:txBody>
          <a:bodyPr vert="horz" lIns="0" tIns="45720" rIns="0" bIns="45720" rtlCol="0">
            <a:noAutofit/>
          </a:bodyPr>
          <a:lstStyle/>
          <a:p>
            <a:pPr lvl="0"/>
            <a:r>
              <a:rPr lang="en-GB"/>
              <a:t>Click to change the text styles on the slide master</a:t>
            </a:r>
          </a:p>
          <a:p>
            <a:pPr lvl="1"/>
            <a:r>
              <a:rPr lang="en-GB"/>
              <a:t>Second level</a:t>
            </a:r>
          </a:p>
          <a:p>
            <a:pPr lvl="2"/>
            <a:r>
              <a:rPr lang="en-GB"/>
              <a:t>Third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382932" y="6219234"/>
            <a:ext cx="360037" cy="365125"/>
          </a:xfrm>
          <a:prstGeom prst="rect">
            <a:avLst/>
          </a:prstGeom>
        </p:spPr>
        <p:txBody>
          <a:bodyPr vert="horz" lIns="0" tIns="45720" rIns="0" bIns="45720" rtlCol="0" anchor="ctr"/>
          <a:lstStyle>
            <a:lvl1pPr algn="r">
              <a:defRPr sz="900" b="1">
                <a:solidFill>
                  <a:schemeClr val="bg2">
                    <a:lumMod val="75000"/>
                  </a:schemeClr>
                </a:solidFill>
                <a:latin typeface="+mj-lt"/>
              </a:defRPr>
            </a:lvl1pPr>
          </a:lstStyle>
          <a:p>
            <a:fld id="{D61AABEC-672F-4B68-B914-690DA978312C}" type="slidenum">
              <a:rPr lang="en-GB" smtClean="0"/>
              <a:pPr/>
              <a:t>‹N°›</a:t>
            </a:fld>
            <a:r>
              <a:rPr lang="en-GB"/>
              <a:t> ‒ </a:t>
            </a:r>
          </a:p>
        </p:txBody>
      </p:sp>
      <p:pic>
        <p:nvPicPr>
          <p:cNvPr id="12" name="Graphique 8">
            <a:extLst>
              <a:ext uri="{FF2B5EF4-FFF2-40B4-BE49-F238E27FC236}">
                <a16:creationId xmlns:a16="http://schemas.microsoft.com/office/drawing/2014/main" id="{11C5A540-F007-4FEB-B81F-D7A7222E25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9" name="Espace réservé du pied de page 4">
            <a:extLst>
              <a:ext uri="{FF2B5EF4-FFF2-40B4-BE49-F238E27FC236}">
                <a16:creationId xmlns:a16="http://schemas.microsoft.com/office/drawing/2014/main" id="{ECBF1016-F1BD-3B45-8C54-26BD64CD61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i="1" dirty="0">
                <a:solidFill>
                  <a:schemeClr val="tx1">
                    <a:lumMod val="65000"/>
                    <a:lumOff val="35000"/>
                  </a:schemeClr>
                </a:solidFill>
              </a:rPr>
              <a:t>©Ipsos – </a:t>
            </a:r>
            <a:r>
              <a:rPr lang="fr-FR" i="1" dirty="0">
                <a:solidFill>
                  <a:schemeClr val="tx1">
                    <a:lumMod val="65000"/>
                    <a:lumOff val="35000"/>
                  </a:schemeClr>
                </a:solidFill>
              </a:rPr>
              <a:t>Les perceptions et expériences de la </a:t>
            </a:r>
            <a:r>
              <a:rPr lang="fr-FR" i="1" dirty="0" err="1">
                <a:solidFill>
                  <a:schemeClr val="tx1">
                    <a:lumMod val="65000"/>
                    <a:lumOff val="35000"/>
                  </a:schemeClr>
                </a:solidFill>
              </a:rPr>
              <a:t>LGBTphobie</a:t>
            </a:r>
            <a:r>
              <a:rPr lang="fr-FR" i="1" dirty="0">
                <a:solidFill>
                  <a:schemeClr val="tx1">
                    <a:lumMod val="65000"/>
                    <a:lumOff val="35000"/>
                  </a:schemeClr>
                </a:solidFill>
              </a:rPr>
              <a:t> dans le sport et les attentes pour lutter contre – Fédération sportive LGBT+ – Juin 2022</a:t>
            </a:r>
            <a:endParaRPr lang="en-GB" i="1" dirty="0">
              <a:solidFill>
                <a:schemeClr val="tx1">
                  <a:lumMod val="65000"/>
                  <a:lumOff val="35000"/>
                </a:schemeClr>
              </a:solidFill>
            </a:endParaRP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9" r:id="rId2"/>
    <p:sldLayoutId id="2147483650" r:id="rId3"/>
    <p:sldLayoutId id="2147483727" r:id="rId4"/>
    <p:sldLayoutId id="2147483720" r:id="rId5"/>
    <p:sldLayoutId id="2147483765" r:id="rId6"/>
    <p:sldLayoutId id="2147483766" r:id="rId7"/>
    <p:sldLayoutId id="2147483770" r:id="rId8"/>
  </p:sldLayoutIdLst>
  <p:hf hdr="0" ftr="0"/>
  <p:txStyles>
    <p:title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p:titleStyle>
    <p:body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16"/>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7.xml"/><Relationship Id="rId7" Type="http://schemas.openxmlformats.org/officeDocument/2006/relationships/oleObject" Target="../embeddings/oleObject8.bin"/><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notesSlide" Target="../notesSlides/notesSlide1.xml"/><Relationship Id="rId10" Type="http://schemas.openxmlformats.org/officeDocument/2006/relationships/image" Target="../media/image12.png"/><Relationship Id="rId4" Type="http://schemas.openxmlformats.org/officeDocument/2006/relationships/slideLayout" Target="../slideLayouts/slideLayout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20.xml"/><Relationship Id="rId4" Type="http://schemas.openxmlformats.org/officeDocument/2006/relationships/chart" Target="../charts/chart19.xml"/></Relationships>
</file>

<file path=ppt/slides/_rels/slide1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24.xml"/><Relationship Id="rId4" Type="http://schemas.openxmlformats.org/officeDocument/2006/relationships/chart" Target="../charts/char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chart" Target="../charts/char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chart" Target="../charts/chart32.xml"/><Relationship Id="rId7" Type="http://schemas.openxmlformats.org/officeDocument/2006/relationships/image" Target="../media/image20.emf"/><Relationship Id="rId2" Type="http://schemas.openxmlformats.org/officeDocument/2006/relationships/chart" Target="../charts/chart31.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4.png"/><Relationship Id="rId9"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5.emf"/><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6.xml"/><Relationship Id="rId6" Type="http://schemas.openxmlformats.org/officeDocument/2006/relationships/chart" Target="../charts/chart38.xml"/><Relationship Id="rId5" Type="http://schemas.openxmlformats.org/officeDocument/2006/relationships/image" Target="../media/image14.png"/><Relationship Id="rId4" Type="http://schemas.openxmlformats.org/officeDocument/2006/relationships/chart" Target="../charts/chart37.xml"/></Relationships>
</file>

<file path=ppt/slides/_rels/slide22.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6.xml"/><Relationship Id="rId5" Type="http://schemas.openxmlformats.org/officeDocument/2006/relationships/chart" Target="../charts/chart41.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chart" Target="../charts/char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7.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46.xml"/><Relationship Id="rId4" Type="http://schemas.openxmlformats.org/officeDocument/2006/relationships/chart" Target="../charts/chart45.xml"/></Relationships>
</file>

<file path=ppt/slides/_rels/slide27.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chart" Target="../charts/char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chart" Target="../charts/chart52.xml"/><Relationship Id="rId7" Type="http://schemas.openxmlformats.org/officeDocument/2006/relationships/chart" Target="../charts/chart55.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54.xml"/><Relationship Id="rId4" Type="http://schemas.openxmlformats.org/officeDocument/2006/relationships/chart" Target="../charts/chart53.xml"/></Relationships>
</file>

<file path=ppt/slides/_rels/slide32.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5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5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61.xml"/><Relationship Id="rId7" Type="http://schemas.openxmlformats.org/officeDocument/2006/relationships/chart" Target="../charts/chart64.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63.xml"/><Relationship Id="rId4" Type="http://schemas.openxmlformats.org/officeDocument/2006/relationships/chart" Target="../charts/chart62.xml"/></Relationships>
</file>

<file path=ppt/slides/_rels/slide38.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chart" Target="../charts/chart65.xml"/><Relationship Id="rId1" Type="http://schemas.openxmlformats.org/officeDocument/2006/relationships/slideLayout" Target="../slideLayouts/slideLayout6.xml"/><Relationship Id="rId6" Type="http://schemas.openxmlformats.org/officeDocument/2006/relationships/chart" Target="../charts/chart68.xml"/><Relationship Id="rId5" Type="http://schemas.openxmlformats.org/officeDocument/2006/relationships/image" Target="../media/image14.png"/><Relationship Id="rId4" Type="http://schemas.openxmlformats.org/officeDocument/2006/relationships/chart" Target="../charts/chart67.xml"/></Relationships>
</file>

<file path=ppt/slides/_rels/slide39.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4.xml"/><Relationship Id="rId4" Type="http://schemas.openxmlformats.org/officeDocument/2006/relationships/chart" Target="../charts/char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chart" Target="../charts/chart7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4.png"/><Relationship Id="rId7" Type="http://schemas.openxmlformats.org/officeDocument/2006/relationships/image" Target="../media/image20.emf"/><Relationship Id="rId2" Type="http://schemas.openxmlformats.org/officeDocument/2006/relationships/chart" Target="../charts/chart77.xml"/><Relationship Id="rId1" Type="http://schemas.openxmlformats.org/officeDocument/2006/relationships/slideLayout" Target="../slideLayouts/slideLayout6.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chart" Target="../charts/chart78.xml"/><Relationship Id="rId9" Type="http://schemas.openxmlformats.org/officeDocument/2006/relationships/image" Target="../media/image22.emf"/></Relationships>
</file>

<file path=ppt/slides/_rels/slide48.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chart" Target="../charts/chart7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9.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chart" Target="../charts/chart81.xml"/><Relationship Id="rId1" Type="http://schemas.openxmlformats.org/officeDocument/2006/relationships/slideLayout" Target="../slideLayouts/slideLayout6.xml"/><Relationship Id="rId6" Type="http://schemas.openxmlformats.org/officeDocument/2006/relationships/chart" Target="../charts/chart84.xml"/><Relationship Id="rId5" Type="http://schemas.openxmlformats.org/officeDocument/2006/relationships/image" Target="../media/image14.png"/><Relationship Id="rId4" Type="http://schemas.openxmlformats.org/officeDocument/2006/relationships/chart" Target="../charts/chart83.xml"/></Relationships>
</file>

<file path=ppt/slides/_rels/slide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8.xml"/><Relationship Id="rId4" Type="http://schemas.openxmlformats.org/officeDocument/2006/relationships/chart" Target="../charts/chart7.xml"/></Relationships>
</file>

<file path=ppt/slides/_rels/slide50.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chart" Target="../charts/chart85.xml"/><Relationship Id="rId1" Type="http://schemas.openxmlformats.org/officeDocument/2006/relationships/slideLayout" Target="../slideLayouts/slideLayout6.xml"/><Relationship Id="rId6" Type="http://schemas.openxmlformats.org/officeDocument/2006/relationships/chart" Target="../charts/chart88.xml"/><Relationship Id="rId5" Type="http://schemas.openxmlformats.org/officeDocument/2006/relationships/image" Target="../media/image14.png"/><Relationship Id="rId4" Type="http://schemas.openxmlformats.org/officeDocument/2006/relationships/chart" Target="../charts/chart87.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chart" Target="../charts/chart89.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hyperlink" Target="http://www.syntec-etudes.com/" TargetMode="External"/><Relationship Id="rId3" Type="http://schemas.openxmlformats.org/officeDocument/2006/relationships/tags" Target="../tags/tag19.xml"/><Relationship Id="rId7" Type="http://schemas.openxmlformats.org/officeDocument/2006/relationships/image" Target="../media/image3.emf"/><Relationship Id="rId12" Type="http://schemas.openxmlformats.org/officeDocument/2006/relationships/image" Target="../media/image29.jpe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11" Type="http://schemas.openxmlformats.org/officeDocument/2006/relationships/image" Target="../media/image28.jpeg"/><Relationship Id="rId5" Type="http://schemas.openxmlformats.org/officeDocument/2006/relationships/oleObject" Target="../embeddings/oleObject9.bin"/><Relationship Id="rId10" Type="http://schemas.openxmlformats.org/officeDocument/2006/relationships/hyperlink" Target="https://www.ipsos.com/fr-fr/confidentialite-et-protection-des-donnees-personnelles" TargetMode="External"/><Relationship Id="rId4" Type="http://schemas.openxmlformats.org/officeDocument/2006/relationships/slideLayout" Target="../slideLayouts/slideLayout3.xml"/><Relationship Id="rId9" Type="http://schemas.openxmlformats.org/officeDocument/2006/relationships/hyperlink" Target="http://www.esomar.org/" TargetMode="External"/></Relationships>
</file>

<file path=ppt/slides/_rels/slide5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12.xml"/><Relationship Id="rId4" Type="http://schemas.openxmlformats.org/officeDocument/2006/relationships/chart" Target="../charts/chart11.xml"/></Relationships>
</file>

<file path=ppt/slides/_rels/slide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16.xml"/><Relationship Id="rId4" Type="http://schemas.openxmlformats.org/officeDocument/2006/relationships/chart" Target="../charts/char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F68DBD-5B34-49D6-93A6-25010D0A5A49}"/>
              </a:ext>
            </a:extLst>
          </p:cNvPr>
          <p:cNvSpPr/>
          <p:nvPr/>
        </p:nvSpPr>
        <p:spPr>
          <a:xfrm>
            <a:off x="0" y="-14849"/>
            <a:ext cx="12192000" cy="68580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3" name="Objet 12" hidden="1">
            <a:extLst>
              <a:ext uri="{FF2B5EF4-FFF2-40B4-BE49-F238E27FC236}">
                <a16:creationId xmlns:a16="http://schemas.microsoft.com/office/drawing/2014/main" id="{EF1D2628-EDEE-4EF0-9105-EFA045742F4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84" name="Diapositive think-cell" r:id="rId7" imgW="532" imgH="530" progId="TCLayout.ActiveDocument.1">
                  <p:embed/>
                </p:oleObj>
              </mc:Choice>
              <mc:Fallback>
                <p:oleObj name="Diapositive think-cell" r:id="rId7" imgW="532" imgH="530" progId="TCLayout.ActiveDocument.1">
                  <p:embed/>
                  <p:pic>
                    <p:nvPicPr>
                      <p:cNvPr id="13" name="Objet 12" hidden="1">
                        <a:extLst>
                          <a:ext uri="{FF2B5EF4-FFF2-40B4-BE49-F238E27FC236}">
                            <a16:creationId xmlns:a16="http://schemas.microsoft.com/office/drawing/2014/main" id="{EF1D2628-EDEE-4EF0-9105-EFA045742F4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17B0C4DF-F103-4770-91D4-8AD983298DA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a:ln>
                <a:noFill/>
              </a:ln>
              <a:solidFill>
                <a:prstClr val="white"/>
              </a:solidFill>
              <a:effectLst/>
              <a:uLnTx/>
              <a:uFillTx/>
              <a:latin typeface="Arial Black" panose="020B0A04020102020204" pitchFamily="34" charset="0"/>
              <a:ea typeface="+mn-ea"/>
              <a:cs typeface="+mn-cs"/>
              <a:sym typeface="Arial Black" panose="020B0A04020102020204" pitchFamily="34" charset="0"/>
            </a:endParaRPr>
          </a:p>
        </p:txBody>
      </p:sp>
      <p:pic>
        <p:nvPicPr>
          <p:cNvPr id="9" name="Graphique 12">
            <a:extLst>
              <a:ext uri="{FF2B5EF4-FFF2-40B4-BE49-F238E27FC236}">
                <a16:creationId xmlns:a16="http://schemas.microsoft.com/office/drawing/2014/main" id="{34B9C8EC-E5CD-4C88-B17B-FACE6DF83621}"/>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0904878" y="5888216"/>
            <a:ext cx="863743" cy="791160"/>
          </a:xfrm>
          <a:prstGeom prst="rect">
            <a:avLst/>
          </a:prstGeom>
        </p:spPr>
      </p:pic>
      <p:sp>
        <p:nvSpPr>
          <p:cNvPr id="15" name="Titre 1">
            <a:extLst>
              <a:ext uri="{FF2B5EF4-FFF2-40B4-BE49-F238E27FC236}">
                <a16:creationId xmlns:a16="http://schemas.microsoft.com/office/drawing/2014/main" id="{EF24872C-594B-4C8A-8749-61853890A46F}"/>
              </a:ext>
            </a:extLst>
          </p:cNvPr>
          <p:cNvSpPr>
            <a:spLocks noGrp="1"/>
          </p:cNvSpPr>
          <p:nvPr>
            <p:ph type="ctrTitle"/>
          </p:nvPr>
        </p:nvSpPr>
        <p:spPr>
          <a:xfrm>
            <a:off x="203201" y="334369"/>
            <a:ext cx="11870704" cy="955722"/>
          </a:xfrm>
        </p:spPr>
        <p:txBody>
          <a:bodyPr>
            <a:noAutofit/>
          </a:bodyPr>
          <a:lstStyle/>
          <a:p>
            <a:pPr>
              <a:lnSpc>
                <a:spcPct val="100000"/>
              </a:lnSpc>
            </a:pPr>
            <a:r>
              <a:rPr lang="fr-FR" sz="4400" dirty="0">
                <a:ln w="6350">
                  <a:solidFill>
                    <a:srgbClr val="404040"/>
                  </a:solidFill>
                </a:ln>
                <a:solidFill>
                  <a:srgbClr val="FBE616"/>
                </a:solidFill>
              </a:rPr>
              <a:t>perceptions et expériences </a:t>
            </a:r>
            <a:br>
              <a:rPr lang="fr-FR" sz="4400" dirty="0">
                <a:ln w="6350">
                  <a:solidFill>
                    <a:srgbClr val="404040"/>
                  </a:solidFill>
                </a:ln>
                <a:solidFill>
                  <a:srgbClr val="FBE616"/>
                </a:solidFill>
              </a:rPr>
            </a:br>
            <a:r>
              <a:rPr lang="fr-FR" sz="4400" dirty="0">
                <a:ln w="6350">
                  <a:solidFill>
                    <a:srgbClr val="404040"/>
                  </a:solidFill>
                </a:ln>
                <a:solidFill>
                  <a:srgbClr val="FBE616"/>
                </a:solidFill>
              </a:rPr>
              <a:t>de l’homophobie et de la transphobie dans le sport et attentes pour lutter contre</a:t>
            </a:r>
            <a:endParaRPr lang="en-GB" sz="4400" dirty="0">
              <a:ln>
                <a:solidFill>
                  <a:srgbClr val="404040"/>
                </a:solidFill>
              </a:ln>
              <a:solidFill>
                <a:srgbClr val="FBE616"/>
              </a:solidFill>
            </a:endParaRPr>
          </a:p>
        </p:txBody>
      </p:sp>
      <p:sp>
        <p:nvSpPr>
          <p:cNvPr id="16" name="Espace réservé du texte 10">
            <a:extLst>
              <a:ext uri="{FF2B5EF4-FFF2-40B4-BE49-F238E27FC236}">
                <a16:creationId xmlns:a16="http://schemas.microsoft.com/office/drawing/2014/main" id="{930EC64F-899A-4136-9377-12F948B6C7F3}"/>
              </a:ext>
            </a:extLst>
          </p:cNvPr>
          <p:cNvSpPr>
            <a:spLocks noGrp="1"/>
          </p:cNvSpPr>
          <p:nvPr>
            <p:ph type="body" sz="quarter" idx="12"/>
          </p:nvPr>
        </p:nvSpPr>
        <p:spPr>
          <a:xfrm>
            <a:off x="304447" y="4327669"/>
            <a:ext cx="2882378" cy="2200602"/>
          </a:xfrm>
          <a:solidFill>
            <a:schemeClr val="bg1">
              <a:alpha val="30000"/>
            </a:schemeClr>
          </a:solidFill>
        </p:spPr>
        <p:txBody>
          <a:bodyPr/>
          <a:lstStyle/>
          <a:p>
            <a:pPr marL="0" lvl="1" indent="0">
              <a:spcBef>
                <a:spcPts val="1800"/>
              </a:spcBef>
              <a:buSzPct val="50000"/>
              <a:buNone/>
            </a:pPr>
            <a:r>
              <a:rPr lang="en-GB" sz="1600" dirty="0">
                <a:solidFill>
                  <a:schemeClr val="accent2">
                    <a:lumMod val="60000"/>
                    <a:lumOff val="40000"/>
                  </a:schemeClr>
                </a:solidFill>
                <a:latin typeface="Franklin Gothic Demi" panose="020B0703020102020204" pitchFamily="34" charset="0"/>
              </a:rPr>
              <a:t>VOS CONTACTS IPSOS FRANCE</a:t>
            </a:r>
          </a:p>
          <a:p>
            <a:pPr marL="0" lvl="1" indent="0">
              <a:spcBef>
                <a:spcPts val="0"/>
              </a:spcBef>
              <a:buSzPct val="50000"/>
              <a:buNone/>
            </a:pPr>
            <a:r>
              <a:rPr lang="en-GB" sz="800" dirty="0">
                <a:solidFill>
                  <a:schemeClr val="accent2">
                    <a:lumMod val="60000"/>
                    <a:lumOff val="40000"/>
                  </a:schemeClr>
                </a:solidFill>
                <a:latin typeface="Franklin Gothic Book" panose="020B0503020102020204" pitchFamily="34" charset="0"/>
              </a:rPr>
              <a:t/>
            </a:r>
            <a:br>
              <a:rPr lang="en-GB" sz="800" dirty="0">
                <a:solidFill>
                  <a:schemeClr val="accent2">
                    <a:lumMod val="60000"/>
                    <a:lumOff val="40000"/>
                  </a:schemeClr>
                </a:solidFill>
                <a:latin typeface="Franklin Gothic Book" panose="020B0503020102020204" pitchFamily="34" charset="0"/>
              </a:rPr>
            </a:br>
            <a:endParaRPr lang="en-GB" sz="800" dirty="0">
              <a:solidFill>
                <a:schemeClr val="accent2">
                  <a:lumMod val="60000"/>
                  <a:lumOff val="40000"/>
                </a:schemeClr>
              </a:solidFill>
              <a:latin typeface="Franklin Gothic Book" panose="020B0503020102020204" pitchFamily="34" charset="0"/>
            </a:endParaRPr>
          </a:p>
          <a:p>
            <a:pPr marL="0" lvl="1" indent="0">
              <a:spcBef>
                <a:spcPts val="1200"/>
              </a:spcBef>
              <a:buSzPct val="50000"/>
              <a:buNone/>
            </a:pPr>
            <a:r>
              <a:rPr lang="en-GB" sz="1400" dirty="0">
                <a:solidFill>
                  <a:schemeClr val="accent2">
                    <a:lumMod val="60000"/>
                    <a:lumOff val="40000"/>
                  </a:schemeClr>
                </a:solidFill>
                <a:latin typeface="Franklin Gothic Book" panose="020B0503020102020204" pitchFamily="34" charset="0"/>
              </a:rPr>
              <a:t>Etienne Mercier</a:t>
            </a:r>
            <a:r>
              <a:rPr lang="en-GB" dirty="0">
                <a:solidFill>
                  <a:schemeClr val="accent2">
                    <a:lumMod val="60000"/>
                    <a:lumOff val="40000"/>
                  </a:schemeClr>
                </a:solidFill>
                <a:latin typeface="Franklin Gothic Book" panose="020B0503020102020204" pitchFamily="34" charset="0"/>
              </a:rPr>
              <a:t/>
            </a:r>
            <a:br>
              <a:rPr lang="en-GB" dirty="0">
                <a:solidFill>
                  <a:schemeClr val="accent2">
                    <a:lumMod val="60000"/>
                    <a:lumOff val="40000"/>
                  </a:schemeClr>
                </a:solidFill>
                <a:latin typeface="Franklin Gothic Book" panose="020B0503020102020204" pitchFamily="34" charset="0"/>
              </a:rPr>
            </a:br>
            <a:r>
              <a:rPr lang="en-GB" sz="1100" dirty="0">
                <a:solidFill>
                  <a:schemeClr val="accent2">
                    <a:lumMod val="60000"/>
                    <a:lumOff val="40000"/>
                  </a:schemeClr>
                </a:solidFill>
                <a:latin typeface="Franklin Gothic Book" panose="020B0503020102020204" pitchFamily="34" charset="0"/>
              </a:rPr>
              <a:t>étienne.mercier@ipsos.com</a:t>
            </a:r>
          </a:p>
          <a:p>
            <a:pPr marL="0" lvl="1" indent="0">
              <a:spcBef>
                <a:spcPts val="1200"/>
              </a:spcBef>
              <a:buSzPct val="50000"/>
              <a:buNone/>
            </a:pPr>
            <a:r>
              <a:rPr lang="en-GB" sz="1400" dirty="0">
                <a:solidFill>
                  <a:schemeClr val="accent2">
                    <a:lumMod val="60000"/>
                    <a:lumOff val="40000"/>
                  </a:schemeClr>
                </a:solidFill>
                <a:latin typeface="Franklin Gothic Book" panose="020B0503020102020204" pitchFamily="34" charset="0"/>
              </a:rPr>
              <a:t>Alice </a:t>
            </a:r>
            <a:r>
              <a:rPr lang="en-GB" sz="1400" dirty="0" err="1">
                <a:solidFill>
                  <a:schemeClr val="accent2">
                    <a:lumMod val="60000"/>
                    <a:lumOff val="40000"/>
                  </a:schemeClr>
                </a:solidFill>
                <a:latin typeface="Franklin Gothic Book" panose="020B0503020102020204" pitchFamily="34" charset="0"/>
              </a:rPr>
              <a:t>Tétaz</a:t>
            </a:r>
            <a:r>
              <a:rPr lang="en-GB" dirty="0">
                <a:solidFill>
                  <a:schemeClr val="accent2">
                    <a:lumMod val="60000"/>
                    <a:lumOff val="40000"/>
                  </a:schemeClr>
                </a:solidFill>
                <a:latin typeface="Franklin Gothic Book" panose="020B0503020102020204" pitchFamily="34" charset="0"/>
              </a:rPr>
              <a:t/>
            </a:r>
            <a:br>
              <a:rPr lang="en-GB" dirty="0">
                <a:solidFill>
                  <a:schemeClr val="accent2">
                    <a:lumMod val="60000"/>
                    <a:lumOff val="40000"/>
                  </a:schemeClr>
                </a:solidFill>
                <a:latin typeface="Franklin Gothic Book" panose="020B0503020102020204" pitchFamily="34" charset="0"/>
              </a:rPr>
            </a:br>
            <a:r>
              <a:rPr lang="en-GB" sz="1100" dirty="0">
                <a:solidFill>
                  <a:schemeClr val="accent2">
                    <a:lumMod val="60000"/>
                    <a:lumOff val="40000"/>
                  </a:schemeClr>
                </a:solidFill>
                <a:latin typeface="Franklin Gothic Book" panose="020B0503020102020204" pitchFamily="34" charset="0"/>
              </a:rPr>
              <a:t>alice.tetaz@ipsos.com</a:t>
            </a:r>
          </a:p>
          <a:p>
            <a:pPr marL="0" lvl="1" indent="0">
              <a:spcBef>
                <a:spcPts val="1200"/>
              </a:spcBef>
              <a:buSzPct val="50000"/>
              <a:buNone/>
            </a:pPr>
            <a:r>
              <a:rPr lang="en-GB" sz="1400" dirty="0" err="1">
                <a:solidFill>
                  <a:schemeClr val="accent2">
                    <a:lumMod val="60000"/>
                    <a:lumOff val="40000"/>
                  </a:schemeClr>
                </a:solidFill>
                <a:latin typeface="Franklin Gothic Book" panose="020B0503020102020204" pitchFamily="34" charset="0"/>
              </a:rPr>
              <a:t>Laurène</a:t>
            </a:r>
            <a:r>
              <a:rPr lang="en-GB" sz="1400" dirty="0">
                <a:solidFill>
                  <a:schemeClr val="accent2">
                    <a:lumMod val="60000"/>
                    <a:lumOff val="40000"/>
                  </a:schemeClr>
                </a:solidFill>
                <a:latin typeface="Franklin Gothic Book" panose="020B0503020102020204" pitchFamily="34" charset="0"/>
              </a:rPr>
              <a:t> Boisson</a:t>
            </a:r>
            <a:r>
              <a:rPr lang="en-GB" sz="1100" dirty="0">
                <a:solidFill>
                  <a:schemeClr val="accent2">
                    <a:lumMod val="60000"/>
                    <a:lumOff val="40000"/>
                  </a:schemeClr>
                </a:solidFill>
                <a:latin typeface="Franklin Gothic Book" panose="020B0503020102020204" pitchFamily="34" charset="0"/>
              </a:rPr>
              <a:t/>
            </a:r>
            <a:br>
              <a:rPr lang="en-GB" sz="1100" dirty="0">
                <a:solidFill>
                  <a:schemeClr val="accent2">
                    <a:lumMod val="60000"/>
                    <a:lumOff val="40000"/>
                  </a:schemeClr>
                </a:solidFill>
                <a:latin typeface="Franklin Gothic Book" panose="020B0503020102020204" pitchFamily="34" charset="0"/>
              </a:rPr>
            </a:br>
            <a:r>
              <a:rPr lang="en-GB" sz="1100" dirty="0">
                <a:solidFill>
                  <a:schemeClr val="accent2">
                    <a:lumMod val="60000"/>
                    <a:lumOff val="40000"/>
                  </a:schemeClr>
                </a:solidFill>
                <a:latin typeface="Franklin Gothic Book" panose="020B0503020102020204" pitchFamily="34" charset="0"/>
              </a:rPr>
              <a:t>laurene.boisson@ipsos.com</a:t>
            </a:r>
          </a:p>
        </p:txBody>
      </p:sp>
      <p:pic>
        <p:nvPicPr>
          <p:cNvPr id="17" name="Image 16" descr="Une image contenant objet&#10;&#10;Description générée automatiquement">
            <a:extLst>
              <a:ext uri="{FF2B5EF4-FFF2-40B4-BE49-F238E27FC236}">
                <a16:creationId xmlns:a16="http://schemas.microsoft.com/office/drawing/2014/main" id="{007D271D-4176-4820-982E-4744A749423D}"/>
              </a:ext>
            </a:extLst>
          </p:cNvPr>
          <p:cNvPicPr>
            <a:picLocks noChangeAspect="1"/>
          </p:cNvPicPr>
          <p:nvPr/>
        </p:nvPicPr>
        <p:blipFill rotWithShape="1">
          <a:blip r:embed="rId10">
            <a:biLevel thresh="25000"/>
            <a:extLst>
              <a:ext uri="{28A0092B-C50C-407E-A947-70E740481C1C}">
                <a14:useLocalDpi xmlns:a14="http://schemas.microsoft.com/office/drawing/2010/main" val="0"/>
              </a:ext>
            </a:extLst>
          </a:blip>
          <a:srcRect r="23242"/>
          <a:stretch/>
        </p:blipFill>
        <p:spPr>
          <a:xfrm>
            <a:off x="8077809" y="6069414"/>
            <a:ext cx="2802864" cy="649976"/>
          </a:xfrm>
          <a:prstGeom prst="rect">
            <a:avLst/>
          </a:prstGeom>
        </p:spPr>
      </p:pic>
      <p:sp>
        <p:nvSpPr>
          <p:cNvPr id="21" name="ZoneTexte 20">
            <a:extLst>
              <a:ext uri="{FF2B5EF4-FFF2-40B4-BE49-F238E27FC236}">
                <a16:creationId xmlns:a16="http://schemas.microsoft.com/office/drawing/2014/main" id="{3A634003-1FDE-4BA9-8513-4BF2D173B0AA}"/>
              </a:ext>
            </a:extLst>
          </p:cNvPr>
          <p:cNvSpPr txBox="1"/>
          <p:nvPr/>
        </p:nvSpPr>
        <p:spPr>
          <a:xfrm>
            <a:off x="256680" y="3155603"/>
            <a:ext cx="10352384" cy="400110"/>
          </a:xfrm>
          <a:prstGeom prst="rect">
            <a:avLst/>
          </a:prstGeom>
          <a:noFill/>
        </p:spPr>
        <p:txBody>
          <a:bodyPr wrap="square">
            <a:spAutoFit/>
          </a:bodyPr>
          <a:lstStyle/>
          <a:p>
            <a:r>
              <a:rPr lang="fr-FR" sz="2000" cap="all" dirty="0">
                <a:ln w="6350">
                  <a:noFill/>
                </a:ln>
                <a:solidFill>
                  <a:schemeClr val="accent2">
                    <a:lumMod val="60000"/>
                    <a:lumOff val="40000"/>
                  </a:schemeClr>
                </a:solidFill>
                <a:latin typeface="Franklin Gothic Book" panose="020B0503020102020204" pitchFamily="34" charset="0"/>
              </a:rPr>
              <a:t>Juin 2022</a:t>
            </a:r>
          </a:p>
        </p:txBody>
      </p:sp>
      <p:cxnSp>
        <p:nvCxnSpPr>
          <p:cNvPr id="22" name="Connecteur droit 21">
            <a:extLst>
              <a:ext uri="{FF2B5EF4-FFF2-40B4-BE49-F238E27FC236}">
                <a16:creationId xmlns:a16="http://schemas.microsoft.com/office/drawing/2014/main" id="{2268AEE4-82D1-4C2C-9C3B-1EC82FB7D090}"/>
              </a:ext>
            </a:extLst>
          </p:cNvPr>
          <p:cNvCxnSpPr>
            <a:cxnSpLocks/>
          </p:cNvCxnSpPr>
          <p:nvPr/>
        </p:nvCxnSpPr>
        <p:spPr>
          <a:xfrm>
            <a:off x="304447" y="3193445"/>
            <a:ext cx="4293509"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9CBD01E6-9916-40F8-9B6B-8970D0C73BC8}"/>
              </a:ext>
            </a:extLst>
          </p:cNvPr>
          <p:cNvCxnSpPr/>
          <p:nvPr/>
        </p:nvCxnSpPr>
        <p:spPr>
          <a:xfrm>
            <a:off x="423964" y="4719129"/>
            <a:ext cx="999067"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221" name="Picture 29" descr="Image illustrative de l’article Fédération sportive LGBT+">
            <a:extLst>
              <a:ext uri="{FF2B5EF4-FFF2-40B4-BE49-F238E27FC236}">
                <a16:creationId xmlns:a16="http://schemas.microsoft.com/office/drawing/2014/main" id="{8750EEF0-2153-4F68-9BEF-532C0CC99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5177" y="4522886"/>
            <a:ext cx="3048000"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252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Enfin, pensez-vous qu’une lutte vigoureuse est nécessaire en France contre …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1441566425"/>
              </p:ext>
            </p:extLst>
          </p:nvPr>
        </p:nvGraphicFramePr>
        <p:xfrm>
          <a:off x="353041" y="5791306"/>
          <a:ext cx="11434168" cy="281940"/>
        </p:xfrm>
        <a:graphic>
          <a:graphicData uri="http://schemas.openxmlformats.org/drawingml/2006/table">
            <a:tbl>
              <a:tblPr firstRow="1" bandRow="1">
                <a:tableStyleId>{5C22544A-7EE6-4342-B048-85BDC9FD1C3A}</a:tableStyleId>
              </a:tblPr>
              <a:tblGrid>
                <a:gridCol w="2858542">
                  <a:extLst>
                    <a:ext uri="{9D8B030D-6E8A-4147-A177-3AD203B41FA5}">
                      <a16:colId xmlns:a16="http://schemas.microsoft.com/office/drawing/2014/main" val="2079931090"/>
                    </a:ext>
                  </a:extLst>
                </a:gridCol>
                <a:gridCol w="2858542">
                  <a:extLst>
                    <a:ext uri="{9D8B030D-6E8A-4147-A177-3AD203B41FA5}">
                      <a16:colId xmlns:a16="http://schemas.microsoft.com/office/drawing/2014/main" val="4207804028"/>
                    </a:ext>
                  </a:extLst>
                </a:gridCol>
                <a:gridCol w="2858542">
                  <a:extLst>
                    <a:ext uri="{9D8B030D-6E8A-4147-A177-3AD203B41FA5}">
                      <a16:colId xmlns:a16="http://schemas.microsoft.com/office/drawing/2014/main" val="2680629854"/>
                    </a:ext>
                  </a:extLst>
                </a:gridCol>
                <a:gridCol w="2858542">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tout à fait</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plutôt</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vraiment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graphicFrame>
        <p:nvGraphicFramePr>
          <p:cNvPr id="7" name="Graphique 6">
            <a:extLst>
              <a:ext uri="{FF2B5EF4-FFF2-40B4-BE49-F238E27FC236}">
                <a16:creationId xmlns:a16="http://schemas.microsoft.com/office/drawing/2014/main" id="{C066A72A-BCF7-48BA-9F95-8FF6C1F79D2B}"/>
              </a:ext>
            </a:extLst>
          </p:cNvPr>
          <p:cNvGraphicFramePr/>
          <p:nvPr>
            <p:extLst>
              <p:ext uri="{D42A27DB-BD31-4B8C-83A1-F6EECF244321}">
                <p14:modId xmlns:p14="http://schemas.microsoft.com/office/powerpoint/2010/main" val="2189014048"/>
              </p:ext>
            </p:extLst>
          </p:nvPr>
        </p:nvGraphicFramePr>
        <p:xfrm>
          <a:off x="948210" y="2349568"/>
          <a:ext cx="4512501" cy="2990455"/>
        </p:xfrm>
        <a:graphic>
          <a:graphicData uri="http://schemas.openxmlformats.org/drawingml/2006/chart">
            <c:chart xmlns:c="http://schemas.openxmlformats.org/drawingml/2006/chart" xmlns:r="http://schemas.openxmlformats.org/officeDocument/2006/relationships" r:id="rId2"/>
          </a:graphicData>
        </a:graphic>
      </p:graphicFrame>
      <p:sp>
        <p:nvSpPr>
          <p:cNvPr id="8" name="ZoneTexte 7">
            <a:extLst>
              <a:ext uri="{FF2B5EF4-FFF2-40B4-BE49-F238E27FC236}">
                <a16:creationId xmlns:a16="http://schemas.microsoft.com/office/drawing/2014/main" id="{D0FBB6B1-38C7-4417-A6FE-D3E1782849B0}"/>
              </a:ext>
            </a:extLst>
          </p:cNvPr>
          <p:cNvSpPr txBox="1"/>
          <p:nvPr/>
        </p:nvSpPr>
        <p:spPr>
          <a:xfrm>
            <a:off x="653144" y="1319479"/>
            <a:ext cx="9085216" cy="584775"/>
          </a:xfrm>
          <a:prstGeom prst="rect">
            <a:avLst/>
          </a:prstGeom>
          <a:noFill/>
        </p:spPr>
        <p:txBody>
          <a:bodyPr wrap="square">
            <a:spAutoFit/>
          </a:bodyPr>
          <a:lstStyle/>
          <a:p>
            <a:pPr lvl="0"/>
            <a:r>
              <a:rPr lang="fr-FR" sz="1600" u="none" strike="noStrike" dirty="0">
                <a:solidFill>
                  <a:srgbClr val="002060"/>
                </a:solidFill>
                <a:effectLst/>
                <a:latin typeface="+mj-lt"/>
                <a:ea typeface="Times New Roman" panose="02020603050405020304" pitchFamily="18" charset="0"/>
                <a:cs typeface="Arial" panose="020B0604020202020204" pitchFamily="34" charset="0"/>
              </a:rPr>
              <a:t>… l’homophobie, c’est-à-dire une attitude hostile aux personnes homosexuelles </a:t>
            </a:r>
            <a:r>
              <a:rPr lang="fr-FR" sz="1600" i="1" u="none" strike="noStrike" dirty="0">
                <a:solidFill>
                  <a:srgbClr val="002060"/>
                </a:solidFill>
                <a:effectLst/>
                <a:ea typeface="Times New Roman" panose="02020603050405020304" pitchFamily="18" charset="0"/>
                <a:cs typeface="Arial" panose="020B0604020202020204" pitchFamily="34" charset="0"/>
              </a:rPr>
              <a:t>(qu’elles soient des hommes ou des femmes)</a:t>
            </a:r>
            <a:endParaRPr lang="fr-FR" i="1" u="none" strike="noStrike" dirty="0">
              <a:solidFill>
                <a:srgbClr val="00000A"/>
              </a:solidFill>
              <a:effectLst/>
              <a:ea typeface="Times New Roman" panose="02020603050405020304" pitchFamily="18" charset="0"/>
              <a:cs typeface="Arial" panose="020B0604020202020204" pitchFamily="34" charset="0"/>
            </a:endParaRPr>
          </a:p>
        </p:txBody>
      </p:sp>
      <p:graphicFrame>
        <p:nvGraphicFramePr>
          <p:cNvPr id="9" name="Graphique 8">
            <a:extLst>
              <a:ext uri="{FF2B5EF4-FFF2-40B4-BE49-F238E27FC236}">
                <a16:creationId xmlns:a16="http://schemas.microsoft.com/office/drawing/2014/main" id="{D3F9B97C-3107-41F1-B581-2060E287B84F}"/>
              </a:ext>
            </a:extLst>
          </p:cNvPr>
          <p:cNvGraphicFramePr/>
          <p:nvPr>
            <p:extLst>
              <p:ext uri="{D42A27DB-BD31-4B8C-83A1-F6EECF244321}">
                <p14:modId xmlns:p14="http://schemas.microsoft.com/office/powerpoint/2010/main" val="2410198024"/>
              </p:ext>
            </p:extLst>
          </p:nvPr>
        </p:nvGraphicFramePr>
        <p:xfrm>
          <a:off x="1071717" y="2443293"/>
          <a:ext cx="4269168" cy="2793177"/>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E831A7C2-F466-4E17-B540-7B388372AEFC}"/>
              </a:ext>
            </a:extLst>
          </p:cNvPr>
          <p:cNvSpPr txBox="1"/>
          <p:nvPr/>
        </p:nvSpPr>
        <p:spPr>
          <a:xfrm>
            <a:off x="4420925" y="2348185"/>
            <a:ext cx="1675075" cy="584775"/>
          </a:xfrm>
          <a:prstGeom prst="rect">
            <a:avLst/>
          </a:prstGeom>
          <a:noFill/>
        </p:spPr>
        <p:txBody>
          <a:bodyPr wrap="square">
            <a:spAutoFit/>
          </a:bodyPr>
          <a:lstStyle/>
          <a:p>
            <a:pPr>
              <a:defRPr/>
            </a:pPr>
            <a:r>
              <a:rPr lang="fr-FR" sz="1600" b="1" cap="small" dirty="0">
                <a:solidFill>
                  <a:srgbClr val="002060"/>
                </a:solidFill>
                <a:latin typeface="+mj-lt"/>
              </a:rPr>
              <a:t>% Oui</a:t>
            </a:r>
          </a:p>
          <a:p>
            <a:pPr>
              <a:defRPr/>
            </a:pPr>
            <a:r>
              <a:rPr lang="fr-FR" sz="1600" b="1" cap="small" dirty="0">
                <a:solidFill>
                  <a:srgbClr val="002060"/>
                </a:solidFill>
                <a:latin typeface="+mj-lt"/>
              </a:rPr>
              <a:t>76</a:t>
            </a:r>
            <a:endParaRPr lang="fr-FR" sz="1600" b="1" i="1" cap="small" dirty="0">
              <a:solidFill>
                <a:srgbClr val="002060"/>
              </a:solidFill>
              <a:latin typeface="+mj-lt"/>
            </a:endParaRPr>
          </a:p>
        </p:txBody>
      </p:sp>
      <p:sp>
        <p:nvSpPr>
          <p:cNvPr id="11" name="ZoneTexte 10">
            <a:extLst>
              <a:ext uri="{FF2B5EF4-FFF2-40B4-BE49-F238E27FC236}">
                <a16:creationId xmlns:a16="http://schemas.microsoft.com/office/drawing/2014/main" id="{65CDC1A6-EF08-49FF-8B3E-55166ABC51C3}"/>
              </a:ext>
            </a:extLst>
          </p:cNvPr>
          <p:cNvSpPr txBox="1"/>
          <p:nvPr/>
        </p:nvSpPr>
        <p:spPr>
          <a:xfrm>
            <a:off x="219411" y="2278355"/>
            <a:ext cx="2091193" cy="584775"/>
          </a:xfrm>
          <a:prstGeom prst="rect">
            <a:avLst/>
          </a:prstGeom>
          <a:noFill/>
        </p:spPr>
        <p:txBody>
          <a:bodyPr wrap="square">
            <a:spAutoFit/>
          </a:bodyPr>
          <a:lstStyle/>
          <a:p>
            <a:pPr algn="r">
              <a:defRPr/>
            </a:pPr>
            <a:r>
              <a:rPr lang="fr-FR" sz="1600" b="1" cap="small" dirty="0">
                <a:solidFill>
                  <a:srgbClr val="C00000"/>
                </a:solidFill>
                <a:latin typeface="+mj-lt"/>
              </a:rPr>
              <a:t>% Non</a:t>
            </a:r>
          </a:p>
          <a:p>
            <a:pPr algn="r">
              <a:defRPr/>
            </a:pPr>
            <a:r>
              <a:rPr lang="fr-FR" sz="1600" b="1" cap="small" dirty="0">
                <a:solidFill>
                  <a:srgbClr val="C00000"/>
                </a:solidFill>
                <a:latin typeface="+mj-lt"/>
              </a:rPr>
              <a:t>24</a:t>
            </a:r>
            <a:endParaRPr lang="fr-FR" sz="1600" b="1" i="1" cap="small" dirty="0">
              <a:solidFill>
                <a:srgbClr val="C00000"/>
              </a:solidFill>
              <a:latin typeface="+mj-lt"/>
            </a:endParaRPr>
          </a:p>
        </p:txBody>
      </p:sp>
      <p:graphicFrame>
        <p:nvGraphicFramePr>
          <p:cNvPr id="12" name="Graphique 11">
            <a:extLst>
              <a:ext uri="{FF2B5EF4-FFF2-40B4-BE49-F238E27FC236}">
                <a16:creationId xmlns:a16="http://schemas.microsoft.com/office/drawing/2014/main" id="{82D4FBFD-D72A-44C2-86F6-1FC8BA7BD716}"/>
              </a:ext>
            </a:extLst>
          </p:cNvPr>
          <p:cNvGraphicFramePr/>
          <p:nvPr>
            <p:extLst>
              <p:ext uri="{D42A27DB-BD31-4B8C-83A1-F6EECF244321}">
                <p14:modId xmlns:p14="http://schemas.microsoft.com/office/powerpoint/2010/main" val="3139304036"/>
              </p:ext>
            </p:extLst>
          </p:nvPr>
        </p:nvGraphicFramePr>
        <p:xfrm>
          <a:off x="6750047" y="2349568"/>
          <a:ext cx="4512501" cy="29904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D30A5157-C4CA-448C-BC54-6E0E2B9E5E0B}"/>
              </a:ext>
            </a:extLst>
          </p:cNvPr>
          <p:cNvGraphicFramePr/>
          <p:nvPr>
            <p:extLst>
              <p:ext uri="{D42A27DB-BD31-4B8C-83A1-F6EECF244321}">
                <p14:modId xmlns:p14="http://schemas.microsoft.com/office/powerpoint/2010/main" val="2866690150"/>
              </p:ext>
            </p:extLst>
          </p:nvPr>
        </p:nvGraphicFramePr>
        <p:xfrm>
          <a:off x="6873554" y="2443293"/>
          <a:ext cx="4269168" cy="2793177"/>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9DE9DA15-3C70-4C33-AC7C-C89F4785E345}"/>
              </a:ext>
            </a:extLst>
          </p:cNvPr>
          <p:cNvSpPr txBox="1"/>
          <p:nvPr/>
        </p:nvSpPr>
        <p:spPr>
          <a:xfrm>
            <a:off x="10100806" y="2231811"/>
            <a:ext cx="2091194" cy="584775"/>
          </a:xfrm>
          <a:prstGeom prst="rect">
            <a:avLst/>
          </a:prstGeom>
          <a:noFill/>
        </p:spPr>
        <p:txBody>
          <a:bodyPr wrap="square">
            <a:spAutoFit/>
          </a:bodyPr>
          <a:lstStyle/>
          <a:p>
            <a:pPr>
              <a:defRPr/>
            </a:pPr>
            <a:r>
              <a:rPr lang="fr-FR" sz="1600" b="1" cap="small" dirty="0">
                <a:solidFill>
                  <a:srgbClr val="002060"/>
                </a:solidFill>
                <a:latin typeface="+mj-lt"/>
              </a:rPr>
              <a:t>% Oui</a:t>
            </a:r>
          </a:p>
          <a:p>
            <a:pPr>
              <a:defRPr/>
            </a:pPr>
            <a:r>
              <a:rPr lang="fr-FR" sz="1600" b="1" cap="small" dirty="0">
                <a:solidFill>
                  <a:srgbClr val="002060"/>
                </a:solidFill>
                <a:latin typeface="+mj-lt"/>
              </a:rPr>
              <a:t>80</a:t>
            </a:r>
            <a:endParaRPr lang="fr-FR" sz="1600" b="1" i="1" cap="small" dirty="0">
              <a:solidFill>
                <a:srgbClr val="002060"/>
              </a:solidFill>
              <a:latin typeface="+mj-lt"/>
            </a:endParaRPr>
          </a:p>
        </p:txBody>
      </p:sp>
      <p:sp>
        <p:nvSpPr>
          <p:cNvPr id="19" name="ZoneTexte 18">
            <a:extLst>
              <a:ext uri="{FF2B5EF4-FFF2-40B4-BE49-F238E27FC236}">
                <a16:creationId xmlns:a16="http://schemas.microsoft.com/office/drawing/2014/main" id="{81F5D707-D3BC-447C-9A80-2B20317F41C0}"/>
              </a:ext>
            </a:extLst>
          </p:cNvPr>
          <p:cNvSpPr txBox="1"/>
          <p:nvPr/>
        </p:nvSpPr>
        <p:spPr>
          <a:xfrm>
            <a:off x="6313656" y="2278355"/>
            <a:ext cx="1834058" cy="584775"/>
          </a:xfrm>
          <a:prstGeom prst="rect">
            <a:avLst/>
          </a:prstGeom>
          <a:noFill/>
        </p:spPr>
        <p:txBody>
          <a:bodyPr wrap="square">
            <a:spAutoFit/>
          </a:bodyPr>
          <a:lstStyle/>
          <a:p>
            <a:pPr algn="r">
              <a:defRPr/>
            </a:pPr>
            <a:r>
              <a:rPr lang="fr-FR" sz="1600" b="1" cap="small" dirty="0">
                <a:solidFill>
                  <a:srgbClr val="C00000"/>
                </a:solidFill>
                <a:latin typeface="+mj-lt"/>
              </a:rPr>
              <a:t>% Non</a:t>
            </a:r>
          </a:p>
          <a:p>
            <a:pPr algn="r">
              <a:defRPr/>
            </a:pPr>
            <a:r>
              <a:rPr lang="fr-FR" sz="1600" b="1" cap="small" dirty="0">
                <a:solidFill>
                  <a:srgbClr val="C00000"/>
                </a:solidFill>
                <a:latin typeface="+mj-lt"/>
              </a:rPr>
              <a:t>20</a:t>
            </a:r>
            <a:endParaRPr lang="fr-FR" sz="1600" b="1" i="1" cap="small" dirty="0">
              <a:solidFill>
                <a:srgbClr val="C00000"/>
              </a:solidFill>
              <a:latin typeface="+mj-lt"/>
            </a:endParaRPr>
          </a:p>
        </p:txBody>
      </p:sp>
      <p:pic>
        <p:nvPicPr>
          <p:cNvPr id="20" name="Image 19">
            <a:extLst>
              <a:ext uri="{FF2B5EF4-FFF2-40B4-BE49-F238E27FC236}">
                <a16:creationId xmlns:a16="http://schemas.microsoft.com/office/drawing/2014/main" id="{1A9DC6D4-FAB2-46E6-9B1C-4113568F2BE3}"/>
              </a:ext>
            </a:extLst>
          </p:cNvPr>
          <p:cNvPicPr>
            <a:picLocks noChangeAspect="1"/>
          </p:cNvPicPr>
          <p:nvPr/>
        </p:nvPicPr>
        <p:blipFill>
          <a:blip r:embed="rId6">
            <a:duotone>
              <a:schemeClr val="accent1">
                <a:shade val="45000"/>
                <a:satMod val="135000"/>
              </a:schemeClr>
              <a:prstClr val="white"/>
            </a:duotone>
          </a:blip>
          <a:stretch>
            <a:fillRect/>
          </a:stretch>
        </p:blipFill>
        <p:spPr>
          <a:xfrm>
            <a:off x="2737803" y="3521432"/>
            <a:ext cx="1149405" cy="474904"/>
          </a:xfrm>
          <a:prstGeom prst="rect">
            <a:avLst/>
          </a:prstGeom>
        </p:spPr>
      </p:pic>
      <p:pic>
        <p:nvPicPr>
          <p:cNvPr id="21" name="Image 20">
            <a:extLst>
              <a:ext uri="{FF2B5EF4-FFF2-40B4-BE49-F238E27FC236}">
                <a16:creationId xmlns:a16="http://schemas.microsoft.com/office/drawing/2014/main" id="{05131662-2D74-454F-B10E-53AC4D4501D2}"/>
              </a:ext>
            </a:extLst>
          </p:cNvPr>
          <p:cNvPicPr>
            <a:picLocks noChangeAspect="1"/>
          </p:cNvPicPr>
          <p:nvPr/>
        </p:nvPicPr>
        <p:blipFill>
          <a:blip r:embed="rId6"/>
          <a:stretch>
            <a:fillRect/>
          </a:stretch>
        </p:blipFill>
        <p:spPr>
          <a:xfrm>
            <a:off x="8500707" y="3521432"/>
            <a:ext cx="1149405" cy="474904"/>
          </a:xfrm>
          <a:prstGeom prst="rect">
            <a:avLst/>
          </a:prstGeom>
        </p:spPr>
      </p:pic>
      <p:sp>
        <p:nvSpPr>
          <p:cNvPr id="17" name="ZoneTexte 16">
            <a:extLst>
              <a:ext uri="{FF2B5EF4-FFF2-40B4-BE49-F238E27FC236}">
                <a16:creationId xmlns:a16="http://schemas.microsoft.com/office/drawing/2014/main" id="{AC276079-B3B1-4089-847B-CDDEF7927BCE}"/>
              </a:ext>
            </a:extLst>
          </p:cNvPr>
          <p:cNvSpPr txBox="1"/>
          <p:nvPr/>
        </p:nvSpPr>
        <p:spPr>
          <a:xfrm>
            <a:off x="4631035" y="2888548"/>
            <a:ext cx="2220082" cy="600164"/>
          </a:xfrm>
          <a:prstGeom prst="rect">
            <a:avLst/>
          </a:prstGeom>
          <a:noFill/>
        </p:spPr>
        <p:txBody>
          <a:bodyPr wrap="square">
            <a:spAutoFit/>
          </a:bodyPr>
          <a:lstStyle/>
          <a:p>
            <a:pPr>
              <a:defRPr/>
            </a:pPr>
            <a:r>
              <a:rPr lang="fr-FR" sz="1100" i="1" cap="small" dirty="0">
                <a:solidFill>
                  <a:srgbClr val="404040"/>
                </a:solidFill>
              </a:rPr>
              <a:t>A été témoin d’une situation homophobe/transphobe dans le milieu sportif : 83</a:t>
            </a:r>
          </a:p>
        </p:txBody>
      </p:sp>
      <p:sp>
        <p:nvSpPr>
          <p:cNvPr id="23" name="Titre 4">
            <a:extLst>
              <a:ext uri="{FF2B5EF4-FFF2-40B4-BE49-F238E27FC236}">
                <a16:creationId xmlns:a16="http://schemas.microsoft.com/office/drawing/2014/main" id="{E25B999A-8280-493B-A37B-357C9915CEE4}"/>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En réponse, une lutte vigoureuse contre l’homophobie en France est jugée nécessaire par plus des trois quarts des sondé(e)s</a:t>
            </a:r>
          </a:p>
        </p:txBody>
      </p:sp>
      <p:sp>
        <p:nvSpPr>
          <p:cNvPr id="25" name="Rectangle 24">
            <a:extLst>
              <a:ext uri="{FF2B5EF4-FFF2-40B4-BE49-F238E27FC236}">
                <a16:creationId xmlns:a16="http://schemas.microsoft.com/office/drawing/2014/main" id="{3B6374CF-8F97-4C79-8211-E43F82237152}"/>
              </a:ext>
            </a:extLst>
          </p:cNvPr>
          <p:cNvSpPr/>
          <p:nvPr/>
        </p:nvSpPr>
        <p:spPr>
          <a:xfrm>
            <a:off x="9702899" y="3424957"/>
            <a:ext cx="861574" cy="512043"/>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378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Enfin, pensez-vous qu’une lutte vigoureuse est nécessaire en France contre …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7" name="Graphique 6">
            <a:extLst>
              <a:ext uri="{FF2B5EF4-FFF2-40B4-BE49-F238E27FC236}">
                <a16:creationId xmlns:a16="http://schemas.microsoft.com/office/drawing/2014/main" id="{C066A72A-BCF7-48BA-9F95-8FF6C1F79D2B}"/>
              </a:ext>
            </a:extLst>
          </p:cNvPr>
          <p:cNvGraphicFramePr/>
          <p:nvPr>
            <p:extLst>
              <p:ext uri="{D42A27DB-BD31-4B8C-83A1-F6EECF244321}">
                <p14:modId xmlns:p14="http://schemas.microsoft.com/office/powerpoint/2010/main" val="3331927024"/>
              </p:ext>
            </p:extLst>
          </p:nvPr>
        </p:nvGraphicFramePr>
        <p:xfrm>
          <a:off x="948210" y="2349568"/>
          <a:ext cx="4512501" cy="29904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a:extLst>
              <a:ext uri="{FF2B5EF4-FFF2-40B4-BE49-F238E27FC236}">
                <a16:creationId xmlns:a16="http://schemas.microsoft.com/office/drawing/2014/main" id="{D3F9B97C-3107-41F1-B581-2060E287B84F}"/>
              </a:ext>
            </a:extLst>
          </p:cNvPr>
          <p:cNvGraphicFramePr/>
          <p:nvPr>
            <p:extLst>
              <p:ext uri="{D42A27DB-BD31-4B8C-83A1-F6EECF244321}">
                <p14:modId xmlns:p14="http://schemas.microsoft.com/office/powerpoint/2010/main" val="2377056116"/>
              </p:ext>
            </p:extLst>
          </p:nvPr>
        </p:nvGraphicFramePr>
        <p:xfrm>
          <a:off x="1071717" y="2443293"/>
          <a:ext cx="4269168" cy="2793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a:extLst>
              <a:ext uri="{FF2B5EF4-FFF2-40B4-BE49-F238E27FC236}">
                <a16:creationId xmlns:a16="http://schemas.microsoft.com/office/drawing/2014/main" id="{82D4FBFD-D72A-44C2-86F6-1FC8BA7BD716}"/>
              </a:ext>
            </a:extLst>
          </p:cNvPr>
          <p:cNvGraphicFramePr/>
          <p:nvPr>
            <p:extLst>
              <p:ext uri="{D42A27DB-BD31-4B8C-83A1-F6EECF244321}">
                <p14:modId xmlns:p14="http://schemas.microsoft.com/office/powerpoint/2010/main" val="2514962128"/>
              </p:ext>
            </p:extLst>
          </p:nvPr>
        </p:nvGraphicFramePr>
        <p:xfrm>
          <a:off x="6750047" y="2349568"/>
          <a:ext cx="4512501" cy="29904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D30A5157-C4CA-448C-BC54-6E0E2B9E5E0B}"/>
              </a:ext>
            </a:extLst>
          </p:cNvPr>
          <p:cNvGraphicFramePr/>
          <p:nvPr>
            <p:extLst>
              <p:ext uri="{D42A27DB-BD31-4B8C-83A1-F6EECF244321}">
                <p14:modId xmlns:p14="http://schemas.microsoft.com/office/powerpoint/2010/main" val="1317768061"/>
              </p:ext>
            </p:extLst>
          </p:nvPr>
        </p:nvGraphicFramePr>
        <p:xfrm>
          <a:off x="6873554" y="2443293"/>
          <a:ext cx="4269168" cy="2793177"/>
        </p:xfrm>
        <a:graphic>
          <a:graphicData uri="http://schemas.openxmlformats.org/drawingml/2006/chart">
            <c:chart xmlns:c="http://schemas.openxmlformats.org/drawingml/2006/chart" xmlns:r="http://schemas.openxmlformats.org/officeDocument/2006/relationships" r:id="rId5"/>
          </a:graphicData>
        </a:graphic>
      </p:graphicFrame>
      <p:sp>
        <p:nvSpPr>
          <p:cNvPr id="20" name="ZoneTexte 19">
            <a:extLst>
              <a:ext uri="{FF2B5EF4-FFF2-40B4-BE49-F238E27FC236}">
                <a16:creationId xmlns:a16="http://schemas.microsoft.com/office/drawing/2014/main" id="{B8CF554C-C517-4E22-91C1-87690EE06BF2}"/>
              </a:ext>
            </a:extLst>
          </p:cNvPr>
          <p:cNvSpPr txBox="1"/>
          <p:nvPr/>
        </p:nvSpPr>
        <p:spPr>
          <a:xfrm>
            <a:off x="653144" y="1319479"/>
            <a:ext cx="10001604" cy="584775"/>
          </a:xfrm>
          <a:prstGeom prst="rect">
            <a:avLst/>
          </a:prstGeom>
          <a:noFill/>
        </p:spPr>
        <p:txBody>
          <a:bodyPr wrap="square">
            <a:spAutoFit/>
          </a:bodyPr>
          <a:lstStyle/>
          <a:p>
            <a:pPr lvl="0"/>
            <a:r>
              <a:rPr lang="fr-FR" sz="1600" u="none" strike="noStrike" dirty="0">
                <a:solidFill>
                  <a:srgbClr val="002060"/>
                </a:solidFill>
                <a:effectLst/>
                <a:latin typeface="+mj-lt"/>
                <a:ea typeface="Times New Roman" panose="02020603050405020304" pitchFamily="18" charset="0"/>
                <a:cs typeface="Arial" panose="020B0604020202020204" pitchFamily="34" charset="0"/>
              </a:rPr>
              <a:t>… la transphobie, c’est-à-dire une attitude hostile aux personnes transgenres </a:t>
            </a:r>
            <a:br>
              <a:rPr lang="fr-FR" sz="1600" u="none" strike="noStrike" dirty="0">
                <a:solidFill>
                  <a:srgbClr val="002060"/>
                </a:solidFill>
                <a:effectLst/>
                <a:latin typeface="+mj-lt"/>
                <a:ea typeface="Times New Roman" panose="02020603050405020304" pitchFamily="18" charset="0"/>
                <a:cs typeface="Arial" panose="020B0604020202020204" pitchFamily="34" charset="0"/>
              </a:rPr>
            </a:br>
            <a:r>
              <a:rPr lang="fr-FR" sz="1600" i="1" dirty="0">
                <a:solidFill>
                  <a:srgbClr val="002060"/>
                </a:solidFill>
                <a:cs typeface="Arial" panose="020B0604020202020204" pitchFamily="34" charset="0"/>
              </a:rPr>
              <a:t>(c’est-à-dire qui ne s’identifient pas au sexe qui leur a été assigné à la naissance ou ont changé de sexe)</a:t>
            </a:r>
            <a:endParaRPr lang="fr-FR" i="1" u="none" strike="noStrike" dirty="0">
              <a:solidFill>
                <a:srgbClr val="00000A"/>
              </a:solidFill>
              <a:effectLst/>
              <a:ea typeface="Times New Roman" panose="02020603050405020304" pitchFamily="18" charset="0"/>
              <a:cs typeface="Arial" panose="020B0604020202020204" pitchFamily="34" charset="0"/>
            </a:endParaRPr>
          </a:p>
        </p:txBody>
      </p:sp>
      <p:sp>
        <p:nvSpPr>
          <p:cNvPr id="21" name="ZoneTexte 20">
            <a:extLst>
              <a:ext uri="{FF2B5EF4-FFF2-40B4-BE49-F238E27FC236}">
                <a16:creationId xmlns:a16="http://schemas.microsoft.com/office/drawing/2014/main" id="{32EC17FC-B74C-4658-8A7A-84028FE8A41E}"/>
              </a:ext>
            </a:extLst>
          </p:cNvPr>
          <p:cNvSpPr txBox="1"/>
          <p:nvPr/>
        </p:nvSpPr>
        <p:spPr>
          <a:xfrm>
            <a:off x="4420925" y="2348185"/>
            <a:ext cx="1675075" cy="584775"/>
          </a:xfrm>
          <a:prstGeom prst="rect">
            <a:avLst/>
          </a:prstGeom>
          <a:noFill/>
        </p:spPr>
        <p:txBody>
          <a:bodyPr wrap="square">
            <a:spAutoFit/>
          </a:bodyPr>
          <a:lstStyle/>
          <a:p>
            <a:pPr>
              <a:defRPr/>
            </a:pPr>
            <a:r>
              <a:rPr lang="fr-FR" sz="1600" b="1" cap="small" dirty="0">
                <a:solidFill>
                  <a:srgbClr val="002060"/>
                </a:solidFill>
                <a:latin typeface="+mj-lt"/>
              </a:rPr>
              <a:t>% Oui</a:t>
            </a:r>
          </a:p>
          <a:p>
            <a:pPr>
              <a:defRPr/>
            </a:pPr>
            <a:r>
              <a:rPr lang="fr-FR" sz="1600" b="1" cap="small" dirty="0">
                <a:solidFill>
                  <a:srgbClr val="002060"/>
                </a:solidFill>
                <a:latin typeface="+mj-lt"/>
              </a:rPr>
              <a:t>73</a:t>
            </a:r>
            <a:endParaRPr lang="fr-FR" sz="1600" b="1" i="1" cap="small" dirty="0">
              <a:solidFill>
                <a:srgbClr val="002060"/>
              </a:solidFill>
              <a:latin typeface="+mj-lt"/>
            </a:endParaRPr>
          </a:p>
        </p:txBody>
      </p:sp>
      <p:sp>
        <p:nvSpPr>
          <p:cNvPr id="22" name="ZoneTexte 21">
            <a:extLst>
              <a:ext uri="{FF2B5EF4-FFF2-40B4-BE49-F238E27FC236}">
                <a16:creationId xmlns:a16="http://schemas.microsoft.com/office/drawing/2014/main" id="{9B0F6590-1329-4271-9A33-621240F4D9EC}"/>
              </a:ext>
            </a:extLst>
          </p:cNvPr>
          <p:cNvSpPr txBox="1"/>
          <p:nvPr/>
        </p:nvSpPr>
        <p:spPr>
          <a:xfrm>
            <a:off x="219411" y="2278355"/>
            <a:ext cx="2091193" cy="584775"/>
          </a:xfrm>
          <a:prstGeom prst="rect">
            <a:avLst/>
          </a:prstGeom>
          <a:noFill/>
        </p:spPr>
        <p:txBody>
          <a:bodyPr wrap="square">
            <a:spAutoFit/>
          </a:bodyPr>
          <a:lstStyle/>
          <a:p>
            <a:pPr algn="r">
              <a:defRPr/>
            </a:pPr>
            <a:r>
              <a:rPr lang="fr-FR" sz="1600" b="1" cap="small" dirty="0">
                <a:solidFill>
                  <a:srgbClr val="C00000"/>
                </a:solidFill>
                <a:latin typeface="+mj-lt"/>
              </a:rPr>
              <a:t>% Non</a:t>
            </a:r>
          </a:p>
          <a:p>
            <a:pPr algn="r">
              <a:defRPr/>
            </a:pPr>
            <a:r>
              <a:rPr lang="fr-FR" sz="1600" b="1" cap="small" dirty="0">
                <a:solidFill>
                  <a:srgbClr val="C00000"/>
                </a:solidFill>
                <a:latin typeface="+mj-lt"/>
              </a:rPr>
              <a:t>27</a:t>
            </a:r>
            <a:endParaRPr lang="fr-FR" sz="1600" b="1" i="1" cap="small" dirty="0">
              <a:solidFill>
                <a:srgbClr val="C00000"/>
              </a:solidFill>
              <a:latin typeface="+mj-lt"/>
            </a:endParaRPr>
          </a:p>
        </p:txBody>
      </p:sp>
      <p:sp>
        <p:nvSpPr>
          <p:cNvPr id="23" name="ZoneTexte 22">
            <a:extLst>
              <a:ext uri="{FF2B5EF4-FFF2-40B4-BE49-F238E27FC236}">
                <a16:creationId xmlns:a16="http://schemas.microsoft.com/office/drawing/2014/main" id="{ADFFC6EF-3EB2-4CE4-B1F6-19424E8D45EF}"/>
              </a:ext>
            </a:extLst>
          </p:cNvPr>
          <p:cNvSpPr txBox="1"/>
          <p:nvPr/>
        </p:nvSpPr>
        <p:spPr>
          <a:xfrm>
            <a:off x="10100806" y="2231811"/>
            <a:ext cx="2091194" cy="584775"/>
          </a:xfrm>
          <a:prstGeom prst="rect">
            <a:avLst/>
          </a:prstGeom>
          <a:noFill/>
        </p:spPr>
        <p:txBody>
          <a:bodyPr wrap="square">
            <a:spAutoFit/>
          </a:bodyPr>
          <a:lstStyle/>
          <a:p>
            <a:pPr>
              <a:defRPr/>
            </a:pPr>
            <a:r>
              <a:rPr lang="fr-FR" sz="1600" b="1" cap="small" dirty="0">
                <a:solidFill>
                  <a:srgbClr val="002060"/>
                </a:solidFill>
                <a:latin typeface="+mj-lt"/>
              </a:rPr>
              <a:t>% Oui</a:t>
            </a:r>
          </a:p>
          <a:p>
            <a:pPr>
              <a:defRPr/>
            </a:pPr>
            <a:r>
              <a:rPr lang="fr-FR" sz="1600" b="1" cap="small" dirty="0">
                <a:solidFill>
                  <a:srgbClr val="002060"/>
                </a:solidFill>
                <a:latin typeface="+mj-lt"/>
              </a:rPr>
              <a:t>79</a:t>
            </a:r>
            <a:endParaRPr lang="fr-FR" sz="1600" b="1" i="1" cap="small" dirty="0">
              <a:solidFill>
                <a:srgbClr val="002060"/>
              </a:solidFill>
              <a:latin typeface="+mj-lt"/>
            </a:endParaRPr>
          </a:p>
        </p:txBody>
      </p:sp>
      <p:sp>
        <p:nvSpPr>
          <p:cNvPr id="24" name="ZoneTexte 23">
            <a:extLst>
              <a:ext uri="{FF2B5EF4-FFF2-40B4-BE49-F238E27FC236}">
                <a16:creationId xmlns:a16="http://schemas.microsoft.com/office/drawing/2014/main" id="{EDB53E76-3330-4514-8BC2-F838EF23BA7B}"/>
              </a:ext>
            </a:extLst>
          </p:cNvPr>
          <p:cNvSpPr txBox="1"/>
          <p:nvPr/>
        </p:nvSpPr>
        <p:spPr>
          <a:xfrm>
            <a:off x="6313656" y="2278355"/>
            <a:ext cx="1892666" cy="584775"/>
          </a:xfrm>
          <a:prstGeom prst="rect">
            <a:avLst/>
          </a:prstGeom>
          <a:noFill/>
        </p:spPr>
        <p:txBody>
          <a:bodyPr wrap="square">
            <a:spAutoFit/>
          </a:bodyPr>
          <a:lstStyle/>
          <a:p>
            <a:pPr algn="r">
              <a:defRPr/>
            </a:pPr>
            <a:r>
              <a:rPr lang="fr-FR" sz="1600" b="1" cap="small" dirty="0">
                <a:solidFill>
                  <a:srgbClr val="C00000"/>
                </a:solidFill>
                <a:latin typeface="+mj-lt"/>
              </a:rPr>
              <a:t>% Non</a:t>
            </a:r>
          </a:p>
          <a:p>
            <a:pPr algn="r">
              <a:defRPr/>
            </a:pPr>
            <a:r>
              <a:rPr lang="fr-FR" sz="1600" b="1" cap="small" dirty="0">
                <a:solidFill>
                  <a:srgbClr val="C00000"/>
                </a:solidFill>
                <a:latin typeface="+mj-lt"/>
              </a:rPr>
              <a:t>21</a:t>
            </a:r>
            <a:endParaRPr lang="fr-FR" sz="1600" b="1" i="1" cap="small" dirty="0">
              <a:solidFill>
                <a:srgbClr val="C00000"/>
              </a:solidFill>
              <a:latin typeface="+mj-lt"/>
            </a:endParaRPr>
          </a:p>
        </p:txBody>
      </p:sp>
      <p:pic>
        <p:nvPicPr>
          <p:cNvPr id="19" name="Image 18">
            <a:extLst>
              <a:ext uri="{FF2B5EF4-FFF2-40B4-BE49-F238E27FC236}">
                <a16:creationId xmlns:a16="http://schemas.microsoft.com/office/drawing/2014/main" id="{1F418BED-FAC6-4BE9-A13F-FBE686A60159}"/>
              </a:ext>
            </a:extLst>
          </p:cNvPr>
          <p:cNvPicPr>
            <a:picLocks noChangeAspect="1"/>
          </p:cNvPicPr>
          <p:nvPr/>
        </p:nvPicPr>
        <p:blipFill>
          <a:blip r:embed="rId6">
            <a:duotone>
              <a:schemeClr val="accent1">
                <a:shade val="45000"/>
                <a:satMod val="135000"/>
              </a:schemeClr>
              <a:prstClr val="white"/>
            </a:duotone>
          </a:blip>
          <a:stretch>
            <a:fillRect/>
          </a:stretch>
        </p:blipFill>
        <p:spPr>
          <a:xfrm>
            <a:off x="2737803" y="3521432"/>
            <a:ext cx="1149405" cy="474904"/>
          </a:xfrm>
          <a:prstGeom prst="rect">
            <a:avLst/>
          </a:prstGeom>
        </p:spPr>
      </p:pic>
      <p:pic>
        <p:nvPicPr>
          <p:cNvPr id="25" name="Image 24">
            <a:extLst>
              <a:ext uri="{FF2B5EF4-FFF2-40B4-BE49-F238E27FC236}">
                <a16:creationId xmlns:a16="http://schemas.microsoft.com/office/drawing/2014/main" id="{59C89A3D-CBA5-4725-B790-E244289231E3}"/>
              </a:ext>
            </a:extLst>
          </p:cNvPr>
          <p:cNvPicPr>
            <a:picLocks noChangeAspect="1"/>
          </p:cNvPicPr>
          <p:nvPr/>
        </p:nvPicPr>
        <p:blipFill>
          <a:blip r:embed="rId6"/>
          <a:stretch>
            <a:fillRect/>
          </a:stretch>
        </p:blipFill>
        <p:spPr>
          <a:xfrm>
            <a:off x="8500707" y="3521432"/>
            <a:ext cx="1149405" cy="474904"/>
          </a:xfrm>
          <a:prstGeom prst="rect">
            <a:avLst/>
          </a:prstGeom>
        </p:spPr>
      </p:pic>
      <p:graphicFrame>
        <p:nvGraphicFramePr>
          <p:cNvPr id="26" name="Tableau 25">
            <a:extLst>
              <a:ext uri="{FF2B5EF4-FFF2-40B4-BE49-F238E27FC236}">
                <a16:creationId xmlns:a16="http://schemas.microsoft.com/office/drawing/2014/main" id="{1636819E-B349-4B63-8B76-4A638F5084B6}"/>
              </a:ext>
            </a:extLst>
          </p:cNvPr>
          <p:cNvGraphicFramePr>
            <a:graphicFrameLocks noGrp="1"/>
          </p:cNvGraphicFramePr>
          <p:nvPr>
            <p:extLst>
              <p:ext uri="{D42A27DB-BD31-4B8C-83A1-F6EECF244321}">
                <p14:modId xmlns:p14="http://schemas.microsoft.com/office/powerpoint/2010/main" val="80796192"/>
              </p:ext>
            </p:extLst>
          </p:nvPr>
        </p:nvGraphicFramePr>
        <p:xfrm>
          <a:off x="353041" y="5791306"/>
          <a:ext cx="11434168" cy="281940"/>
        </p:xfrm>
        <a:graphic>
          <a:graphicData uri="http://schemas.openxmlformats.org/drawingml/2006/table">
            <a:tbl>
              <a:tblPr firstRow="1" bandRow="1">
                <a:tableStyleId>{5C22544A-7EE6-4342-B048-85BDC9FD1C3A}</a:tableStyleId>
              </a:tblPr>
              <a:tblGrid>
                <a:gridCol w="2858542">
                  <a:extLst>
                    <a:ext uri="{9D8B030D-6E8A-4147-A177-3AD203B41FA5}">
                      <a16:colId xmlns:a16="http://schemas.microsoft.com/office/drawing/2014/main" val="2079931090"/>
                    </a:ext>
                  </a:extLst>
                </a:gridCol>
                <a:gridCol w="2858542">
                  <a:extLst>
                    <a:ext uri="{9D8B030D-6E8A-4147-A177-3AD203B41FA5}">
                      <a16:colId xmlns:a16="http://schemas.microsoft.com/office/drawing/2014/main" val="4207804028"/>
                    </a:ext>
                  </a:extLst>
                </a:gridCol>
                <a:gridCol w="2858542">
                  <a:extLst>
                    <a:ext uri="{9D8B030D-6E8A-4147-A177-3AD203B41FA5}">
                      <a16:colId xmlns:a16="http://schemas.microsoft.com/office/drawing/2014/main" val="2680629854"/>
                    </a:ext>
                  </a:extLst>
                </a:gridCol>
                <a:gridCol w="2858542">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tout à fait</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plutôt</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vraiment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sp>
        <p:nvSpPr>
          <p:cNvPr id="17" name="ZoneTexte 16">
            <a:extLst>
              <a:ext uri="{FF2B5EF4-FFF2-40B4-BE49-F238E27FC236}">
                <a16:creationId xmlns:a16="http://schemas.microsoft.com/office/drawing/2014/main" id="{E2716CF5-B73E-41A3-850D-9FCFF9C180D0}"/>
              </a:ext>
            </a:extLst>
          </p:cNvPr>
          <p:cNvSpPr txBox="1"/>
          <p:nvPr/>
        </p:nvSpPr>
        <p:spPr>
          <a:xfrm>
            <a:off x="4631035" y="2888548"/>
            <a:ext cx="2220082" cy="600164"/>
          </a:xfrm>
          <a:prstGeom prst="rect">
            <a:avLst/>
          </a:prstGeom>
          <a:noFill/>
        </p:spPr>
        <p:txBody>
          <a:bodyPr wrap="square">
            <a:spAutoFit/>
          </a:bodyPr>
          <a:lstStyle/>
          <a:p>
            <a:pPr>
              <a:defRPr/>
            </a:pPr>
            <a:r>
              <a:rPr lang="fr-FR" sz="1100" i="1" cap="small" dirty="0">
                <a:solidFill>
                  <a:srgbClr val="404040"/>
                </a:solidFill>
              </a:rPr>
              <a:t>A été témoin d’une situation homophobe/transphobe dans le milieu sportif : 81</a:t>
            </a:r>
          </a:p>
        </p:txBody>
      </p:sp>
      <p:sp>
        <p:nvSpPr>
          <p:cNvPr id="28" name="Titre 4">
            <a:extLst>
              <a:ext uri="{FF2B5EF4-FFF2-40B4-BE49-F238E27FC236}">
                <a16:creationId xmlns:a16="http://schemas.microsoft.com/office/drawing/2014/main" id="{89B7C344-5029-4D58-B720-52AE38BA1EB7}"/>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De la même façon, une lutte vigoureuse contre la transphobie est jugée nécessaire par près des trois quarts des personnes interrogé(e)s, particulièrement les LGBT+</a:t>
            </a:r>
          </a:p>
        </p:txBody>
      </p:sp>
      <p:sp>
        <p:nvSpPr>
          <p:cNvPr id="29" name="Rectangle 28">
            <a:extLst>
              <a:ext uri="{FF2B5EF4-FFF2-40B4-BE49-F238E27FC236}">
                <a16:creationId xmlns:a16="http://schemas.microsoft.com/office/drawing/2014/main" id="{9B810FB1-0ADC-48A8-A4EF-AEB7CB3F7F1F}"/>
              </a:ext>
            </a:extLst>
          </p:cNvPr>
          <p:cNvSpPr/>
          <p:nvPr/>
        </p:nvSpPr>
        <p:spPr>
          <a:xfrm>
            <a:off x="9702899" y="3424957"/>
            <a:ext cx="861574" cy="512043"/>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192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Enfin, pensez-vous qu’une lutte vigoureuse est nécessaire en France contre …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21" name="Tableau 20">
            <a:extLst>
              <a:ext uri="{FF2B5EF4-FFF2-40B4-BE49-F238E27FC236}">
                <a16:creationId xmlns:a16="http://schemas.microsoft.com/office/drawing/2014/main" id="{6009D70A-CF30-411C-9756-29EEC3B13568}"/>
              </a:ext>
            </a:extLst>
          </p:cNvPr>
          <p:cNvGraphicFramePr>
            <a:graphicFrameLocks noGrp="1"/>
          </p:cNvGraphicFramePr>
          <p:nvPr>
            <p:extLst>
              <p:ext uri="{D42A27DB-BD31-4B8C-83A1-F6EECF244321}">
                <p14:modId xmlns:p14="http://schemas.microsoft.com/office/powerpoint/2010/main" val="1655157570"/>
              </p:ext>
            </p:extLst>
          </p:nvPr>
        </p:nvGraphicFramePr>
        <p:xfrm>
          <a:off x="404786" y="1869884"/>
          <a:ext cx="10977587" cy="3440269"/>
        </p:xfrm>
        <a:graphic>
          <a:graphicData uri="http://schemas.openxmlformats.org/drawingml/2006/table">
            <a:tbl>
              <a:tblPr firstRow="1" bandRow="1">
                <a:tableStyleId>{5C22544A-7EE6-4342-B048-85BDC9FD1C3A}</a:tableStyleId>
              </a:tblPr>
              <a:tblGrid>
                <a:gridCol w="5281079">
                  <a:extLst>
                    <a:ext uri="{9D8B030D-6E8A-4147-A177-3AD203B41FA5}">
                      <a16:colId xmlns:a16="http://schemas.microsoft.com/office/drawing/2014/main" val="1475364648"/>
                    </a:ext>
                  </a:extLst>
                </a:gridCol>
                <a:gridCol w="949418">
                  <a:extLst>
                    <a:ext uri="{9D8B030D-6E8A-4147-A177-3AD203B41FA5}">
                      <a16:colId xmlns:a16="http://schemas.microsoft.com/office/drawing/2014/main" val="470186094"/>
                    </a:ext>
                  </a:extLst>
                </a:gridCol>
                <a:gridCol w="949418">
                  <a:extLst>
                    <a:ext uri="{9D8B030D-6E8A-4147-A177-3AD203B41FA5}">
                      <a16:colId xmlns:a16="http://schemas.microsoft.com/office/drawing/2014/main" val="1985160263"/>
                    </a:ext>
                  </a:extLst>
                </a:gridCol>
                <a:gridCol w="949418">
                  <a:extLst>
                    <a:ext uri="{9D8B030D-6E8A-4147-A177-3AD203B41FA5}">
                      <a16:colId xmlns:a16="http://schemas.microsoft.com/office/drawing/2014/main" val="2607084394"/>
                    </a:ext>
                  </a:extLst>
                </a:gridCol>
                <a:gridCol w="949418">
                  <a:extLst>
                    <a:ext uri="{9D8B030D-6E8A-4147-A177-3AD203B41FA5}">
                      <a16:colId xmlns:a16="http://schemas.microsoft.com/office/drawing/2014/main" val="2385309527"/>
                    </a:ext>
                  </a:extLst>
                </a:gridCol>
                <a:gridCol w="949418">
                  <a:extLst>
                    <a:ext uri="{9D8B030D-6E8A-4147-A177-3AD203B41FA5}">
                      <a16:colId xmlns:a16="http://schemas.microsoft.com/office/drawing/2014/main" val="1321446257"/>
                    </a:ext>
                  </a:extLst>
                </a:gridCol>
                <a:gridCol w="949418">
                  <a:extLst>
                    <a:ext uri="{9D8B030D-6E8A-4147-A177-3AD203B41FA5}">
                      <a16:colId xmlns:a16="http://schemas.microsoft.com/office/drawing/2014/main" val="2809111100"/>
                    </a:ext>
                  </a:extLst>
                </a:gridCol>
              </a:tblGrid>
              <a:tr h="221309">
                <a:tc rowSpan="2">
                  <a:txBody>
                    <a:bodyPr/>
                    <a:lstStyle/>
                    <a:p>
                      <a:pPr algn="ctr" rtl="0" fontAlgn="b"/>
                      <a:r>
                        <a:rPr lang="fr-FR" sz="1400" b="0" i="1" u="sng" strike="noStrike" dirty="0">
                          <a:solidFill>
                            <a:srgbClr val="00326F"/>
                          </a:solidFill>
                          <a:effectLst/>
                          <a:latin typeface="+mj-lt"/>
                        </a:rPr>
                        <a:t>En % « Oui » </a:t>
                      </a: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481605740"/>
                  </a:ext>
                </a:extLst>
              </a:tr>
              <a:tr h="245848">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1436760">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 l’homophobie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76</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76</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79</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1436760">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 la transphobie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73</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71</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8" name="Titre 4">
            <a:extLst>
              <a:ext uri="{FF2B5EF4-FFF2-40B4-BE49-F238E27FC236}">
                <a16:creationId xmlns:a16="http://schemas.microsoft.com/office/drawing/2014/main" id="{1C20EDBE-AA6F-4A2A-83EF-24B4BF0589FA}"/>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La nécessité d’une lutte vigoureuse contre l’homophobie et la transphobie - détails</a:t>
            </a:r>
          </a:p>
        </p:txBody>
      </p:sp>
      <p:cxnSp>
        <p:nvCxnSpPr>
          <p:cNvPr id="5" name="Connecteur droit avec flèche 4">
            <a:extLst>
              <a:ext uri="{FF2B5EF4-FFF2-40B4-BE49-F238E27FC236}">
                <a16:creationId xmlns:a16="http://schemas.microsoft.com/office/drawing/2014/main" id="{D9C65417-9581-4FFB-9718-AD2361270EEB}"/>
              </a:ext>
            </a:extLst>
          </p:cNvPr>
          <p:cNvCxnSpPr>
            <a:cxnSpLocks/>
          </p:cNvCxnSpPr>
          <p:nvPr/>
        </p:nvCxnSpPr>
        <p:spPr>
          <a:xfrm flipH="1">
            <a:off x="8770175" y="4224818"/>
            <a:ext cx="2326193"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7EB9FC3E-904B-424B-8592-21C3128AEFA7}"/>
              </a:ext>
            </a:extLst>
          </p:cNvPr>
          <p:cNvCxnSpPr>
            <a:cxnSpLocks/>
          </p:cNvCxnSpPr>
          <p:nvPr/>
        </p:nvCxnSpPr>
        <p:spPr>
          <a:xfrm flipH="1">
            <a:off x="8733104" y="2754363"/>
            <a:ext cx="2363264"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A2F500B-8459-482D-9979-A03EE0F90564}"/>
              </a:ext>
            </a:extLst>
          </p:cNvPr>
          <p:cNvSpPr/>
          <p:nvPr/>
        </p:nvSpPr>
        <p:spPr>
          <a:xfrm>
            <a:off x="7588044" y="2643153"/>
            <a:ext cx="848874" cy="2324263"/>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3843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algn="ctr"/>
            <a:r>
              <a:rPr lang="fr-FR" sz="4550" dirty="0">
                <a:ln w="6350">
                  <a:noFill/>
                </a:ln>
                <a:solidFill>
                  <a:srgbClr val="3B4496"/>
                </a:solidFill>
              </a:rPr>
              <a:t>PARTIE 2</a:t>
            </a:r>
            <a:endParaRPr lang="en-GB" sz="4550" dirty="0">
              <a:solidFill>
                <a:srgbClr val="3B4496"/>
              </a:solidFill>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523220"/>
          </a:xfrm>
          <a:prstGeom prst="rect">
            <a:avLst/>
          </a:prstGeom>
          <a:noFill/>
        </p:spPr>
        <p:txBody>
          <a:bodyPr wrap="square">
            <a:spAutoFit/>
          </a:bodyPr>
          <a:lstStyle/>
          <a:p>
            <a:pPr algn="ctr"/>
            <a:r>
              <a:rPr lang="fr-FR" sz="2800" cap="all" dirty="0">
                <a:ln w="6350">
                  <a:noFill/>
                </a:ln>
                <a:solidFill>
                  <a:srgbClr val="3B4496"/>
                </a:solidFill>
                <a:latin typeface="Franklin Gothic Book" panose="020B0503020102020204" pitchFamily="34" charset="0"/>
              </a:rPr>
              <a:t>LA PERCEPTION DE L’homophobie et la transphobie DANS LE SPORT</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309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Selon vous, en France, les milieux suivants sont-ils homophobes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280007185"/>
              </p:ext>
            </p:extLst>
          </p:nvPr>
        </p:nvGraphicFramePr>
        <p:xfrm>
          <a:off x="353041" y="5665523"/>
          <a:ext cx="11434168" cy="281940"/>
        </p:xfrm>
        <a:graphic>
          <a:graphicData uri="http://schemas.openxmlformats.org/drawingml/2006/table">
            <a:tbl>
              <a:tblPr firstRow="1" bandRow="1">
                <a:tableStyleId>{5C22544A-7EE6-4342-B048-85BDC9FD1C3A}</a:tableStyleId>
              </a:tblPr>
              <a:tblGrid>
                <a:gridCol w="2858542">
                  <a:extLst>
                    <a:ext uri="{9D8B030D-6E8A-4147-A177-3AD203B41FA5}">
                      <a16:colId xmlns:a16="http://schemas.microsoft.com/office/drawing/2014/main" val="2079931090"/>
                    </a:ext>
                  </a:extLst>
                </a:gridCol>
                <a:gridCol w="2858542">
                  <a:extLst>
                    <a:ext uri="{9D8B030D-6E8A-4147-A177-3AD203B41FA5}">
                      <a16:colId xmlns:a16="http://schemas.microsoft.com/office/drawing/2014/main" val="4207804028"/>
                    </a:ext>
                  </a:extLst>
                </a:gridCol>
                <a:gridCol w="2858542">
                  <a:extLst>
                    <a:ext uri="{9D8B030D-6E8A-4147-A177-3AD203B41FA5}">
                      <a16:colId xmlns:a16="http://schemas.microsoft.com/office/drawing/2014/main" val="2680629854"/>
                    </a:ext>
                  </a:extLst>
                </a:gridCol>
                <a:gridCol w="2858542">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très</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un peu</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vraiment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extLst>
                  <a:ext uri="{0D108BD9-81ED-4DB2-BD59-A6C34878D82A}">
                    <a16:rowId xmlns:a16="http://schemas.microsoft.com/office/drawing/2014/main" val="2307786909"/>
                  </a:ext>
                </a:extLst>
              </a:tr>
            </a:tbl>
          </a:graphicData>
        </a:graphic>
      </p:graphicFrame>
      <p:graphicFrame>
        <p:nvGraphicFramePr>
          <p:cNvPr id="11" name="Graphique 10">
            <a:extLst>
              <a:ext uri="{FF2B5EF4-FFF2-40B4-BE49-F238E27FC236}">
                <a16:creationId xmlns:a16="http://schemas.microsoft.com/office/drawing/2014/main" id="{2F60A105-F487-4EB3-B24A-76EFBE3BDC41}"/>
              </a:ext>
            </a:extLst>
          </p:cNvPr>
          <p:cNvGraphicFramePr/>
          <p:nvPr>
            <p:extLst>
              <p:ext uri="{D42A27DB-BD31-4B8C-83A1-F6EECF244321}">
                <p14:modId xmlns:p14="http://schemas.microsoft.com/office/powerpoint/2010/main" val="4175518751"/>
              </p:ext>
            </p:extLst>
          </p:nvPr>
        </p:nvGraphicFramePr>
        <p:xfrm>
          <a:off x="3698561" y="2178657"/>
          <a:ext cx="3171368" cy="30533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au 12">
            <a:extLst>
              <a:ext uri="{FF2B5EF4-FFF2-40B4-BE49-F238E27FC236}">
                <a16:creationId xmlns:a16="http://schemas.microsoft.com/office/drawing/2014/main" id="{A579CE94-B8FE-4EBA-8BFA-0FD153036DD5}"/>
              </a:ext>
            </a:extLst>
          </p:cNvPr>
          <p:cNvGraphicFramePr>
            <a:graphicFrameLocks noGrp="1"/>
          </p:cNvGraphicFramePr>
          <p:nvPr>
            <p:extLst>
              <p:ext uri="{D42A27DB-BD31-4B8C-83A1-F6EECF244321}">
                <p14:modId xmlns:p14="http://schemas.microsoft.com/office/powerpoint/2010/main" val="2886813121"/>
              </p:ext>
            </p:extLst>
          </p:nvPr>
        </p:nvGraphicFramePr>
        <p:xfrm>
          <a:off x="6739094" y="1858239"/>
          <a:ext cx="946302" cy="3207807"/>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52461">
                <a:tc>
                  <a:txBody>
                    <a:bodyPr/>
                    <a:lstStyle/>
                    <a:p>
                      <a:pPr algn="ctr" fontAlgn="ctr"/>
                      <a:r>
                        <a:rPr lang="fr-FR" sz="1300" b="1" u="none" strike="noStrike" dirty="0">
                          <a:solidFill>
                            <a:srgbClr val="C00000"/>
                          </a:solidFill>
                          <a:effectLst/>
                          <a:latin typeface="+mj-lt"/>
                        </a:rPr>
                        <a:t>% « Oui »</a:t>
                      </a:r>
                      <a:endParaRPr lang="fr-FR" sz="13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80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10478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77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75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bl>
          </a:graphicData>
        </a:graphic>
      </p:graphicFrame>
      <p:graphicFrame>
        <p:nvGraphicFramePr>
          <p:cNvPr id="3" name="Tableau 2">
            <a:extLst>
              <a:ext uri="{FF2B5EF4-FFF2-40B4-BE49-F238E27FC236}">
                <a16:creationId xmlns:a16="http://schemas.microsoft.com/office/drawing/2014/main" id="{2CC2F900-C3B6-47E5-89DA-C7BDB29E9019}"/>
              </a:ext>
            </a:extLst>
          </p:cNvPr>
          <p:cNvGraphicFramePr>
            <a:graphicFrameLocks noGrp="1"/>
          </p:cNvGraphicFramePr>
          <p:nvPr>
            <p:extLst>
              <p:ext uri="{D42A27DB-BD31-4B8C-83A1-F6EECF244321}">
                <p14:modId xmlns:p14="http://schemas.microsoft.com/office/powerpoint/2010/main" val="322128220"/>
              </p:ext>
            </p:extLst>
          </p:nvPr>
        </p:nvGraphicFramePr>
        <p:xfrm>
          <a:off x="447183" y="2258172"/>
          <a:ext cx="3121809" cy="2807874"/>
        </p:xfrm>
        <a:graphic>
          <a:graphicData uri="http://schemas.openxmlformats.org/drawingml/2006/table">
            <a:tbl>
              <a:tblPr>
                <a:tableStyleId>{5C22544A-7EE6-4342-B048-85BDC9FD1C3A}</a:tableStyleId>
              </a:tblPr>
              <a:tblGrid>
                <a:gridCol w="3121809">
                  <a:extLst>
                    <a:ext uri="{9D8B030D-6E8A-4147-A177-3AD203B41FA5}">
                      <a16:colId xmlns:a16="http://schemas.microsoft.com/office/drawing/2014/main" val="2099683861"/>
                    </a:ext>
                  </a:extLst>
                </a:gridCol>
              </a:tblGrid>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La société d’une façon générale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840968"/>
                  </a:ext>
                </a:extLst>
              </a:tr>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Le milieu sportif professionnel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0222411"/>
                  </a:ext>
                </a:extLst>
              </a:tr>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Le milieu sportif amateur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8859386"/>
                  </a:ext>
                </a:extLst>
              </a:tr>
            </a:tbl>
          </a:graphicData>
        </a:graphic>
      </p:graphicFrame>
      <p:graphicFrame>
        <p:nvGraphicFramePr>
          <p:cNvPr id="14" name="Graphique 13">
            <a:extLst>
              <a:ext uri="{FF2B5EF4-FFF2-40B4-BE49-F238E27FC236}">
                <a16:creationId xmlns:a16="http://schemas.microsoft.com/office/drawing/2014/main" id="{3AC4F351-EBBA-4A73-8005-7F62757BEC2B}"/>
              </a:ext>
            </a:extLst>
          </p:cNvPr>
          <p:cNvGraphicFramePr/>
          <p:nvPr>
            <p:extLst>
              <p:ext uri="{D42A27DB-BD31-4B8C-83A1-F6EECF244321}">
                <p14:modId xmlns:p14="http://schemas.microsoft.com/office/powerpoint/2010/main" val="2242285529"/>
              </p:ext>
            </p:extLst>
          </p:nvPr>
        </p:nvGraphicFramePr>
        <p:xfrm>
          <a:off x="7863259" y="2178657"/>
          <a:ext cx="3171368" cy="30533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leau 14">
            <a:extLst>
              <a:ext uri="{FF2B5EF4-FFF2-40B4-BE49-F238E27FC236}">
                <a16:creationId xmlns:a16="http://schemas.microsoft.com/office/drawing/2014/main" id="{436CBB40-7FCC-4466-9AF1-90F52AC9075D}"/>
              </a:ext>
            </a:extLst>
          </p:cNvPr>
          <p:cNvGraphicFramePr>
            <a:graphicFrameLocks noGrp="1"/>
          </p:cNvGraphicFramePr>
          <p:nvPr>
            <p:extLst>
              <p:ext uri="{D42A27DB-BD31-4B8C-83A1-F6EECF244321}">
                <p14:modId xmlns:p14="http://schemas.microsoft.com/office/powerpoint/2010/main" val="1309286208"/>
              </p:ext>
            </p:extLst>
          </p:nvPr>
        </p:nvGraphicFramePr>
        <p:xfrm>
          <a:off x="10903792" y="1858239"/>
          <a:ext cx="946302" cy="3207807"/>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52461">
                <a:tc>
                  <a:txBody>
                    <a:bodyPr/>
                    <a:lstStyle/>
                    <a:p>
                      <a:pPr algn="ctr" fontAlgn="ctr"/>
                      <a:r>
                        <a:rPr lang="fr-FR" sz="1300" b="1" u="none" strike="noStrike" dirty="0">
                          <a:solidFill>
                            <a:srgbClr val="C00000"/>
                          </a:solidFill>
                          <a:effectLst/>
                          <a:latin typeface="+mj-lt"/>
                        </a:rPr>
                        <a:t>% « Oui »</a:t>
                      </a:r>
                      <a:endParaRPr lang="fr-FR" sz="13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84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10478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77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76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bl>
          </a:graphicData>
        </a:graphic>
      </p:graphicFrame>
      <p:grpSp>
        <p:nvGrpSpPr>
          <p:cNvPr id="16" name="Groupe 15">
            <a:extLst>
              <a:ext uri="{FF2B5EF4-FFF2-40B4-BE49-F238E27FC236}">
                <a16:creationId xmlns:a16="http://schemas.microsoft.com/office/drawing/2014/main" id="{5CB40CD4-E4F8-4562-9387-045B8954D748}"/>
              </a:ext>
            </a:extLst>
          </p:cNvPr>
          <p:cNvGrpSpPr/>
          <p:nvPr/>
        </p:nvGrpSpPr>
        <p:grpSpPr>
          <a:xfrm>
            <a:off x="4340490" y="1545923"/>
            <a:ext cx="1965705" cy="665991"/>
            <a:chOff x="5513695" y="2886120"/>
            <a:chExt cx="1965705" cy="665991"/>
          </a:xfrm>
        </p:grpSpPr>
        <p:pic>
          <p:nvPicPr>
            <p:cNvPr id="17" name="Image 16">
              <a:extLst>
                <a:ext uri="{FF2B5EF4-FFF2-40B4-BE49-F238E27FC236}">
                  <a16:creationId xmlns:a16="http://schemas.microsoft.com/office/drawing/2014/main" id="{C49DB57A-5843-447B-AFD9-40A9D9D87EF0}"/>
                </a:ext>
              </a:extLst>
            </p:cNvPr>
            <p:cNvPicPr>
              <a:picLocks noChangeAspect="1"/>
            </p:cNvPicPr>
            <p:nvPr/>
          </p:nvPicPr>
          <p:blipFill>
            <a:blip r:embed="rId5">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8" name="ZoneTexte 17">
              <a:extLst>
                <a:ext uri="{FF2B5EF4-FFF2-40B4-BE49-F238E27FC236}">
                  <a16:creationId xmlns:a16="http://schemas.microsoft.com/office/drawing/2014/main" id="{C95167BD-CFAB-4A36-BE2B-6327A56D9EC6}"/>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19" name="Groupe 18">
            <a:extLst>
              <a:ext uri="{FF2B5EF4-FFF2-40B4-BE49-F238E27FC236}">
                <a16:creationId xmlns:a16="http://schemas.microsoft.com/office/drawing/2014/main" id="{0425FED7-89D2-4E1B-B762-BD71A3A857A3}"/>
              </a:ext>
            </a:extLst>
          </p:cNvPr>
          <p:cNvGrpSpPr/>
          <p:nvPr/>
        </p:nvGrpSpPr>
        <p:grpSpPr>
          <a:xfrm>
            <a:off x="8426994" y="1545923"/>
            <a:ext cx="1965705" cy="665991"/>
            <a:chOff x="5513695" y="2886120"/>
            <a:chExt cx="1965705" cy="665991"/>
          </a:xfrm>
        </p:grpSpPr>
        <p:pic>
          <p:nvPicPr>
            <p:cNvPr id="20" name="Image 19">
              <a:extLst>
                <a:ext uri="{FF2B5EF4-FFF2-40B4-BE49-F238E27FC236}">
                  <a16:creationId xmlns:a16="http://schemas.microsoft.com/office/drawing/2014/main" id="{2E2A9A79-4035-4339-94FF-1DC75517754B}"/>
                </a:ext>
              </a:extLst>
            </p:cNvPr>
            <p:cNvPicPr>
              <a:picLocks noChangeAspect="1"/>
            </p:cNvPicPr>
            <p:nvPr/>
          </p:nvPicPr>
          <p:blipFill>
            <a:blip r:embed="rId5"/>
            <a:stretch>
              <a:fillRect/>
            </a:stretch>
          </p:blipFill>
          <p:spPr>
            <a:xfrm>
              <a:off x="5921844" y="2886120"/>
              <a:ext cx="1149405" cy="474904"/>
            </a:xfrm>
            <a:prstGeom prst="rect">
              <a:avLst/>
            </a:prstGeom>
          </p:spPr>
        </p:pic>
        <p:sp>
          <p:nvSpPr>
            <p:cNvPr id="21" name="ZoneTexte 20">
              <a:extLst>
                <a:ext uri="{FF2B5EF4-FFF2-40B4-BE49-F238E27FC236}">
                  <a16:creationId xmlns:a16="http://schemas.microsoft.com/office/drawing/2014/main" id="{8AFADF0B-FDF1-40CD-906F-B2602C24FFC2}"/>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23" name="Titre 4">
            <a:extLst>
              <a:ext uri="{FF2B5EF4-FFF2-40B4-BE49-F238E27FC236}">
                <a16:creationId xmlns:a16="http://schemas.microsoft.com/office/drawing/2014/main" id="{6BEC5548-AFB9-4DF9-B605-FB3C9DD04C01}"/>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La société dans son ensemble est homophobe pour 8 personnes sur 10, </a:t>
            </a:r>
            <a:br>
              <a:rPr lang="fr-FR" sz="20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légèrement plus que dans le milieu sportif professionnel ou amateur </a:t>
            </a:r>
          </a:p>
        </p:txBody>
      </p:sp>
      <p:sp>
        <p:nvSpPr>
          <p:cNvPr id="24" name="Rectangle 23">
            <a:extLst>
              <a:ext uri="{FF2B5EF4-FFF2-40B4-BE49-F238E27FC236}">
                <a16:creationId xmlns:a16="http://schemas.microsoft.com/office/drawing/2014/main" id="{53D9782C-3807-446A-8942-63015D0F9F51}"/>
              </a:ext>
            </a:extLst>
          </p:cNvPr>
          <p:cNvSpPr/>
          <p:nvPr/>
        </p:nvSpPr>
        <p:spPr>
          <a:xfrm>
            <a:off x="3911599" y="3338987"/>
            <a:ext cx="673101" cy="69961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C1A17D99-CD1D-4DA8-A1D9-74FEF0968CF0}"/>
              </a:ext>
            </a:extLst>
          </p:cNvPr>
          <p:cNvSpPr/>
          <p:nvPr/>
        </p:nvSpPr>
        <p:spPr>
          <a:xfrm>
            <a:off x="8040815" y="2311400"/>
            <a:ext cx="673101" cy="2743199"/>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4009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Selon vous, en France, les milieux suivants sont-ils homophobes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16" name="Tableau 15">
            <a:extLst>
              <a:ext uri="{FF2B5EF4-FFF2-40B4-BE49-F238E27FC236}">
                <a16:creationId xmlns:a16="http://schemas.microsoft.com/office/drawing/2014/main" id="{CC9EC32F-D2F4-495E-B10C-3B321AA4352A}"/>
              </a:ext>
            </a:extLst>
          </p:cNvPr>
          <p:cNvGraphicFramePr>
            <a:graphicFrameLocks noGrp="1"/>
          </p:cNvGraphicFramePr>
          <p:nvPr>
            <p:extLst>
              <p:ext uri="{D42A27DB-BD31-4B8C-83A1-F6EECF244321}">
                <p14:modId xmlns:p14="http://schemas.microsoft.com/office/powerpoint/2010/main" val="3914491247"/>
              </p:ext>
            </p:extLst>
          </p:nvPr>
        </p:nvGraphicFramePr>
        <p:xfrm>
          <a:off x="404785" y="1869884"/>
          <a:ext cx="11565543" cy="4238041"/>
        </p:xfrm>
        <a:graphic>
          <a:graphicData uri="http://schemas.openxmlformats.org/drawingml/2006/table">
            <a:tbl>
              <a:tblPr firstRow="1" bandRow="1">
                <a:tableStyleId>{5C22544A-7EE6-4342-B048-85BDC9FD1C3A}</a:tableStyleId>
              </a:tblPr>
              <a:tblGrid>
                <a:gridCol w="4743439">
                  <a:extLst>
                    <a:ext uri="{9D8B030D-6E8A-4147-A177-3AD203B41FA5}">
                      <a16:colId xmlns:a16="http://schemas.microsoft.com/office/drawing/2014/main" val="1475364648"/>
                    </a:ext>
                  </a:extLst>
                </a:gridCol>
                <a:gridCol w="852763">
                  <a:extLst>
                    <a:ext uri="{9D8B030D-6E8A-4147-A177-3AD203B41FA5}">
                      <a16:colId xmlns:a16="http://schemas.microsoft.com/office/drawing/2014/main" val="470186094"/>
                    </a:ext>
                  </a:extLst>
                </a:gridCol>
                <a:gridCol w="852763">
                  <a:extLst>
                    <a:ext uri="{9D8B030D-6E8A-4147-A177-3AD203B41FA5}">
                      <a16:colId xmlns:a16="http://schemas.microsoft.com/office/drawing/2014/main" val="1985160263"/>
                    </a:ext>
                  </a:extLst>
                </a:gridCol>
                <a:gridCol w="852763">
                  <a:extLst>
                    <a:ext uri="{9D8B030D-6E8A-4147-A177-3AD203B41FA5}">
                      <a16:colId xmlns:a16="http://schemas.microsoft.com/office/drawing/2014/main" val="2607084394"/>
                    </a:ext>
                  </a:extLst>
                </a:gridCol>
                <a:gridCol w="852763">
                  <a:extLst>
                    <a:ext uri="{9D8B030D-6E8A-4147-A177-3AD203B41FA5}">
                      <a16:colId xmlns:a16="http://schemas.microsoft.com/office/drawing/2014/main" val="2385309527"/>
                    </a:ext>
                  </a:extLst>
                </a:gridCol>
                <a:gridCol w="852763">
                  <a:extLst>
                    <a:ext uri="{9D8B030D-6E8A-4147-A177-3AD203B41FA5}">
                      <a16:colId xmlns:a16="http://schemas.microsoft.com/office/drawing/2014/main" val="1321446257"/>
                    </a:ext>
                  </a:extLst>
                </a:gridCol>
                <a:gridCol w="852763">
                  <a:extLst>
                    <a:ext uri="{9D8B030D-6E8A-4147-A177-3AD203B41FA5}">
                      <a16:colId xmlns:a16="http://schemas.microsoft.com/office/drawing/2014/main" val="2809111100"/>
                    </a:ext>
                  </a:extLst>
                </a:gridCol>
                <a:gridCol w="852763">
                  <a:extLst>
                    <a:ext uri="{9D8B030D-6E8A-4147-A177-3AD203B41FA5}">
                      <a16:colId xmlns:a16="http://schemas.microsoft.com/office/drawing/2014/main" val="272495608"/>
                    </a:ext>
                  </a:extLst>
                </a:gridCol>
                <a:gridCol w="852763">
                  <a:extLst>
                    <a:ext uri="{9D8B030D-6E8A-4147-A177-3AD203B41FA5}">
                      <a16:colId xmlns:a16="http://schemas.microsoft.com/office/drawing/2014/main" val="101542402"/>
                    </a:ext>
                  </a:extLst>
                </a:gridCol>
              </a:tblGrid>
              <a:tr h="182743">
                <a:tc rowSpan="2">
                  <a:txBody>
                    <a:bodyPr/>
                    <a:lstStyle/>
                    <a:p>
                      <a:pPr algn="ctr" rtl="0" fontAlgn="b"/>
                      <a:r>
                        <a:rPr lang="fr-FR" sz="1400" b="0" i="1" u="sng" strike="noStrike" dirty="0">
                          <a:solidFill>
                            <a:srgbClr val="00326F"/>
                          </a:solidFill>
                          <a:effectLst/>
                          <a:latin typeface="+mj-lt"/>
                        </a:rPr>
                        <a:t>En % « Oui » </a:t>
                      </a: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l’implication dans le sport</a:t>
                      </a:r>
                    </a:p>
                  </a:txBody>
                  <a:tcPr marL="10160" marR="10160" marT="1016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481605740"/>
                  </a:ext>
                </a:extLst>
              </a:tr>
              <a:tr h="285243">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Sont/Ont été licenciés d’une ou plusieurs fédérations</a:t>
                      </a:r>
                    </a:p>
                  </a:txBody>
                  <a:tcPr marL="10160" marR="10160" marT="1016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Ne pratiquent aucun sport</a:t>
                      </a:r>
                    </a:p>
                  </a:txBody>
                  <a:tcPr marL="10160" marR="10160" marT="10160" marB="0" anchor="ctr">
                    <a:lnL w="9525"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1060467">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La société d’une façon générale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80</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79</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80</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1060467">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Le milieu sportif professionnel</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77</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74</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80</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76</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454549"/>
                  </a:ext>
                </a:extLst>
              </a:tr>
              <a:tr h="1060467">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Le milieu sportif amateur</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75</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76</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69</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74</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8" name="Titre 4">
            <a:extLst>
              <a:ext uri="{FF2B5EF4-FFF2-40B4-BE49-F238E27FC236}">
                <a16:creationId xmlns:a16="http://schemas.microsoft.com/office/drawing/2014/main" id="{D403C300-D1AE-4CB3-BC1A-8DBB37D941B8}"/>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La perception de l’homophobie selon les milieux - détails</a:t>
            </a:r>
          </a:p>
        </p:txBody>
      </p:sp>
      <p:sp>
        <p:nvSpPr>
          <p:cNvPr id="9" name="Rectangle 8">
            <a:extLst>
              <a:ext uri="{FF2B5EF4-FFF2-40B4-BE49-F238E27FC236}">
                <a16:creationId xmlns:a16="http://schemas.microsoft.com/office/drawing/2014/main" id="{F98DF727-26C3-4A3D-96AA-687940601075}"/>
              </a:ext>
            </a:extLst>
          </p:cNvPr>
          <p:cNvSpPr/>
          <p:nvPr/>
        </p:nvSpPr>
        <p:spPr>
          <a:xfrm>
            <a:off x="6998854" y="3155992"/>
            <a:ext cx="546101" cy="16842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E9756B55-C722-4031-BEC6-26D9F6DDF82D}"/>
              </a:ext>
            </a:extLst>
          </p:cNvPr>
          <p:cNvSpPr/>
          <p:nvPr/>
        </p:nvSpPr>
        <p:spPr>
          <a:xfrm>
            <a:off x="8687725" y="4245192"/>
            <a:ext cx="546101" cy="153300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3428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avez indiqué que le milieu sportif pouvait être homophobe. Selon vous, cela concerne surtout…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pensent que le milieu sportif est homophobe)</a:t>
            </a:r>
          </a:p>
        </p:txBody>
      </p:sp>
      <p:graphicFrame>
        <p:nvGraphicFramePr>
          <p:cNvPr id="11" name="Graphique 10">
            <a:extLst>
              <a:ext uri="{FF2B5EF4-FFF2-40B4-BE49-F238E27FC236}">
                <a16:creationId xmlns:a16="http://schemas.microsoft.com/office/drawing/2014/main" id="{31847395-B116-4A39-929F-CE38A6E54824}"/>
              </a:ext>
            </a:extLst>
          </p:cNvPr>
          <p:cNvGraphicFramePr/>
          <p:nvPr>
            <p:extLst>
              <p:ext uri="{D42A27DB-BD31-4B8C-83A1-F6EECF244321}">
                <p14:modId xmlns:p14="http://schemas.microsoft.com/office/powerpoint/2010/main" val="4066336194"/>
              </p:ext>
            </p:extLst>
          </p:nvPr>
        </p:nvGraphicFramePr>
        <p:xfrm>
          <a:off x="3698561" y="2178657"/>
          <a:ext cx="3171368" cy="30533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bleau 12">
            <a:extLst>
              <a:ext uri="{FF2B5EF4-FFF2-40B4-BE49-F238E27FC236}">
                <a16:creationId xmlns:a16="http://schemas.microsoft.com/office/drawing/2014/main" id="{029068D1-F572-462B-9218-0ED6A85E04F6}"/>
              </a:ext>
            </a:extLst>
          </p:cNvPr>
          <p:cNvGraphicFramePr>
            <a:graphicFrameLocks noGrp="1"/>
          </p:cNvGraphicFramePr>
          <p:nvPr>
            <p:extLst>
              <p:ext uri="{D42A27DB-BD31-4B8C-83A1-F6EECF244321}">
                <p14:modId xmlns:p14="http://schemas.microsoft.com/office/powerpoint/2010/main" val="1558229229"/>
              </p:ext>
            </p:extLst>
          </p:nvPr>
        </p:nvGraphicFramePr>
        <p:xfrm>
          <a:off x="447183" y="2258172"/>
          <a:ext cx="3121809" cy="2807874"/>
        </p:xfrm>
        <a:graphic>
          <a:graphicData uri="http://schemas.openxmlformats.org/drawingml/2006/table">
            <a:tbl>
              <a:tblPr>
                <a:tableStyleId>{5C22544A-7EE6-4342-B048-85BDC9FD1C3A}</a:tableStyleId>
              </a:tblPr>
              <a:tblGrid>
                <a:gridCol w="3121809">
                  <a:extLst>
                    <a:ext uri="{9D8B030D-6E8A-4147-A177-3AD203B41FA5}">
                      <a16:colId xmlns:a16="http://schemas.microsoft.com/office/drawing/2014/main" val="2099683861"/>
                    </a:ext>
                  </a:extLst>
                </a:gridCol>
              </a:tblGrid>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Les hommes gays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840968"/>
                  </a:ext>
                </a:extLst>
              </a:tr>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Les femmes lesbiennes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0222411"/>
                  </a:ext>
                </a:extLst>
              </a:tr>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Autant les uns que les autres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8859386"/>
                  </a:ext>
                </a:extLst>
              </a:tr>
            </a:tbl>
          </a:graphicData>
        </a:graphic>
      </p:graphicFrame>
      <p:graphicFrame>
        <p:nvGraphicFramePr>
          <p:cNvPr id="16" name="Graphique 15">
            <a:extLst>
              <a:ext uri="{FF2B5EF4-FFF2-40B4-BE49-F238E27FC236}">
                <a16:creationId xmlns:a16="http://schemas.microsoft.com/office/drawing/2014/main" id="{7F8885A1-8154-438B-A1E6-85C794FBE549}"/>
              </a:ext>
            </a:extLst>
          </p:cNvPr>
          <p:cNvGraphicFramePr/>
          <p:nvPr>
            <p:extLst>
              <p:ext uri="{D42A27DB-BD31-4B8C-83A1-F6EECF244321}">
                <p14:modId xmlns:p14="http://schemas.microsoft.com/office/powerpoint/2010/main" val="1399879993"/>
              </p:ext>
            </p:extLst>
          </p:nvPr>
        </p:nvGraphicFramePr>
        <p:xfrm>
          <a:off x="8304681" y="2178657"/>
          <a:ext cx="3171368" cy="3053302"/>
        </p:xfrm>
        <a:graphic>
          <a:graphicData uri="http://schemas.openxmlformats.org/drawingml/2006/chart">
            <c:chart xmlns:c="http://schemas.openxmlformats.org/drawingml/2006/chart" xmlns:r="http://schemas.openxmlformats.org/officeDocument/2006/relationships" r:id="rId3"/>
          </a:graphicData>
        </a:graphic>
      </p:graphicFrame>
      <p:grpSp>
        <p:nvGrpSpPr>
          <p:cNvPr id="20" name="Groupe 19">
            <a:extLst>
              <a:ext uri="{FF2B5EF4-FFF2-40B4-BE49-F238E27FC236}">
                <a16:creationId xmlns:a16="http://schemas.microsoft.com/office/drawing/2014/main" id="{AD9A8B2D-49E5-4542-A1E1-E6DDF96F57E0}"/>
              </a:ext>
            </a:extLst>
          </p:cNvPr>
          <p:cNvGrpSpPr/>
          <p:nvPr/>
        </p:nvGrpSpPr>
        <p:grpSpPr>
          <a:xfrm>
            <a:off x="3887320" y="1583403"/>
            <a:ext cx="1965705" cy="665991"/>
            <a:chOff x="5513695" y="2886120"/>
            <a:chExt cx="1965705" cy="665991"/>
          </a:xfrm>
        </p:grpSpPr>
        <p:pic>
          <p:nvPicPr>
            <p:cNvPr id="21" name="Image 20">
              <a:extLst>
                <a:ext uri="{FF2B5EF4-FFF2-40B4-BE49-F238E27FC236}">
                  <a16:creationId xmlns:a16="http://schemas.microsoft.com/office/drawing/2014/main" id="{724E4EAF-13FF-4D08-95B1-5866DD9AB625}"/>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22" name="ZoneTexte 21">
              <a:extLst>
                <a:ext uri="{FF2B5EF4-FFF2-40B4-BE49-F238E27FC236}">
                  <a16:creationId xmlns:a16="http://schemas.microsoft.com/office/drawing/2014/main" id="{C1BC3CB2-E848-4F41-B540-7074A574EE41}"/>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23" name="Groupe 22">
            <a:extLst>
              <a:ext uri="{FF2B5EF4-FFF2-40B4-BE49-F238E27FC236}">
                <a16:creationId xmlns:a16="http://schemas.microsoft.com/office/drawing/2014/main" id="{042957AF-92F8-4118-9470-83F92F088B2B}"/>
              </a:ext>
            </a:extLst>
          </p:cNvPr>
          <p:cNvGrpSpPr/>
          <p:nvPr/>
        </p:nvGrpSpPr>
        <p:grpSpPr>
          <a:xfrm>
            <a:off x="7973824" y="1583403"/>
            <a:ext cx="1965705" cy="665991"/>
            <a:chOff x="5513695" y="2886120"/>
            <a:chExt cx="1965705" cy="665991"/>
          </a:xfrm>
        </p:grpSpPr>
        <p:pic>
          <p:nvPicPr>
            <p:cNvPr id="24" name="Image 23">
              <a:extLst>
                <a:ext uri="{FF2B5EF4-FFF2-40B4-BE49-F238E27FC236}">
                  <a16:creationId xmlns:a16="http://schemas.microsoft.com/office/drawing/2014/main" id="{15C66A33-3967-42A7-B528-41B4AD168465}"/>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25" name="ZoneTexte 24">
              <a:extLst>
                <a:ext uri="{FF2B5EF4-FFF2-40B4-BE49-F238E27FC236}">
                  <a16:creationId xmlns:a16="http://schemas.microsoft.com/office/drawing/2014/main" id="{E5F65E89-A580-456B-92EA-028AADE9E973}"/>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3" name="Rectangle 2">
            <a:extLst>
              <a:ext uri="{FF2B5EF4-FFF2-40B4-BE49-F238E27FC236}">
                <a16:creationId xmlns:a16="http://schemas.microsoft.com/office/drawing/2014/main" id="{59294569-4045-4E2C-9F92-DC650F2DDA9E}"/>
              </a:ext>
            </a:extLst>
          </p:cNvPr>
          <p:cNvSpPr/>
          <p:nvPr/>
        </p:nvSpPr>
        <p:spPr>
          <a:xfrm>
            <a:off x="965200" y="4165600"/>
            <a:ext cx="9743440" cy="9855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re 4">
            <a:extLst>
              <a:ext uri="{FF2B5EF4-FFF2-40B4-BE49-F238E27FC236}">
                <a16:creationId xmlns:a16="http://schemas.microsoft.com/office/drawing/2014/main" id="{9FB311C2-ECC2-4C77-8138-5CE0B3051E33}"/>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Pour la majorité des personnes qui estiment que le milieu sportif est homophobe, cela concerne autant les hommes gays que les femmes lesbiennes</a:t>
            </a:r>
          </a:p>
        </p:txBody>
      </p:sp>
      <p:sp>
        <p:nvSpPr>
          <p:cNvPr id="15" name="ZoneTexte 14">
            <a:extLst>
              <a:ext uri="{FF2B5EF4-FFF2-40B4-BE49-F238E27FC236}">
                <a16:creationId xmlns:a16="http://schemas.microsoft.com/office/drawing/2014/main" id="{835F3C40-93F0-4E72-863B-6C6CE6271B41}"/>
              </a:ext>
            </a:extLst>
          </p:cNvPr>
          <p:cNvSpPr txBox="1"/>
          <p:nvPr/>
        </p:nvSpPr>
        <p:spPr>
          <a:xfrm>
            <a:off x="4159014" y="3463874"/>
            <a:ext cx="2804270" cy="430887"/>
          </a:xfrm>
          <a:prstGeom prst="rect">
            <a:avLst/>
          </a:prstGeom>
          <a:noFill/>
        </p:spPr>
        <p:txBody>
          <a:bodyPr wrap="square">
            <a:spAutoFit/>
          </a:bodyPr>
          <a:lstStyle/>
          <a:p>
            <a:pPr marL="0" defTabSz="914400" rtl="0" eaLnBrk="1" fontAlgn="ctr" latinLnBrk="0" hangingPunct="1"/>
            <a:r>
              <a:rPr lang="fr-FR" sz="1100" i="1" u="none" strike="noStrike" kern="1200" dirty="0">
                <a:solidFill>
                  <a:srgbClr val="C00000"/>
                </a:solidFill>
                <a:effectLst/>
                <a:latin typeface="Arial Nova Light" panose="020B0304020202020204" pitchFamily="34" charset="0"/>
                <a:ea typeface="+mn-ea"/>
                <a:cs typeface="+mn-cs"/>
              </a:rPr>
              <a:t>Sont/Ont été licenciés d’une ou plusieurs fédérations : 7</a:t>
            </a:r>
          </a:p>
        </p:txBody>
      </p:sp>
      <p:sp>
        <p:nvSpPr>
          <p:cNvPr id="18" name="ZoneTexte 17">
            <a:extLst>
              <a:ext uri="{FF2B5EF4-FFF2-40B4-BE49-F238E27FC236}">
                <a16:creationId xmlns:a16="http://schemas.microsoft.com/office/drawing/2014/main" id="{B538AF7F-CD69-48F4-8182-75D5F9500D25}"/>
              </a:ext>
            </a:extLst>
          </p:cNvPr>
          <p:cNvSpPr txBox="1"/>
          <p:nvPr/>
        </p:nvSpPr>
        <p:spPr>
          <a:xfrm>
            <a:off x="8956675" y="3463874"/>
            <a:ext cx="2804270" cy="430887"/>
          </a:xfrm>
          <a:prstGeom prst="rect">
            <a:avLst/>
          </a:prstGeom>
          <a:noFill/>
        </p:spPr>
        <p:txBody>
          <a:bodyPr wrap="square">
            <a:spAutoFit/>
          </a:bodyPr>
          <a:lstStyle/>
          <a:p>
            <a:pPr marL="0" defTabSz="914400" rtl="0" eaLnBrk="1" fontAlgn="ctr" latinLnBrk="0" hangingPunct="1"/>
            <a:r>
              <a:rPr lang="fr-FR" sz="1100" i="1" u="none" strike="noStrike" kern="1200" dirty="0">
                <a:solidFill>
                  <a:srgbClr val="C00000"/>
                </a:solidFill>
                <a:effectLst/>
                <a:latin typeface="Arial Nova Light" panose="020B0304020202020204" pitchFamily="34" charset="0"/>
                <a:ea typeface="+mn-ea"/>
                <a:cs typeface="+mn-cs"/>
              </a:rPr>
              <a:t>Sont/Ont été licenciés d’une ou plusieurs fédérations : 22</a:t>
            </a:r>
          </a:p>
        </p:txBody>
      </p:sp>
    </p:spTree>
    <p:extLst>
      <p:ext uri="{BB962C8B-B14F-4D97-AF65-F5344CB8AC3E}">
        <p14:creationId xmlns:p14="http://schemas.microsoft.com/office/powerpoint/2010/main" val="3157382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692497"/>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Et diriez-vous qu’en France les milieux suivants sont transphobes (c’est-à-dire qu’ils manifestent une attitude hostile aux personnes transgenres (qui ne s’identifient pas au sexe qui leur a été assigné à la naissance ou ont changé de sexe))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461227482"/>
              </p:ext>
            </p:extLst>
          </p:nvPr>
        </p:nvGraphicFramePr>
        <p:xfrm>
          <a:off x="353042" y="5665523"/>
          <a:ext cx="11434172" cy="281940"/>
        </p:xfrm>
        <a:graphic>
          <a:graphicData uri="http://schemas.openxmlformats.org/drawingml/2006/table">
            <a:tbl>
              <a:tblPr firstRow="1" bandRow="1">
                <a:tableStyleId>{5C22544A-7EE6-4342-B048-85BDC9FD1C3A}</a:tableStyleId>
              </a:tblPr>
              <a:tblGrid>
                <a:gridCol w="2858543">
                  <a:extLst>
                    <a:ext uri="{9D8B030D-6E8A-4147-A177-3AD203B41FA5}">
                      <a16:colId xmlns:a16="http://schemas.microsoft.com/office/drawing/2014/main" val="2079931090"/>
                    </a:ext>
                  </a:extLst>
                </a:gridCol>
                <a:gridCol w="2858543">
                  <a:extLst>
                    <a:ext uri="{9D8B030D-6E8A-4147-A177-3AD203B41FA5}">
                      <a16:colId xmlns:a16="http://schemas.microsoft.com/office/drawing/2014/main" val="4207804028"/>
                    </a:ext>
                  </a:extLst>
                </a:gridCol>
                <a:gridCol w="2858543">
                  <a:extLst>
                    <a:ext uri="{9D8B030D-6E8A-4147-A177-3AD203B41FA5}">
                      <a16:colId xmlns:a16="http://schemas.microsoft.com/office/drawing/2014/main" val="2680629854"/>
                    </a:ext>
                  </a:extLst>
                </a:gridCol>
                <a:gridCol w="2858543">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très</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un peu</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vraiment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extLst>
                  <a:ext uri="{0D108BD9-81ED-4DB2-BD59-A6C34878D82A}">
                    <a16:rowId xmlns:a16="http://schemas.microsoft.com/office/drawing/2014/main" val="2307786909"/>
                  </a:ext>
                </a:extLst>
              </a:tr>
            </a:tbl>
          </a:graphicData>
        </a:graphic>
      </p:graphicFrame>
      <p:graphicFrame>
        <p:nvGraphicFramePr>
          <p:cNvPr id="11" name="Graphique 10">
            <a:extLst>
              <a:ext uri="{FF2B5EF4-FFF2-40B4-BE49-F238E27FC236}">
                <a16:creationId xmlns:a16="http://schemas.microsoft.com/office/drawing/2014/main" id="{B5E6FD88-701A-465B-82B5-4D02F75DEE7E}"/>
              </a:ext>
            </a:extLst>
          </p:cNvPr>
          <p:cNvGraphicFramePr/>
          <p:nvPr>
            <p:extLst>
              <p:ext uri="{D42A27DB-BD31-4B8C-83A1-F6EECF244321}">
                <p14:modId xmlns:p14="http://schemas.microsoft.com/office/powerpoint/2010/main" val="979025444"/>
              </p:ext>
            </p:extLst>
          </p:nvPr>
        </p:nvGraphicFramePr>
        <p:xfrm>
          <a:off x="3698561" y="2178657"/>
          <a:ext cx="3171368" cy="30533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Tableau 11">
            <a:extLst>
              <a:ext uri="{FF2B5EF4-FFF2-40B4-BE49-F238E27FC236}">
                <a16:creationId xmlns:a16="http://schemas.microsoft.com/office/drawing/2014/main" id="{EA89E974-5821-4650-BB44-4F7F00873ACD}"/>
              </a:ext>
            </a:extLst>
          </p:cNvPr>
          <p:cNvGraphicFramePr>
            <a:graphicFrameLocks noGrp="1"/>
          </p:cNvGraphicFramePr>
          <p:nvPr>
            <p:extLst>
              <p:ext uri="{D42A27DB-BD31-4B8C-83A1-F6EECF244321}">
                <p14:modId xmlns:p14="http://schemas.microsoft.com/office/powerpoint/2010/main" val="2479349589"/>
              </p:ext>
            </p:extLst>
          </p:nvPr>
        </p:nvGraphicFramePr>
        <p:xfrm>
          <a:off x="6739094" y="1858239"/>
          <a:ext cx="946302" cy="3207807"/>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52461">
                <a:tc>
                  <a:txBody>
                    <a:bodyPr/>
                    <a:lstStyle/>
                    <a:p>
                      <a:pPr algn="ctr" fontAlgn="ctr"/>
                      <a:r>
                        <a:rPr lang="fr-FR" sz="1300" b="1" u="none" strike="noStrike" dirty="0">
                          <a:solidFill>
                            <a:srgbClr val="C00000"/>
                          </a:solidFill>
                          <a:effectLst/>
                          <a:latin typeface="+mj-lt"/>
                        </a:rPr>
                        <a:t>% « Oui »</a:t>
                      </a:r>
                      <a:endParaRPr lang="fr-FR" sz="13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80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10478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79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77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bl>
          </a:graphicData>
        </a:graphic>
      </p:graphicFrame>
      <p:graphicFrame>
        <p:nvGraphicFramePr>
          <p:cNvPr id="13" name="Tableau 12">
            <a:extLst>
              <a:ext uri="{FF2B5EF4-FFF2-40B4-BE49-F238E27FC236}">
                <a16:creationId xmlns:a16="http://schemas.microsoft.com/office/drawing/2014/main" id="{6B722732-87EB-4A16-B7B8-F96F9B58ED7F}"/>
              </a:ext>
            </a:extLst>
          </p:cNvPr>
          <p:cNvGraphicFramePr>
            <a:graphicFrameLocks noGrp="1"/>
          </p:cNvGraphicFramePr>
          <p:nvPr>
            <p:extLst>
              <p:ext uri="{D42A27DB-BD31-4B8C-83A1-F6EECF244321}">
                <p14:modId xmlns:p14="http://schemas.microsoft.com/office/powerpoint/2010/main" val="1717123976"/>
              </p:ext>
            </p:extLst>
          </p:nvPr>
        </p:nvGraphicFramePr>
        <p:xfrm>
          <a:off x="447183" y="2258172"/>
          <a:ext cx="3121809" cy="2807874"/>
        </p:xfrm>
        <a:graphic>
          <a:graphicData uri="http://schemas.openxmlformats.org/drawingml/2006/table">
            <a:tbl>
              <a:tblPr>
                <a:tableStyleId>{5C22544A-7EE6-4342-B048-85BDC9FD1C3A}</a:tableStyleId>
              </a:tblPr>
              <a:tblGrid>
                <a:gridCol w="3121809">
                  <a:extLst>
                    <a:ext uri="{9D8B030D-6E8A-4147-A177-3AD203B41FA5}">
                      <a16:colId xmlns:a16="http://schemas.microsoft.com/office/drawing/2014/main" val="2099683861"/>
                    </a:ext>
                  </a:extLst>
                </a:gridCol>
              </a:tblGrid>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La société d’une façon générale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840968"/>
                  </a:ext>
                </a:extLst>
              </a:tr>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Le milieu sportif professionnel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0222411"/>
                  </a:ext>
                </a:extLst>
              </a:tr>
              <a:tr h="935958">
                <a:tc>
                  <a:txBody>
                    <a:bodyPr/>
                    <a:lstStyle/>
                    <a:p>
                      <a:pPr marL="0" algn="r" defTabSz="914400" rtl="0" eaLnBrk="1" fontAlgn="ctr" latinLnBrk="0" hangingPunct="1"/>
                      <a:r>
                        <a:rPr lang="fr-FR" sz="1400" u="none" strike="noStrike" kern="1200" dirty="0">
                          <a:solidFill>
                            <a:srgbClr val="002060"/>
                          </a:solidFill>
                          <a:effectLst/>
                          <a:latin typeface="Arial Nova Light" panose="020B0304020202020204" pitchFamily="34" charset="0"/>
                          <a:ea typeface="+mn-ea"/>
                          <a:cs typeface="+mn-cs"/>
                        </a:rPr>
                        <a:t>Le milieu sportif amateur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8859386"/>
                  </a:ext>
                </a:extLst>
              </a:tr>
            </a:tbl>
          </a:graphicData>
        </a:graphic>
      </p:graphicFrame>
      <p:graphicFrame>
        <p:nvGraphicFramePr>
          <p:cNvPr id="14" name="Graphique 13">
            <a:extLst>
              <a:ext uri="{FF2B5EF4-FFF2-40B4-BE49-F238E27FC236}">
                <a16:creationId xmlns:a16="http://schemas.microsoft.com/office/drawing/2014/main" id="{EAAEA0E3-679F-40FD-AE36-2FD518BAD2E9}"/>
              </a:ext>
            </a:extLst>
          </p:cNvPr>
          <p:cNvGraphicFramePr/>
          <p:nvPr>
            <p:extLst>
              <p:ext uri="{D42A27DB-BD31-4B8C-83A1-F6EECF244321}">
                <p14:modId xmlns:p14="http://schemas.microsoft.com/office/powerpoint/2010/main" val="951750026"/>
              </p:ext>
            </p:extLst>
          </p:nvPr>
        </p:nvGraphicFramePr>
        <p:xfrm>
          <a:off x="7863259" y="2178657"/>
          <a:ext cx="3171368" cy="30533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eau 14">
            <a:extLst>
              <a:ext uri="{FF2B5EF4-FFF2-40B4-BE49-F238E27FC236}">
                <a16:creationId xmlns:a16="http://schemas.microsoft.com/office/drawing/2014/main" id="{E9253152-36D6-43E5-AD71-85D05F6CEBBA}"/>
              </a:ext>
            </a:extLst>
          </p:cNvPr>
          <p:cNvGraphicFramePr>
            <a:graphicFrameLocks noGrp="1"/>
          </p:cNvGraphicFramePr>
          <p:nvPr>
            <p:extLst>
              <p:ext uri="{D42A27DB-BD31-4B8C-83A1-F6EECF244321}">
                <p14:modId xmlns:p14="http://schemas.microsoft.com/office/powerpoint/2010/main" val="142845561"/>
              </p:ext>
            </p:extLst>
          </p:nvPr>
        </p:nvGraphicFramePr>
        <p:xfrm>
          <a:off x="10903792" y="1858239"/>
          <a:ext cx="946302" cy="3207807"/>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52461">
                <a:tc>
                  <a:txBody>
                    <a:bodyPr/>
                    <a:lstStyle/>
                    <a:p>
                      <a:pPr algn="ctr" fontAlgn="ctr"/>
                      <a:r>
                        <a:rPr lang="fr-FR" sz="1300" b="1" u="none" strike="noStrike" dirty="0">
                          <a:solidFill>
                            <a:srgbClr val="C00000"/>
                          </a:solidFill>
                          <a:effectLst/>
                          <a:latin typeface="+mj-lt"/>
                        </a:rPr>
                        <a:t>% « Oui »</a:t>
                      </a:r>
                      <a:endParaRPr lang="fr-FR" sz="13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84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10478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80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90376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81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bl>
          </a:graphicData>
        </a:graphic>
      </p:graphicFrame>
      <p:grpSp>
        <p:nvGrpSpPr>
          <p:cNvPr id="16" name="Groupe 15">
            <a:extLst>
              <a:ext uri="{FF2B5EF4-FFF2-40B4-BE49-F238E27FC236}">
                <a16:creationId xmlns:a16="http://schemas.microsoft.com/office/drawing/2014/main" id="{B122C4DD-AD77-4DA3-BE57-88EC157F6F18}"/>
              </a:ext>
            </a:extLst>
          </p:cNvPr>
          <p:cNvGrpSpPr/>
          <p:nvPr/>
        </p:nvGrpSpPr>
        <p:grpSpPr>
          <a:xfrm>
            <a:off x="4340490" y="1579421"/>
            <a:ext cx="1965705" cy="665991"/>
            <a:chOff x="5513695" y="2886120"/>
            <a:chExt cx="1965705" cy="665991"/>
          </a:xfrm>
        </p:grpSpPr>
        <p:pic>
          <p:nvPicPr>
            <p:cNvPr id="17" name="Image 16">
              <a:extLst>
                <a:ext uri="{FF2B5EF4-FFF2-40B4-BE49-F238E27FC236}">
                  <a16:creationId xmlns:a16="http://schemas.microsoft.com/office/drawing/2014/main" id="{594C0231-90A7-46C4-9EB8-52EFEF9A5FD1}"/>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8" name="ZoneTexte 17">
              <a:extLst>
                <a:ext uri="{FF2B5EF4-FFF2-40B4-BE49-F238E27FC236}">
                  <a16:creationId xmlns:a16="http://schemas.microsoft.com/office/drawing/2014/main" id="{7FA45C73-564B-4634-8461-3EEE30DF4C98}"/>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19" name="Groupe 18">
            <a:extLst>
              <a:ext uri="{FF2B5EF4-FFF2-40B4-BE49-F238E27FC236}">
                <a16:creationId xmlns:a16="http://schemas.microsoft.com/office/drawing/2014/main" id="{2F11650E-6D8B-4AE8-AC6D-FEF9EA789E69}"/>
              </a:ext>
            </a:extLst>
          </p:cNvPr>
          <p:cNvGrpSpPr/>
          <p:nvPr/>
        </p:nvGrpSpPr>
        <p:grpSpPr>
          <a:xfrm>
            <a:off x="8426994" y="1579421"/>
            <a:ext cx="1965705" cy="665991"/>
            <a:chOff x="5513695" y="2886120"/>
            <a:chExt cx="1965705" cy="665991"/>
          </a:xfrm>
        </p:grpSpPr>
        <p:pic>
          <p:nvPicPr>
            <p:cNvPr id="20" name="Image 19">
              <a:extLst>
                <a:ext uri="{FF2B5EF4-FFF2-40B4-BE49-F238E27FC236}">
                  <a16:creationId xmlns:a16="http://schemas.microsoft.com/office/drawing/2014/main" id="{15CE3DC7-91FB-4293-B952-75749B4890AD}"/>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21" name="ZoneTexte 20">
              <a:extLst>
                <a:ext uri="{FF2B5EF4-FFF2-40B4-BE49-F238E27FC236}">
                  <a16:creationId xmlns:a16="http://schemas.microsoft.com/office/drawing/2014/main" id="{769FB6E1-E5B2-4A36-8B19-E59EF907C7D0}"/>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23" name="Titre 4">
            <a:extLst>
              <a:ext uri="{FF2B5EF4-FFF2-40B4-BE49-F238E27FC236}">
                <a16:creationId xmlns:a16="http://schemas.microsoft.com/office/drawing/2014/main" id="{80A7A426-D4B1-4ED0-9562-8742673AF4A8}"/>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Tout comme l’homophobie, la transphobie est largement répandue dans la société d’une façon générale – légèrement plus que dans le milieu sportif</a:t>
            </a:r>
          </a:p>
        </p:txBody>
      </p:sp>
      <p:sp>
        <p:nvSpPr>
          <p:cNvPr id="24" name="Rectangle 23">
            <a:extLst>
              <a:ext uri="{FF2B5EF4-FFF2-40B4-BE49-F238E27FC236}">
                <a16:creationId xmlns:a16="http://schemas.microsoft.com/office/drawing/2014/main" id="{119F0055-17F4-4B23-AD0A-5E2D92842CDC}"/>
              </a:ext>
            </a:extLst>
          </p:cNvPr>
          <p:cNvSpPr/>
          <p:nvPr/>
        </p:nvSpPr>
        <p:spPr>
          <a:xfrm>
            <a:off x="8089899" y="2298700"/>
            <a:ext cx="812801" cy="2832099"/>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B16065D4-5959-472D-AF9B-8EEA214671AB}"/>
              </a:ext>
            </a:extLst>
          </p:cNvPr>
          <p:cNvSpPr/>
          <p:nvPr/>
        </p:nvSpPr>
        <p:spPr>
          <a:xfrm>
            <a:off x="11062875" y="2286000"/>
            <a:ext cx="697325" cy="2717801"/>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13346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692497"/>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Et diriez-vous qu’en France les milieux suivants sont transphobes (c’est-à-dire qu’ils manifestent une attitude hostile aux personnes transgenres (qui ne s’identifient pas au sexe qui leur a été assigné à la naissance ou ont changé de sexe))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16" name="Tableau 15">
            <a:extLst>
              <a:ext uri="{FF2B5EF4-FFF2-40B4-BE49-F238E27FC236}">
                <a16:creationId xmlns:a16="http://schemas.microsoft.com/office/drawing/2014/main" id="{660D6C3A-E0FD-4733-8A05-1B277BAB3084}"/>
              </a:ext>
            </a:extLst>
          </p:cNvPr>
          <p:cNvGraphicFramePr>
            <a:graphicFrameLocks noGrp="1"/>
          </p:cNvGraphicFramePr>
          <p:nvPr>
            <p:extLst>
              <p:ext uri="{D42A27DB-BD31-4B8C-83A1-F6EECF244321}">
                <p14:modId xmlns:p14="http://schemas.microsoft.com/office/powerpoint/2010/main" val="2499842026"/>
              </p:ext>
            </p:extLst>
          </p:nvPr>
        </p:nvGraphicFramePr>
        <p:xfrm>
          <a:off x="404786" y="1869884"/>
          <a:ext cx="10310097" cy="3719881"/>
        </p:xfrm>
        <a:graphic>
          <a:graphicData uri="http://schemas.openxmlformats.org/drawingml/2006/table">
            <a:tbl>
              <a:tblPr firstRow="1" bandRow="1">
                <a:tableStyleId>{5C22544A-7EE6-4342-B048-85BDC9FD1C3A}</a:tableStyleId>
              </a:tblPr>
              <a:tblGrid>
                <a:gridCol w="4959963">
                  <a:extLst>
                    <a:ext uri="{9D8B030D-6E8A-4147-A177-3AD203B41FA5}">
                      <a16:colId xmlns:a16="http://schemas.microsoft.com/office/drawing/2014/main" val="1475364648"/>
                    </a:ext>
                  </a:extLst>
                </a:gridCol>
                <a:gridCol w="891689">
                  <a:extLst>
                    <a:ext uri="{9D8B030D-6E8A-4147-A177-3AD203B41FA5}">
                      <a16:colId xmlns:a16="http://schemas.microsoft.com/office/drawing/2014/main" val="470186094"/>
                    </a:ext>
                  </a:extLst>
                </a:gridCol>
                <a:gridCol w="891689">
                  <a:extLst>
                    <a:ext uri="{9D8B030D-6E8A-4147-A177-3AD203B41FA5}">
                      <a16:colId xmlns:a16="http://schemas.microsoft.com/office/drawing/2014/main" val="1985160263"/>
                    </a:ext>
                  </a:extLst>
                </a:gridCol>
                <a:gridCol w="891689">
                  <a:extLst>
                    <a:ext uri="{9D8B030D-6E8A-4147-A177-3AD203B41FA5}">
                      <a16:colId xmlns:a16="http://schemas.microsoft.com/office/drawing/2014/main" val="2607084394"/>
                    </a:ext>
                  </a:extLst>
                </a:gridCol>
                <a:gridCol w="891689">
                  <a:extLst>
                    <a:ext uri="{9D8B030D-6E8A-4147-A177-3AD203B41FA5}">
                      <a16:colId xmlns:a16="http://schemas.microsoft.com/office/drawing/2014/main" val="2385309527"/>
                    </a:ext>
                  </a:extLst>
                </a:gridCol>
                <a:gridCol w="891689">
                  <a:extLst>
                    <a:ext uri="{9D8B030D-6E8A-4147-A177-3AD203B41FA5}">
                      <a16:colId xmlns:a16="http://schemas.microsoft.com/office/drawing/2014/main" val="1321446257"/>
                    </a:ext>
                  </a:extLst>
                </a:gridCol>
                <a:gridCol w="891689">
                  <a:extLst>
                    <a:ext uri="{9D8B030D-6E8A-4147-A177-3AD203B41FA5}">
                      <a16:colId xmlns:a16="http://schemas.microsoft.com/office/drawing/2014/main" val="2809111100"/>
                    </a:ext>
                  </a:extLst>
                </a:gridCol>
              </a:tblGrid>
              <a:tr h="182743">
                <a:tc rowSpan="2">
                  <a:txBody>
                    <a:bodyPr/>
                    <a:lstStyle/>
                    <a:p>
                      <a:pPr algn="ctr" rtl="0" fontAlgn="b"/>
                      <a:r>
                        <a:rPr lang="fr-FR" sz="1400" b="0" i="1" u="sng" strike="noStrike" dirty="0">
                          <a:solidFill>
                            <a:srgbClr val="00326F"/>
                          </a:solidFill>
                          <a:effectLst/>
                          <a:latin typeface="+mj-lt"/>
                        </a:rPr>
                        <a:t>En % « Oui » </a:t>
                      </a: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481605740"/>
                  </a:ext>
                </a:extLst>
              </a:tr>
              <a:tr h="285243">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1060467">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La société d’une façon générale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80</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76</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1060467">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Le milieu sportif professionnel</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79</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74</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80</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454549"/>
                  </a:ext>
                </a:extLst>
              </a:tr>
              <a:tr h="1060467">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Le milieu sportif amateur</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77</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74</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76</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79</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8" name="Titre 4">
            <a:extLst>
              <a:ext uri="{FF2B5EF4-FFF2-40B4-BE49-F238E27FC236}">
                <a16:creationId xmlns:a16="http://schemas.microsoft.com/office/drawing/2014/main" id="{5FCFF544-8A25-4EA2-B46D-967841991F49}"/>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La perception de la transphobie selon les milieux - détails</a:t>
            </a:r>
          </a:p>
        </p:txBody>
      </p:sp>
      <p:sp>
        <p:nvSpPr>
          <p:cNvPr id="9" name="Rectangle 8">
            <a:extLst>
              <a:ext uri="{FF2B5EF4-FFF2-40B4-BE49-F238E27FC236}">
                <a16:creationId xmlns:a16="http://schemas.microsoft.com/office/drawing/2014/main" id="{854F78D6-EB64-46B0-BD03-8CA3A83C083A}"/>
              </a:ext>
            </a:extLst>
          </p:cNvPr>
          <p:cNvSpPr/>
          <p:nvPr/>
        </p:nvSpPr>
        <p:spPr>
          <a:xfrm>
            <a:off x="7214775" y="2603501"/>
            <a:ext cx="697325" cy="18034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2994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Considérez-vous qu’il existe un ou plusieurs sports où l’homophobie et/ou la transphobie sont particulièrement fortes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pensent que le milieu sportif est homophobe/transphobe) – Total supérieur à 100 car trois réponses possibles</a:t>
            </a:r>
          </a:p>
        </p:txBody>
      </p:sp>
      <p:graphicFrame>
        <p:nvGraphicFramePr>
          <p:cNvPr id="20" name="Graphique 19">
            <a:extLst>
              <a:ext uri="{FF2B5EF4-FFF2-40B4-BE49-F238E27FC236}">
                <a16:creationId xmlns:a16="http://schemas.microsoft.com/office/drawing/2014/main" id="{477F8F2F-9DEA-4A33-BFD3-C6D29BFC3BC6}"/>
              </a:ext>
            </a:extLst>
          </p:cNvPr>
          <p:cNvGraphicFramePr/>
          <p:nvPr>
            <p:extLst>
              <p:ext uri="{D42A27DB-BD31-4B8C-83A1-F6EECF244321}">
                <p14:modId xmlns:p14="http://schemas.microsoft.com/office/powerpoint/2010/main" val="1616210941"/>
              </p:ext>
            </p:extLst>
          </p:nvPr>
        </p:nvGraphicFramePr>
        <p:xfrm>
          <a:off x="3574278" y="2734472"/>
          <a:ext cx="4210926" cy="3432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bleau 20">
            <a:extLst>
              <a:ext uri="{FF2B5EF4-FFF2-40B4-BE49-F238E27FC236}">
                <a16:creationId xmlns:a16="http://schemas.microsoft.com/office/drawing/2014/main" id="{AB02A474-52A2-49CF-B85A-FCDB5CC641CB}"/>
              </a:ext>
            </a:extLst>
          </p:cNvPr>
          <p:cNvGraphicFramePr>
            <a:graphicFrameLocks noGrp="1"/>
          </p:cNvGraphicFramePr>
          <p:nvPr>
            <p:extLst>
              <p:ext uri="{D42A27DB-BD31-4B8C-83A1-F6EECF244321}">
                <p14:modId xmlns:p14="http://schemas.microsoft.com/office/powerpoint/2010/main" val="4292281616"/>
              </p:ext>
            </p:extLst>
          </p:nvPr>
        </p:nvGraphicFramePr>
        <p:xfrm>
          <a:off x="287057" y="2778151"/>
          <a:ext cx="3123445" cy="2525128"/>
        </p:xfrm>
        <a:graphic>
          <a:graphicData uri="http://schemas.openxmlformats.org/drawingml/2006/table">
            <a:tbl>
              <a:tblPr>
                <a:tableStyleId>{5C22544A-7EE6-4342-B048-85BDC9FD1C3A}</a:tableStyleId>
              </a:tblPr>
              <a:tblGrid>
                <a:gridCol w="3123445">
                  <a:extLst>
                    <a:ext uri="{9D8B030D-6E8A-4147-A177-3AD203B41FA5}">
                      <a16:colId xmlns:a16="http://schemas.microsoft.com/office/drawing/2014/main" val="4195551505"/>
                    </a:ext>
                  </a:extLst>
                </a:gridCol>
              </a:tblGrid>
              <a:tr h="409963">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ST Sports d'équipe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409963">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ST Sports en salle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475313">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ST Sports d'eau</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409963">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ST Sports d'extérieur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409963">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ST Sports de raquette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409963">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ST Athlétisme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bl>
          </a:graphicData>
        </a:graphic>
      </p:graphicFrame>
      <p:graphicFrame>
        <p:nvGraphicFramePr>
          <p:cNvPr id="33" name="Graphique 32">
            <a:extLst>
              <a:ext uri="{FF2B5EF4-FFF2-40B4-BE49-F238E27FC236}">
                <a16:creationId xmlns:a16="http://schemas.microsoft.com/office/drawing/2014/main" id="{3DDD0E19-9DB2-49A0-B9F2-1F1462A1CB29}"/>
              </a:ext>
            </a:extLst>
          </p:cNvPr>
          <p:cNvGraphicFramePr/>
          <p:nvPr>
            <p:extLst>
              <p:ext uri="{D42A27DB-BD31-4B8C-83A1-F6EECF244321}">
                <p14:modId xmlns:p14="http://schemas.microsoft.com/office/powerpoint/2010/main" val="1698279596"/>
              </p:ext>
            </p:extLst>
          </p:nvPr>
        </p:nvGraphicFramePr>
        <p:xfrm>
          <a:off x="7702722" y="2734472"/>
          <a:ext cx="4210926" cy="3432413"/>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e 16">
            <a:extLst>
              <a:ext uri="{FF2B5EF4-FFF2-40B4-BE49-F238E27FC236}">
                <a16:creationId xmlns:a16="http://schemas.microsoft.com/office/drawing/2014/main" id="{ED13BECF-0455-4A20-9D4F-3ABB333D709E}"/>
              </a:ext>
            </a:extLst>
          </p:cNvPr>
          <p:cNvGrpSpPr/>
          <p:nvPr/>
        </p:nvGrpSpPr>
        <p:grpSpPr>
          <a:xfrm>
            <a:off x="3715870" y="2021553"/>
            <a:ext cx="1965705" cy="665991"/>
            <a:chOff x="5513695" y="2886120"/>
            <a:chExt cx="1965705" cy="665991"/>
          </a:xfrm>
        </p:grpSpPr>
        <p:pic>
          <p:nvPicPr>
            <p:cNvPr id="18" name="Image 17">
              <a:extLst>
                <a:ext uri="{FF2B5EF4-FFF2-40B4-BE49-F238E27FC236}">
                  <a16:creationId xmlns:a16="http://schemas.microsoft.com/office/drawing/2014/main" id="{9120F8E5-3A76-41CC-8597-7A524D24FA95}"/>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9" name="ZoneTexte 18">
              <a:extLst>
                <a:ext uri="{FF2B5EF4-FFF2-40B4-BE49-F238E27FC236}">
                  <a16:creationId xmlns:a16="http://schemas.microsoft.com/office/drawing/2014/main" id="{6F44AF3D-E3F4-428C-B115-14B704F5F6C2}"/>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31" name="Groupe 30">
            <a:extLst>
              <a:ext uri="{FF2B5EF4-FFF2-40B4-BE49-F238E27FC236}">
                <a16:creationId xmlns:a16="http://schemas.microsoft.com/office/drawing/2014/main" id="{F3FC81F0-089A-429A-B981-F7DCA13B343B}"/>
              </a:ext>
            </a:extLst>
          </p:cNvPr>
          <p:cNvGrpSpPr/>
          <p:nvPr/>
        </p:nvGrpSpPr>
        <p:grpSpPr>
          <a:xfrm>
            <a:off x="7802374" y="2021553"/>
            <a:ext cx="1965705" cy="665991"/>
            <a:chOff x="5513695" y="2886120"/>
            <a:chExt cx="1965705" cy="665991"/>
          </a:xfrm>
        </p:grpSpPr>
        <p:pic>
          <p:nvPicPr>
            <p:cNvPr id="34" name="Image 33">
              <a:extLst>
                <a:ext uri="{FF2B5EF4-FFF2-40B4-BE49-F238E27FC236}">
                  <a16:creationId xmlns:a16="http://schemas.microsoft.com/office/drawing/2014/main" id="{E90D67B9-7999-4BCD-8405-60D0AB1F9743}"/>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35" name="ZoneTexte 34">
              <a:extLst>
                <a:ext uri="{FF2B5EF4-FFF2-40B4-BE49-F238E27FC236}">
                  <a16:creationId xmlns:a16="http://schemas.microsoft.com/office/drawing/2014/main" id="{5FB60C9B-4F1A-4291-B810-D5695EA032E7}"/>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pic>
        <p:nvPicPr>
          <p:cNvPr id="36" name="Image 35">
            <a:extLst>
              <a:ext uri="{FF2B5EF4-FFF2-40B4-BE49-F238E27FC236}">
                <a16:creationId xmlns:a16="http://schemas.microsoft.com/office/drawing/2014/main" id="{A7F24384-9BB6-4122-9211-9DE43A408E3B}"/>
              </a:ext>
            </a:extLst>
          </p:cNvPr>
          <p:cNvPicPr>
            <a:picLocks noChangeAspect="1"/>
          </p:cNvPicPr>
          <p:nvPr/>
        </p:nvPicPr>
        <p:blipFill>
          <a:blip r:embed="rId5"/>
          <a:stretch>
            <a:fillRect/>
          </a:stretch>
        </p:blipFill>
        <p:spPr>
          <a:xfrm>
            <a:off x="2108904" y="4896293"/>
            <a:ext cx="317747" cy="311670"/>
          </a:xfrm>
          <a:prstGeom prst="rect">
            <a:avLst/>
          </a:prstGeom>
        </p:spPr>
      </p:pic>
      <p:pic>
        <p:nvPicPr>
          <p:cNvPr id="37" name="Image 36">
            <a:extLst>
              <a:ext uri="{FF2B5EF4-FFF2-40B4-BE49-F238E27FC236}">
                <a16:creationId xmlns:a16="http://schemas.microsoft.com/office/drawing/2014/main" id="{D60CBE53-4A19-450B-85FF-15395BB2B6F5}"/>
              </a:ext>
            </a:extLst>
          </p:cNvPr>
          <p:cNvPicPr>
            <a:picLocks noChangeAspect="1"/>
          </p:cNvPicPr>
          <p:nvPr/>
        </p:nvPicPr>
        <p:blipFill>
          <a:blip r:embed="rId6"/>
          <a:stretch>
            <a:fillRect/>
          </a:stretch>
        </p:blipFill>
        <p:spPr>
          <a:xfrm>
            <a:off x="1776165" y="2759771"/>
            <a:ext cx="319185" cy="325484"/>
          </a:xfrm>
          <a:prstGeom prst="rect">
            <a:avLst/>
          </a:prstGeom>
        </p:spPr>
      </p:pic>
      <p:pic>
        <p:nvPicPr>
          <p:cNvPr id="38" name="Image 37">
            <a:extLst>
              <a:ext uri="{FF2B5EF4-FFF2-40B4-BE49-F238E27FC236}">
                <a16:creationId xmlns:a16="http://schemas.microsoft.com/office/drawing/2014/main" id="{9D3175CF-055B-4BA2-B7FD-C715E80EB490}"/>
              </a:ext>
            </a:extLst>
          </p:cNvPr>
          <p:cNvPicPr>
            <a:picLocks noChangeAspect="1"/>
          </p:cNvPicPr>
          <p:nvPr/>
        </p:nvPicPr>
        <p:blipFill>
          <a:blip r:embed="rId7"/>
          <a:stretch>
            <a:fillRect/>
          </a:stretch>
        </p:blipFill>
        <p:spPr>
          <a:xfrm>
            <a:off x="1581202" y="4051592"/>
            <a:ext cx="356936" cy="357112"/>
          </a:xfrm>
          <a:prstGeom prst="rect">
            <a:avLst/>
          </a:prstGeom>
        </p:spPr>
      </p:pic>
      <p:pic>
        <p:nvPicPr>
          <p:cNvPr id="39" name="Image 38">
            <a:extLst>
              <a:ext uri="{FF2B5EF4-FFF2-40B4-BE49-F238E27FC236}">
                <a16:creationId xmlns:a16="http://schemas.microsoft.com/office/drawing/2014/main" id="{3D9533C0-771E-48B0-9F1D-8A8032736AA8}"/>
              </a:ext>
            </a:extLst>
          </p:cNvPr>
          <p:cNvPicPr>
            <a:picLocks noChangeAspect="1"/>
          </p:cNvPicPr>
          <p:nvPr/>
        </p:nvPicPr>
        <p:blipFill>
          <a:blip r:embed="rId8"/>
          <a:stretch>
            <a:fillRect/>
          </a:stretch>
        </p:blipFill>
        <p:spPr>
          <a:xfrm>
            <a:off x="1536298" y="4479798"/>
            <a:ext cx="365429" cy="365609"/>
          </a:xfrm>
          <a:prstGeom prst="rect">
            <a:avLst/>
          </a:prstGeom>
        </p:spPr>
      </p:pic>
      <p:pic>
        <p:nvPicPr>
          <p:cNvPr id="40" name="Image 39">
            <a:extLst>
              <a:ext uri="{FF2B5EF4-FFF2-40B4-BE49-F238E27FC236}">
                <a16:creationId xmlns:a16="http://schemas.microsoft.com/office/drawing/2014/main" id="{1A0514EB-B18D-4E12-AE27-898C1B04EDA9}"/>
              </a:ext>
            </a:extLst>
          </p:cNvPr>
          <p:cNvPicPr>
            <a:picLocks noChangeAspect="1"/>
          </p:cNvPicPr>
          <p:nvPr/>
        </p:nvPicPr>
        <p:blipFill>
          <a:blip r:embed="rId9"/>
          <a:stretch>
            <a:fillRect/>
          </a:stretch>
        </p:blipFill>
        <p:spPr>
          <a:xfrm>
            <a:off x="1790465" y="3217643"/>
            <a:ext cx="365429" cy="365609"/>
          </a:xfrm>
          <a:prstGeom prst="rect">
            <a:avLst/>
          </a:prstGeom>
        </p:spPr>
      </p:pic>
      <p:pic>
        <p:nvPicPr>
          <p:cNvPr id="41" name="Image 40">
            <a:extLst>
              <a:ext uri="{FF2B5EF4-FFF2-40B4-BE49-F238E27FC236}">
                <a16:creationId xmlns:a16="http://schemas.microsoft.com/office/drawing/2014/main" id="{8A756B1C-A2F8-4DD5-AD2E-F2EA0E81B4BD}"/>
              </a:ext>
            </a:extLst>
          </p:cNvPr>
          <p:cNvPicPr>
            <a:picLocks noChangeAspect="1"/>
          </p:cNvPicPr>
          <p:nvPr/>
        </p:nvPicPr>
        <p:blipFill>
          <a:blip r:embed="rId10"/>
          <a:stretch>
            <a:fillRect/>
          </a:stretch>
        </p:blipFill>
        <p:spPr>
          <a:xfrm>
            <a:off x="1939448" y="3710030"/>
            <a:ext cx="332208" cy="332372"/>
          </a:xfrm>
          <a:prstGeom prst="rect">
            <a:avLst/>
          </a:prstGeom>
        </p:spPr>
      </p:pic>
      <p:sp>
        <p:nvSpPr>
          <p:cNvPr id="22" name="Titre 4">
            <a:extLst>
              <a:ext uri="{FF2B5EF4-FFF2-40B4-BE49-F238E27FC236}">
                <a16:creationId xmlns:a16="http://schemas.microsoft.com/office/drawing/2014/main" id="{DE1D9DC0-1759-4683-9A8D-EE86F93D9B7C}"/>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Pour les personnes qui estiment que le milieu sportif est homophobe ou transphobe, cela concerne surtout les sports d’équipe…</a:t>
            </a:r>
          </a:p>
        </p:txBody>
      </p:sp>
      <p:sp>
        <p:nvSpPr>
          <p:cNvPr id="23" name="ZoneTexte 22">
            <a:extLst>
              <a:ext uri="{FF2B5EF4-FFF2-40B4-BE49-F238E27FC236}">
                <a16:creationId xmlns:a16="http://schemas.microsoft.com/office/drawing/2014/main" id="{5E14AEAB-796C-4324-A2CB-80BBF19E4D14}"/>
              </a:ext>
            </a:extLst>
          </p:cNvPr>
          <p:cNvSpPr txBox="1"/>
          <p:nvPr/>
        </p:nvSpPr>
        <p:spPr>
          <a:xfrm>
            <a:off x="3574278" y="5341439"/>
            <a:ext cx="3669901" cy="646331"/>
          </a:xfrm>
          <a:prstGeom prst="rect">
            <a:avLst/>
          </a:prstGeom>
          <a:noFill/>
        </p:spPr>
        <p:txBody>
          <a:bodyPr wrap="square">
            <a:spAutoFit/>
          </a:bodyPr>
          <a:lstStyle/>
          <a:p>
            <a:pPr fontAlgn="ctr"/>
            <a:r>
              <a:rPr lang="fr-FR" sz="1200" b="1" i="1" u="none" strike="noStrike" kern="1200" dirty="0">
                <a:solidFill>
                  <a:schemeClr val="bg1">
                    <a:lumMod val="50000"/>
                  </a:schemeClr>
                </a:solidFill>
                <a:effectLst/>
                <a:latin typeface="Arial Nova Light" panose="020B0304020202020204" pitchFamily="34" charset="0"/>
                <a:ea typeface="+mn-ea"/>
                <a:cs typeface="+mn-cs"/>
              </a:rPr>
              <a:t>30</a:t>
            </a:r>
            <a:r>
              <a:rPr lang="fr-FR" sz="1200" b="0" i="1" u="none" strike="noStrike" kern="1200" dirty="0">
                <a:solidFill>
                  <a:schemeClr val="bg1">
                    <a:lumMod val="50000"/>
                  </a:schemeClr>
                </a:solidFill>
                <a:effectLst/>
                <a:latin typeface="Arial Nova Light" panose="020B0304020202020204" pitchFamily="34" charset="0"/>
                <a:ea typeface="+mn-ea"/>
                <a:cs typeface="+mn-cs"/>
              </a:rPr>
              <a:t>% estiment que l’homophobie et/ ou la transphobie est/sont présente(s) partout quel que soit le sport</a:t>
            </a:r>
          </a:p>
          <a:p>
            <a:pPr fontAlgn="ctr"/>
            <a:r>
              <a:rPr lang="fr-FR" sz="1200" b="1" i="1" dirty="0">
                <a:solidFill>
                  <a:schemeClr val="bg1">
                    <a:lumMod val="50000"/>
                  </a:schemeClr>
                </a:solidFill>
                <a:latin typeface="Arial Nova Light" panose="020B0304020202020204" pitchFamily="34" charset="0"/>
              </a:rPr>
              <a:t>24</a:t>
            </a:r>
            <a:r>
              <a:rPr lang="fr-FR" sz="1200" i="1" dirty="0">
                <a:solidFill>
                  <a:schemeClr val="bg1">
                    <a:lumMod val="50000"/>
                  </a:schemeClr>
                </a:solidFill>
                <a:latin typeface="Arial Nova Light" panose="020B0304020202020204" pitchFamily="34" charset="0"/>
              </a:rPr>
              <a:t>% ne savent pas</a:t>
            </a:r>
            <a:endParaRPr lang="fr-FR" sz="1200" b="0" i="1" u="none" strike="noStrike" kern="1200" dirty="0">
              <a:solidFill>
                <a:schemeClr val="bg1">
                  <a:lumMod val="50000"/>
                </a:schemeClr>
              </a:solidFill>
              <a:effectLst/>
              <a:latin typeface="Arial Nova Light" panose="020B0304020202020204" pitchFamily="34" charset="0"/>
              <a:ea typeface="+mn-ea"/>
              <a:cs typeface="+mn-cs"/>
            </a:endParaRPr>
          </a:p>
        </p:txBody>
      </p:sp>
      <p:sp>
        <p:nvSpPr>
          <p:cNvPr id="24" name="ZoneTexte 23">
            <a:extLst>
              <a:ext uri="{FF2B5EF4-FFF2-40B4-BE49-F238E27FC236}">
                <a16:creationId xmlns:a16="http://schemas.microsoft.com/office/drawing/2014/main" id="{DD7B867B-5F90-4C4E-80D5-8957662457F8}"/>
              </a:ext>
            </a:extLst>
          </p:cNvPr>
          <p:cNvSpPr txBox="1"/>
          <p:nvPr/>
        </p:nvSpPr>
        <p:spPr>
          <a:xfrm>
            <a:off x="7621567" y="5337504"/>
            <a:ext cx="3832933" cy="646331"/>
          </a:xfrm>
          <a:prstGeom prst="rect">
            <a:avLst/>
          </a:prstGeom>
          <a:noFill/>
        </p:spPr>
        <p:txBody>
          <a:bodyPr wrap="square">
            <a:spAutoFit/>
          </a:bodyPr>
          <a:lstStyle/>
          <a:p>
            <a:pPr fontAlgn="ctr"/>
            <a:r>
              <a:rPr lang="fr-FR" sz="1200" b="1" i="1" u="none" strike="noStrike" kern="1200" dirty="0">
                <a:solidFill>
                  <a:schemeClr val="bg1">
                    <a:lumMod val="50000"/>
                  </a:schemeClr>
                </a:solidFill>
                <a:effectLst/>
                <a:latin typeface="Arial Nova Light" panose="020B0304020202020204" pitchFamily="34" charset="0"/>
                <a:ea typeface="+mn-ea"/>
                <a:cs typeface="+mn-cs"/>
              </a:rPr>
              <a:t>22</a:t>
            </a:r>
            <a:r>
              <a:rPr lang="fr-FR" sz="1200" b="0" i="1" u="none" strike="noStrike" kern="1200" dirty="0">
                <a:solidFill>
                  <a:schemeClr val="bg1">
                    <a:lumMod val="50000"/>
                  </a:schemeClr>
                </a:solidFill>
                <a:effectLst/>
                <a:latin typeface="Arial Nova Light" panose="020B0304020202020204" pitchFamily="34" charset="0"/>
                <a:ea typeface="+mn-ea"/>
                <a:cs typeface="+mn-cs"/>
              </a:rPr>
              <a:t>% estiment que l’homophobie et/ ou la transphobie est/sont présente(s) partout quel que soit le sport</a:t>
            </a:r>
          </a:p>
          <a:p>
            <a:pPr fontAlgn="ctr"/>
            <a:r>
              <a:rPr lang="fr-FR" sz="1200" b="1" i="1" dirty="0">
                <a:solidFill>
                  <a:schemeClr val="bg1">
                    <a:lumMod val="50000"/>
                  </a:schemeClr>
                </a:solidFill>
                <a:latin typeface="Arial Nova Light" panose="020B0304020202020204" pitchFamily="34" charset="0"/>
              </a:rPr>
              <a:t>10</a:t>
            </a:r>
            <a:r>
              <a:rPr lang="fr-FR" sz="1200" i="1" dirty="0">
                <a:solidFill>
                  <a:schemeClr val="bg1">
                    <a:lumMod val="50000"/>
                  </a:schemeClr>
                </a:solidFill>
                <a:latin typeface="Arial Nova Light" panose="020B0304020202020204" pitchFamily="34" charset="0"/>
              </a:rPr>
              <a:t>% ne savent pas</a:t>
            </a:r>
            <a:endParaRPr lang="fr-FR" sz="1200" b="0" i="1" u="none" strike="noStrike" kern="1200" dirty="0">
              <a:solidFill>
                <a:schemeClr val="bg1">
                  <a:lumMod val="50000"/>
                </a:schemeClr>
              </a:solidFill>
              <a:effectLst/>
              <a:latin typeface="Arial Nova Light" panose="020B0304020202020204" pitchFamily="34" charset="0"/>
              <a:ea typeface="+mn-ea"/>
              <a:cs typeface="+mn-cs"/>
            </a:endParaRPr>
          </a:p>
        </p:txBody>
      </p:sp>
      <p:sp>
        <p:nvSpPr>
          <p:cNvPr id="3" name="Rectangle 2">
            <a:extLst>
              <a:ext uri="{FF2B5EF4-FFF2-40B4-BE49-F238E27FC236}">
                <a16:creationId xmlns:a16="http://schemas.microsoft.com/office/drawing/2014/main" id="{68381F68-B50F-419F-BDE4-14C2660C9AEF}"/>
              </a:ext>
            </a:extLst>
          </p:cNvPr>
          <p:cNvSpPr/>
          <p:nvPr/>
        </p:nvSpPr>
        <p:spPr>
          <a:xfrm>
            <a:off x="4612941" y="3335863"/>
            <a:ext cx="1066800" cy="54035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2060"/>
                </a:solidFill>
              </a:rPr>
              <a:t>Gap 1</a:t>
            </a:r>
            <a:r>
              <a:rPr lang="fr-FR" sz="1200" baseline="30000" dirty="0">
                <a:solidFill>
                  <a:srgbClr val="002060"/>
                </a:solidFill>
              </a:rPr>
              <a:t>er</a:t>
            </a:r>
            <a:r>
              <a:rPr lang="fr-FR" sz="1200" dirty="0">
                <a:solidFill>
                  <a:srgbClr val="002060"/>
                </a:solidFill>
              </a:rPr>
              <a:t> / 2</a:t>
            </a:r>
            <a:r>
              <a:rPr lang="fr-FR" sz="1200" baseline="30000" dirty="0">
                <a:solidFill>
                  <a:srgbClr val="002060"/>
                </a:solidFill>
              </a:rPr>
              <a:t>e</a:t>
            </a:r>
            <a:r>
              <a:rPr lang="fr-FR" sz="1200" dirty="0">
                <a:solidFill>
                  <a:srgbClr val="002060"/>
                </a:solidFill>
              </a:rPr>
              <a:t> : 33 points</a:t>
            </a:r>
          </a:p>
        </p:txBody>
      </p:sp>
      <p:sp>
        <p:nvSpPr>
          <p:cNvPr id="25" name="Rectangle 24">
            <a:extLst>
              <a:ext uri="{FF2B5EF4-FFF2-40B4-BE49-F238E27FC236}">
                <a16:creationId xmlns:a16="http://schemas.microsoft.com/office/drawing/2014/main" id="{16B8D98E-E9CF-44D8-8E9A-384F0053CAF2}"/>
              </a:ext>
            </a:extLst>
          </p:cNvPr>
          <p:cNvSpPr/>
          <p:nvPr/>
        </p:nvSpPr>
        <p:spPr>
          <a:xfrm>
            <a:off x="9004633" y="3335863"/>
            <a:ext cx="1066800" cy="540353"/>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solidFill>
                  <a:srgbClr val="002060"/>
                </a:solidFill>
              </a:rPr>
              <a:t>Gap 1</a:t>
            </a:r>
            <a:r>
              <a:rPr lang="fr-FR" sz="1200" baseline="30000" dirty="0">
                <a:solidFill>
                  <a:srgbClr val="002060"/>
                </a:solidFill>
              </a:rPr>
              <a:t>er</a:t>
            </a:r>
            <a:r>
              <a:rPr lang="fr-FR" sz="1200" dirty="0">
                <a:solidFill>
                  <a:srgbClr val="002060"/>
                </a:solidFill>
              </a:rPr>
              <a:t> / 2</a:t>
            </a:r>
            <a:r>
              <a:rPr lang="fr-FR" sz="1200" baseline="30000" dirty="0">
                <a:solidFill>
                  <a:srgbClr val="002060"/>
                </a:solidFill>
              </a:rPr>
              <a:t>e</a:t>
            </a:r>
            <a:r>
              <a:rPr lang="fr-FR" sz="1200" dirty="0">
                <a:solidFill>
                  <a:srgbClr val="002060"/>
                </a:solidFill>
              </a:rPr>
              <a:t> : 44 points</a:t>
            </a:r>
          </a:p>
        </p:txBody>
      </p:sp>
    </p:spTree>
    <p:extLst>
      <p:ext uri="{BB962C8B-B14F-4D97-AF65-F5344CB8AC3E}">
        <p14:creationId xmlns:p14="http://schemas.microsoft.com/office/powerpoint/2010/main" val="493177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9A3DF7F8-9AA9-46C9-8AFF-65DCC0051714}"/>
              </a:ext>
            </a:extLst>
          </p:cNvPr>
          <p:cNvPicPr>
            <a:picLocks noChangeAspect="1"/>
          </p:cNvPicPr>
          <p:nvPr/>
        </p:nvPicPr>
        <p:blipFill>
          <a:blip r:embed="rId2"/>
          <a:stretch>
            <a:fillRect/>
          </a:stretch>
        </p:blipFill>
        <p:spPr>
          <a:xfrm>
            <a:off x="302931" y="3822655"/>
            <a:ext cx="1162056" cy="480131"/>
          </a:xfrm>
          <a:prstGeom prst="rect">
            <a:avLst/>
          </a:prstGeom>
        </p:spPr>
      </p:pic>
      <p:sp>
        <p:nvSpPr>
          <p:cNvPr id="2" name="Espace réservé du numéro de diapositive 1">
            <a:extLst>
              <a:ext uri="{FF2B5EF4-FFF2-40B4-BE49-F238E27FC236}">
                <a16:creationId xmlns:a16="http://schemas.microsoft.com/office/drawing/2014/main" id="{CCCFD5D5-0AB0-477C-B236-72BD95E2DA2E}"/>
              </a:ext>
            </a:extLst>
          </p:cNvPr>
          <p:cNvSpPr>
            <a:spLocks noGrp="1"/>
          </p:cNvSpPr>
          <p:nvPr>
            <p:ph type="sldNum" sz="quarter" idx="14"/>
          </p:nvPr>
        </p:nvSpPr>
        <p:spPr/>
        <p:txBody>
          <a:bodyPr/>
          <a:lstStyle/>
          <a:p>
            <a:fld id="{D61AABEC-672F-4B68-B914-690DA978312C}" type="slidenum">
              <a:rPr lang="en-GB" smtClean="0"/>
              <a:pPr/>
              <a:t>2</a:t>
            </a:fld>
            <a:r>
              <a:rPr lang="en-GB" dirty="0"/>
              <a:t> ‒ </a:t>
            </a:r>
          </a:p>
        </p:txBody>
      </p:sp>
      <p:sp>
        <p:nvSpPr>
          <p:cNvPr id="12" name="Titre 11">
            <a:extLst>
              <a:ext uri="{FF2B5EF4-FFF2-40B4-BE49-F238E27FC236}">
                <a16:creationId xmlns:a16="http://schemas.microsoft.com/office/drawing/2014/main" id="{A7B30613-ACB1-4D54-8851-6D55BE0E3B47}"/>
              </a:ext>
            </a:extLst>
          </p:cNvPr>
          <p:cNvSpPr>
            <a:spLocks noGrp="1"/>
          </p:cNvSpPr>
          <p:nvPr>
            <p:ph type="title"/>
          </p:nvPr>
        </p:nvSpPr>
        <p:spPr/>
        <p:txBody>
          <a:bodyPr/>
          <a:lstStyle/>
          <a:p>
            <a:r>
              <a:rPr lang="fr-FR" dirty="0"/>
              <a:t>Fiche technique</a:t>
            </a:r>
            <a:endParaRPr lang="fr-FR" noProof="0" dirty="0"/>
          </a:p>
        </p:txBody>
      </p:sp>
      <p:sp>
        <p:nvSpPr>
          <p:cNvPr id="19" name="Espace réservé du texte 23">
            <a:extLst>
              <a:ext uri="{FF2B5EF4-FFF2-40B4-BE49-F238E27FC236}">
                <a16:creationId xmlns:a16="http://schemas.microsoft.com/office/drawing/2014/main" id="{C02D1005-6040-497A-972A-A6A848F46995}"/>
              </a:ext>
            </a:extLst>
          </p:cNvPr>
          <p:cNvSpPr txBox="1">
            <a:spLocks/>
          </p:cNvSpPr>
          <p:nvPr/>
        </p:nvSpPr>
        <p:spPr>
          <a:xfrm>
            <a:off x="1006941" y="5638684"/>
            <a:ext cx="9602995" cy="585693"/>
          </a:xfrm>
          <a:prstGeom prst="rect">
            <a:avLst/>
          </a:prstGeom>
        </p:spPr>
        <p:txBody>
          <a:bodyPr anchor="ctr"/>
          <a:lstStyle>
            <a:lvl1pPr marL="342900" marR="0" indent="-342900" algn="ctr" defTabSz="914400" rtl="0" eaLnBrk="1" fontAlgn="auto" latinLnBrk="0" hangingPunct="1">
              <a:lnSpc>
                <a:spcPct val="100000"/>
              </a:lnSpc>
              <a:spcBef>
                <a:spcPct val="20000"/>
              </a:spcBef>
              <a:spcAft>
                <a:spcPts val="0"/>
              </a:spcAft>
              <a:buClr>
                <a:schemeClr val="accent2"/>
              </a:buClr>
              <a:buSzTx/>
              <a:buFont typeface="Arial" panose="020B0604020202020204" pitchFamily="34" charset="0"/>
              <a:buNone/>
              <a:tabLst/>
              <a:defRPr sz="1600" kern="1200">
                <a:solidFill>
                  <a:schemeClr val="bg2"/>
                </a:solidFill>
                <a:latin typeface="Helvetica" pitchFamily="34" charset="0"/>
                <a:ea typeface="+mn-ea"/>
                <a:cs typeface="+mn-cs"/>
              </a:defRPr>
            </a:lvl1pPr>
            <a:lvl2pPr marL="742950" indent="-285750" algn="ctr" defTabSz="914400" rtl="0" eaLnBrk="1" latinLnBrk="0" hangingPunct="1">
              <a:spcBef>
                <a:spcPct val="20000"/>
              </a:spcBef>
              <a:buClr>
                <a:schemeClr val="accent2"/>
              </a:buClr>
              <a:buFont typeface="Arial" panose="020B0604020202020204" pitchFamily="34" charset="0"/>
              <a:buChar char="–"/>
              <a:defRPr sz="1400" kern="1200">
                <a:solidFill>
                  <a:schemeClr val="bg2"/>
                </a:solidFill>
                <a:latin typeface="Helvetica" pitchFamily="34" charset="0"/>
                <a:ea typeface="+mn-ea"/>
                <a:cs typeface="+mn-cs"/>
              </a:defRPr>
            </a:lvl2pPr>
            <a:lvl3pPr marL="1143000" indent="-228600" algn="ctr" defTabSz="914400" rtl="0" eaLnBrk="1" latinLnBrk="0" hangingPunct="1">
              <a:spcBef>
                <a:spcPct val="20000"/>
              </a:spcBef>
              <a:buClr>
                <a:schemeClr val="accent2"/>
              </a:buClr>
              <a:buFont typeface="Arial" panose="020B0604020202020204" pitchFamily="34" charset="0"/>
              <a:buChar char="•"/>
              <a:defRPr sz="1200" kern="1200">
                <a:solidFill>
                  <a:schemeClr val="bg2"/>
                </a:solidFill>
                <a:latin typeface="Helvetica" pitchFamily="34" charset="0"/>
                <a:ea typeface="+mn-ea"/>
                <a:cs typeface="+mn-cs"/>
              </a:defRPr>
            </a:lvl3pPr>
            <a:lvl4pPr marL="16002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4pPr>
            <a:lvl5pPr marL="2057400" indent="-228600" algn="ctr" defTabSz="914400" rtl="0" eaLnBrk="1" latinLnBrk="0" hangingPunct="1">
              <a:spcBef>
                <a:spcPct val="20000"/>
              </a:spcBef>
              <a:buClr>
                <a:schemeClr val="accent2"/>
              </a:buClr>
              <a:buFont typeface="Arial" panose="020B0604020202020204" pitchFamily="34" charset="0"/>
              <a:buChar char="»"/>
              <a:defRPr sz="1100" kern="1200">
                <a:solidFill>
                  <a:schemeClr val="bg2"/>
                </a:solidFill>
                <a:latin typeface="Helvetica"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buClr>
                <a:srgbClr val="F1BE48"/>
              </a:buClr>
              <a:defRPr/>
            </a:pPr>
            <a:r>
              <a:rPr lang="fr-FR" sz="1400" dirty="0">
                <a:solidFill>
                  <a:srgbClr val="1B365D"/>
                </a:solidFill>
                <a:latin typeface="Calibri"/>
                <a:cs typeface="Helvetica" pitchFamily="34" charset="0"/>
              </a:rPr>
              <a:t>Ce rapport a été élaboré dans le respect de la norme internationale ISO 20252 « Etudes de marché, études sociales et d’opinion ». </a:t>
            </a:r>
            <a:r>
              <a:rPr lang="fr-FR" sz="1400" i="1" dirty="0">
                <a:solidFill>
                  <a:srgbClr val="1B365D"/>
                </a:solidFill>
                <a:latin typeface="Calibri"/>
                <a:cs typeface="Helvetica" pitchFamily="34" charset="0"/>
              </a:rPr>
              <a:t>Ce rapport a été relu par </a:t>
            </a:r>
            <a:r>
              <a:rPr lang="fr-FR" sz="1400" i="1" cap="all" dirty="0">
                <a:solidFill>
                  <a:srgbClr val="1B365D"/>
                </a:solidFill>
                <a:latin typeface="Calibri"/>
                <a:cs typeface="Helvetica" pitchFamily="34" charset="0"/>
              </a:rPr>
              <a:t>A</a:t>
            </a:r>
            <a:r>
              <a:rPr lang="fr-FR" sz="1400" i="1" dirty="0">
                <a:solidFill>
                  <a:srgbClr val="1B365D"/>
                </a:solidFill>
                <a:latin typeface="Calibri"/>
                <a:cs typeface="Helvetica" pitchFamily="34" charset="0"/>
              </a:rPr>
              <a:t>lice Tétaz, Directrice de clientèle (Ipsos Public Affairs).</a:t>
            </a:r>
          </a:p>
        </p:txBody>
      </p:sp>
      <p:pic>
        <p:nvPicPr>
          <p:cNvPr id="20" name="Picture 3" descr="D:\OLIVIER\_Projet\Template\Picto Vraie vie - source\icone2\09995.png">
            <a:extLst>
              <a:ext uri="{FF2B5EF4-FFF2-40B4-BE49-F238E27FC236}">
                <a16:creationId xmlns:a16="http://schemas.microsoft.com/office/drawing/2014/main" id="{B1837AD7-611A-40F5-A488-35A6F19D55A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4786" y="5630453"/>
            <a:ext cx="602157" cy="60215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necteur droit 20">
            <a:extLst>
              <a:ext uri="{FF2B5EF4-FFF2-40B4-BE49-F238E27FC236}">
                <a16:creationId xmlns:a16="http://schemas.microsoft.com/office/drawing/2014/main" id="{D24436BF-E9D7-4A13-A9B6-23DE1261130E}"/>
              </a:ext>
            </a:extLst>
          </p:cNvPr>
          <p:cNvCxnSpPr>
            <a:cxnSpLocks/>
          </p:cNvCxnSpPr>
          <p:nvPr/>
        </p:nvCxnSpPr>
        <p:spPr>
          <a:xfrm>
            <a:off x="1006941" y="5553026"/>
            <a:ext cx="10725514" cy="0"/>
          </a:xfrm>
          <a:prstGeom prst="line">
            <a:avLst/>
          </a:prstGeom>
          <a:noFill/>
          <a:ln w="3175" cap="flat" cmpd="sng" algn="ctr">
            <a:solidFill>
              <a:sysClr val="window" lastClr="FFFFFF">
                <a:lumMod val="65000"/>
              </a:sysClr>
            </a:solidFill>
            <a:prstDash val="solid"/>
          </a:ln>
          <a:effectLst/>
        </p:spPr>
      </p:cxnSp>
      <p:sp>
        <p:nvSpPr>
          <p:cNvPr id="51" name="Title 9">
            <a:extLst>
              <a:ext uri="{FF2B5EF4-FFF2-40B4-BE49-F238E27FC236}">
                <a16:creationId xmlns:a16="http://schemas.microsoft.com/office/drawing/2014/main" id="{FB7DCE85-A61E-4AA9-BA14-D56A50DBFAA2}"/>
              </a:ext>
            </a:extLst>
          </p:cNvPr>
          <p:cNvSpPr txBox="1">
            <a:spLocks/>
          </p:cNvSpPr>
          <p:nvPr/>
        </p:nvSpPr>
        <p:spPr bwMode="gray">
          <a:xfrm>
            <a:off x="897631" y="5145257"/>
            <a:ext cx="2102295" cy="246221"/>
          </a:xfrm>
          <a:prstGeom prst="rect">
            <a:avLst/>
          </a:prstGeom>
          <a:solidFill>
            <a:srgbClr val="002060"/>
          </a:solidFill>
        </p:spPr>
        <p:txBody>
          <a:bodyPr wrap="none" lIns="48000" tIns="0" rIns="48000" bIns="0" rtlCol="0" anchor="b">
            <a:spAutoFit/>
          </a:bodyPr>
          <a:lstStyle>
            <a:lvl1pPr algn="l" defTabSz="914400" rtl="0" eaLnBrk="1" latinLnBrk="0" hangingPunct="1">
              <a:spcBef>
                <a:spcPct val="0"/>
              </a:spcBef>
              <a:buNone/>
              <a:defRPr lang="en-GB" sz="2400" b="0" kern="1200" cap="all" baseline="0">
                <a:solidFill>
                  <a:schemeClr val="bg2"/>
                </a:solidFill>
                <a:latin typeface="+mj-lt"/>
                <a:ea typeface="+mn-ea"/>
                <a:cs typeface="+mn-cs"/>
              </a:defRPr>
            </a:lvl1pPr>
          </a:lstStyle>
          <a:p>
            <a:pPr defTabSz="1219170">
              <a:defRPr/>
            </a:pPr>
            <a:r>
              <a:rPr lang="fr-FR" sz="1600" cap="none" dirty="0">
                <a:solidFill>
                  <a:schemeClr val="bg1"/>
                </a:solidFill>
                <a:latin typeface="+mn-lt"/>
              </a:rPr>
              <a:t>Enquête réalisée pour</a:t>
            </a:r>
          </a:p>
        </p:txBody>
      </p:sp>
      <p:sp>
        <p:nvSpPr>
          <p:cNvPr id="155" name="Espace réservé du texte 41">
            <a:extLst>
              <a:ext uri="{FF2B5EF4-FFF2-40B4-BE49-F238E27FC236}">
                <a16:creationId xmlns:a16="http://schemas.microsoft.com/office/drawing/2014/main" id="{37920839-0000-47B5-A222-6E9F13E3E146}"/>
              </a:ext>
            </a:extLst>
          </p:cNvPr>
          <p:cNvSpPr txBox="1">
            <a:spLocks/>
          </p:cNvSpPr>
          <p:nvPr/>
        </p:nvSpPr>
        <p:spPr>
          <a:xfrm>
            <a:off x="7505115" y="5293170"/>
            <a:ext cx="4282094" cy="315730"/>
          </a:xfrm>
          <a:prstGeom prst="rect">
            <a:avLst/>
          </a:prstGeom>
        </p:spPr>
        <p:txBody>
          <a:bodyPr vert="horz" lIns="48000"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0"/>
              </a:spcAft>
            </a:pPr>
            <a:r>
              <a:rPr lang="fr-FR" sz="1200" b="1" i="1" u="sng" cap="none" dirty="0">
                <a:solidFill>
                  <a:srgbClr val="1B365D"/>
                </a:solidFill>
                <a:latin typeface="Calibri Light" panose="020F0302020204030204" pitchFamily="34" charset="0"/>
                <a:cs typeface="Calibri Light" panose="020F0302020204030204" pitchFamily="34" charset="0"/>
              </a:rPr>
              <a:t>Note de lecture</a:t>
            </a:r>
            <a:r>
              <a:rPr lang="fr-FR" sz="1200" b="1" i="1" cap="none" dirty="0">
                <a:solidFill>
                  <a:srgbClr val="1B365D"/>
                </a:solidFill>
                <a:latin typeface="Calibri Light" panose="020F0302020204030204" pitchFamily="34" charset="0"/>
                <a:cs typeface="Calibri Light" panose="020F0302020204030204" pitchFamily="34" charset="0"/>
              </a:rPr>
              <a:t> : </a:t>
            </a:r>
            <a:r>
              <a:rPr lang="fr-FR" sz="1200" i="1" cap="none" dirty="0">
                <a:solidFill>
                  <a:srgbClr val="1B365D"/>
                </a:solidFill>
                <a:latin typeface="Calibri Light" panose="020F0302020204030204" pitchFamily="34" charset="0"/>
                <a:cs typeface="Calibri Light" panose="020F0302020204030204" pitchFamily="34" charset="0"/>
              </a:rPr>
              <a:t>tous les résultats sont exprimés en pourcentage (%)</a:t>
            </a:r>
          </a:p>
        </p:txBody>
      </p:sp>
      <p:sp>
        <p:nvSpPr>
          <p:cNvPr id="66" name="Espace réservé du contenu 15">
            <a:extLst>
              <a:ext uri="{FF2B5EF4-FFF2-40B4-BE49-F238E27FC236}">
                <a16:creationId xmlns:a16="http://schemas.microsoft.com/office/drawing/2014/main" id="{3616D36A-08E5-498F-BFCA-0D9BFF860D57}"/>
              </a:ext>
            </a:extLst>
          </p:cNvPr>
          <p:cNvSpPr txBox="1">
            <a:spLocks/>
          </p:cNvSpPr>
          <p:nvPr/>
        </p:nvSpPr>
        <p:spPr>
          <a:xfrm>
            <a:off x="471847" y="2618577"/>
            <a:ext cx="3741813" cy="1249507"/>
          </a:xfrm>
        </p:spPr>
        <p:txBody>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46" lvl="1" indent="0">
              <a:buFontTx/>
              <a:buNone/>
            </a:pPr>
            <a:r>
              <a:rPr lang="fr-FR" b="1" dirty="0">
                <a:solidFill>
                  <a:schemeClr val="bg2"/>
                </a:solidFill>
                <a:latin typeface="Calibri Light" panose="020F0302020204030204" pitchFamily="34" charset="0"/>
                <a:cs typeface="Calibri Light" panose="020F0302020204030204" pitchFamily="34" charset="0"/>
              </a:rPr>
              <a:t>1 500 Français(e)s </a:t>
            </a:r>
            <a:r>
              <a:rPr lang="fr-FR" dirty="0">
                <a:solidFill>
                  <a:schemeClr val="bg2"/>
                </a:solidFill>
                <a:latin typeface="Calibri Light" panose="020F0302020204030204" pitchFamily="34" charset="0"/>
                <a:cs typeface="Calibri Light" panose="020F0302020204030204" pitchFamily="34" charset="0"/>
              </a:rPr>
              <a:t>constituant un échantillon national représentatif de la population française, âgée de 18 ans et plus.</a:t>
            </a:r>
          </a:p>
          <a:p>
            <a:pPr marL="133346" lvl="1" indent="0">
              <a:buFontTx/>
              <a:buNone/>
            </a:pPr>
            <a:endParaRPr lang="fr-FR" dirty="0">
              <a:solidFill>
                <a:schemeClr val="bg2"/>
              </a:solidFill>
              <a:latin typeface="Calibri Light" panose="020F0302020204030204" pitchFamily="34" charset="0"/>
              <a:cs typeface="Calibri Light" panose="020F0302020204030204" pitchFamily="34" charset="0"/>
            </a:endParaRPr>
          </a:p>
        </p:txBody>
      </p:sp>
      <p:sp>
        <p:nvSpPr>
          <p:cNvPr id="67" name="Espace réservé du contenu 2">
            <a:extLst>
              <a:ext uri="{FF2B5EF4-FFF2-40B4-BE49-F238E27FC236}">
                <a16:creationId xmlns:a16="http://schemas.microsoft.com/office/drawing/2014/main" id="{A483322A-2517-4F36-91C6-791C9AB2A3A2}"/>
              </a:ext>
            </a:extLst>
          </p:cNvPr>
          <p:cNvSpPr txBox="1">
            <a:spLocks/>
          </p:cNvSpPr>
          <p:nvPr/>
        </p:nvSpPr>
        <p:spPr>
          <a:xfrm>
            <a:off x="4774180" y="2618578"/>
            <a:ext cx="2120306" cy="292388"/>
          </a:xfrm>
          <a:prstGeom prst="rect">
            <a:avLst/>
          </a:prstGeom>
          <a:noFill/>
        </p:spPr>
        <p:txBody>
          <a:bodyPr wrap="none" lIns="72000" rIns="72000" bIns="0">
            <a:spAutoFit/>
          </a:bodyPr>
          <a:lstStyle>
            <a:lvl1pPr marL="0" indent="0" algn="l" defTabSz="914400" rtl="0" eaLnBrk="1" latinLnBrk="0" hangingPunct="1">
              <a:lnSpc>
                <a:spcPct val="100000"/>
              </a:lnSpc>
              <a:spcBef>
                <a:spcPts val="1800"/>
              </a:spcBef>
              <a:buSzPct val="50000"/>
              <a:buFont typeface="HelveticaNeueLT Std Lt Cn" panose="020B0406020202030204" pitchFamily="34" charset="0"/>
              <a:buNone/>
              <a:defRPr sz="2000" b="0" kern="1200">
                <a:solidFill>
                  <a:schemeClr val="tx2"/>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4"/>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46" lvl="1" indent="0">
              <a:buFontTx/>
              <a:buNone/>
            </a:pPr>
            <a:r>
              <a:rPr lang="fr-FR" dirty="0">
                <a:solidFill>
                  <a:srgbClr val="009D9C"/>
                </a:solidFill>
                <a:latin typeface="Calibri Light" panose="020F0302020204030204" pitchFamily="34" charset="0"/>
                <a:cs typeface="Calibri Light" panose="020F0302020204030204" pitchFamily="34" charset="0"/>
              </a:rPr>
              <a:t>du 24 au 29 juin 2022.</a:t>
            </a:r>
          </a:p>
        </p:txBody>
      </p:sp>
      <p:cxnSp>
        <p:nvCxnSpPr>
          <p:cNvPr id="68" name="Connecteur droit 67">
            <a:extLst>
              <a:ext uri="{FF2B5EF4-FFF2-40B4-BE49-F238E27FC236}">
                <a16:creationId xmlns:a16="http://schemas.microsoft.com/office/drawing/2014/main" id="{4902E250-60F8-4437-97B9-232A6DFBF78B}"/>
              </a:ext>
            </a:extLst>
          </p:cNvPr>
          <p:cNvCxnSpPr>
            <a:cxnSpLocks/>
          </p:cNvCxnSpPr>
          <p:nvPr/>
        </p:nvCxnSpPr>
        <p:spPr>
          <a:xfrm>
            <a:off x="937295" y="2195468"/>
            <a:ext cx="1055384" cy="0"/>
          </a:xfrm>
          <a:prstGeom prst="line">
            <a:avLst/>
          </a:prstGeom>
          <a:ln w="9525" cap="rnd">
            <a:solidFill>
              <a:schemeClr val="bg2"/>
            </a:solidFill>
            <a:round/>
          </a:ln>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5C402162-0BFC-48B9-AC1A-405D4E7A5BC6}"/>
              </a:ext>
            </a:extLst>
          </p:cNvPr>
          <p:cNvCxnSpPr>
            <a:cxnSpLocks/>
          </p:cNvCxnSpPr>
          <p:nvPr/>
        </p:nvCxnSpPr>
        <p:spPr>
          <a:xfrm>
            <a:off x="4994479" y="2195468"/>
            <a:ext cx="1055384" cy="0"/>
          </a:xfrm>
          <a:prstGeom prst="line">
            <a:avLst/>
          </a:prstGeom>
          <a:ln w="952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E4E446F6-BE7C-4BAD-8AE8-54F2B4F9CC86}"/>
              </a:ext>
            </a:extLst>
          </p:cNvPr>
          <p:cNvCxnSpPr>
            <a:cxnSpLocks/>
          </p:cNvCxnSpPr>
          <p:nvPr/>
        </p:nvCxnSpPr>
        <p:spPr>
          <a:xfrm>
            <a:off x="8679503" y="2195468"/>
            <a:ext cx="1055384" cy="0"/>
          </a:xfrm>
          <a:prstGeom prst="line">
            <a:avLst/>
          </a:prstGeom>
          <a:ln w="9525" cap="rnd">
            <a:solidFill>
              <a:srgbClr val="002060"/>
            </a:solidFill>
            <a:round/>
          </a:ln>
        </p:spPr>
        <p:style>
          <a:lnRef idx="1">
            <a:schemeClr val="accent1"/>
          </a:lnRef>
          <a:fillRef idx="0">
            <a:schemeClr val="accent1"/>
          </a:fillRef>
          <a:effectRef idx="0">
            <a:schemeClr val="accent1"/>
          </a:effectRef>
          <a:fontRef idx="minor">
            <a:schemeClr val="tx1"/>
          </a:fontRef>
        </p:style>
      </p:cxnSp>
      <p:sp>
        <p:nvSpPr>
          <p:cNvPr id="77" name="TextBox 47">
            <a:extLst>
              <a:ext uri="{FF2B5EF4-FFF2-40B4-BE49-F238E27FC236}">
                <a16:creationId xmlns:a16="http://schemas.microsoft.com/office/drawing/2014/main" id="{F5ADF088-8602-4D74-A7F6-89BF24FF04DD}"/>
              </a:ext>
            </a:extLst>
          </p:cNvPr>
          <p:cNvSpPr txBox="1"/>
          <p:nvPr/>
        </p:nvSpPr>
        <p:spPr>
          <a:xfrm>
            <a:off x="930747" y="2283075"/>
            <a:ext cx="1968488" cy="246221"/>
          </a:xfrm>
          <a:prstGeom prst="rect">
            <a:avLst/>
          </a:prstGeom>
          <a:noFill/>
          <a:ln w="9525">
            <a:noFill/>
          </a:ln>
        </p:spPr>
        <p:txBody>
          <a:bodyPr wrap="square" lIns="0" tIns="0" rIns="0" bIns="0" rtlCol="0">
            <a:spAutoFit/>
          </a:bodyPr>
          <a:lstStyle/>
          <a:p>
            <a:pPr defTabSz="914377"/>
            <a:r>
              <a:rPr lang="en-GB" sz="1600" b="1" dirty="0">
                <a:solidFill>
                  <a:srgbClr val="2F469C"/>
                </a:solidFill>
                <a:latin typeface="Arial"/>
              </a:rPr>
              <a:t>ÉCHANTILLON</a:t>
            </a:r>
          </a:p>
        </p:txBody>
      </p:sp>
      <p:sp>
        <p:nvSpPr>
          <p:cNvPr id="78" name="TextBox 47">
            <a:extLst>
              <a:ext uri="{FF2B5EF4-FFF2-40B4-BE49-F238E27FC236}">
                <a16:creationId xmlns:a16="http://schemas.microsoft.com/office/drawing/2014/main" id="{00E6A3EF-293E-4EBF-A385-E64449184F7F}"/>
              </a:ext>
            </a:extLst>
          </p:cNvPr>
          <p:cNvSpPr txBox="1"/>
          <p:nvPr/>
        </p:nvSpPr>
        <p:spPr>
          <a:xfrm>
            <a:off x="4984336" y="2286257"/>
            <a:ext cx="2937735" cy="221599"/>
          </a:xfrm>
          <a:prstGeom prst="rect">
            <a:avLst/>
          </a:prstGeom>
          <a:noFill/>
          <a:ln w="9525">
            <a:noFill/>
          </a:ln>
        </p:spPr>
        <p:txBody>
          <a:bodyPr wrap="square" lIns="0" tIns="0" rIns="0" bIns="0" rtlCol="0">
            <a:spAutoFit/>
          </a:bodyPr>
          <a:lstStyle/>
          <a:p>
            <a:pPr marL="0" lvl="1" indent="-143996" defTabSz="711182">
              <a:lnSpc>
                <a:spcPct val="90000"/>
              </a:lnSpc>
              <a:spcAft>
                <a:spcPct val="15000"/>
              </a:spcAft>
              <a:buClr>
                <a:srgbClr val="E87722"/>
              </a:buClr>
              <a:defRPr/>
            </a:pPr>
            <a:r>
              <a:rPr lang="fr-FR" sz="1600" b="1" dirty="0">
                <a:solidFill>
                  <a:srgbClr val="009D9C"/>
                </a:solidFill>
                <a:latin typeface="Arial"/>
                <a:cs typeface="Helvetica" pitchFamily="34" charset="0"/>
              </a:rPr>
              <a:t>DATES DE TERRAIN </a:t>
            </a:r>
          </a:p>
        </p:txBody>
      </p:sp>
      <p:sp>
        <p:nvSpPr>
          <p:cNvPr id="79" name="TextBox 47">
            <a:extLst>
              <a:ext uri="{FF2B5EF4-FFF2-40B4-BE49-F238E27FC236}">
                <a16:creationId xmlns:a16="http://schemas.microsoft.com/office/drawing/2014/main" id="{88874488-8E43-4DBB-9A41-1C44B51699DE}"/>
              </a:ext>
            </a:extLst>
          </p:cNvPr>
          <p:cNvSpPr txBox="1"/>
          <p:nvPr/>
        </p:nvSpPr>
        <p:spPr>
          <a:xfrm>
            <a:off x="8677067" y="2283075"/>
            <a:ext cx="3110133" cy="246221"/>
          </a:xfrm>
          <a:prstGeom prst="rect">
            <a:avLst/>
          </a:prstGeom>
          <a:noFill/>
          <a:ln w="9525">
            <a:noFill/>
          </a:ln>
        </p:spPr>
        <p:txBody>
          <a:bodyPr wrap="square" lIns="0" tIns="0" rIns="0" bIns="0" rtlCol="0">
            <a:spAutoFit/>
          </a:bodyPr>
          <a:lstStyle/>
          <a:p>
            <a:pPr defTabSz="914377"/>
            <a:r>
              <a:rPr lang="en-GB" sz="1600" b="1" dirty="0">
                <a:solidFill>
                  <a:srgbClr val="002060"/>
                </a:solidFill>
                <a:latin typeface="Arial"/>
              </a:rPr>
              <a:t>METHODOLOGIE</a:t>
            </a:r>
          </a:p>
        </p:txBody>
      </p:sp>
      <p:grpSp>
        <p:nvGrpSpPr>
          <p:cNvPr id="80" name="Group 20">
            <a:extLst>
              <a:ext uri="{FF2B5EF4-FFF2-40B4-BE49-F238E27FC236}">
                <a16:creationId xmlns:a16="http://schemas.microsoft.com/office/drawing/2014/main" id="{F4E6F6F7-A7BD-4EFF-85B8-47BF453CCFED}"/>
              </a:ext>
            </a:extLst>
          </p:cNvPr>
          <p:cNvGrpSpPr>
            <a:grpSpLocks noChangeAspect="1"/>
          </p:cNvGrpSpPr>
          <p:nvPr/>
        </p:nvGrpSpPr>
        <p:grpSpPr bwMode="auto">
          <a:xfrm>
            <a:off x="956275" y="1252825"/>
            <a:ext cx="719416" cy="878259"/>
            <a:chOff x="2444" y="1800"/>
            <a:chExt cx="779" cy="951"/>
          </a:xfrm>
        </p:grpSpPr>
        <p:sp>
          <p:nvSpPr>
            <p:cNvPr id="81" name="Freeform 21">
              <a:extLst>
                <a:ext uri="{FF2B5EF4-FFF2-40B4-BE49-F238E27FC236}">
                  <a16:creationId xmlns:a16="http://schemas.microsoft.com/office/drawing/2014/main" id="{0BFA3B96-0965-4B9C-8EC5-02D976033F0A}"/>
                </a:ext>
              </a:extLst>
            </p:cNvPr>
            <p:cNvSpPr>
              <a:spLocks noEditPoints="1"/>
            </p:cNvSpPr>
            <p:nvPr/>
          </p:nvSpPr>
          <p:spPr bwMode="auto">
            <a:xfrm>
              <a:off x="2444" y="1800"/>
              <a:ext cx="779" cy="951"/>
            </a:xfrm>
            <a:custGeom>
              <a:avLst/>
              <a:gdLst>
                <a:gd name="T0" fmla="*/ 253 w 377"/>
                <a:gd name="T1" fmla="*/ 243 h 461"/>
                <a:gd name="T2" fmla="*/ 272 w 377"/>
                <a:gd name="T3" fmla="*/ 288 h 461"/>
                <a:gd name="T4" fmla="*/ 377 w 377"/>
                <a:gd name="T5" fmla="*/ 369 h 461"/>
                <a:gd name="T6" fmla="*/ 377 w 377"/>
                <a:gd name="T7" fmla="*/ 433 h 461"/>
                <a:gd name="T8" fmla="*/ 369 w 377"/>
                <a:gd name="T9" fmla="*/ 452 h 461"/>
                <a:gd name="T10" fmla="*/ 194 w 377"/>
                <a:gd name="T11" fmla="*/ 461 h 461"/>
                <a:gd name="T12" fmla="*/ 183 w 377"/>
                <a:gd name="T13" fmla="*/ 461 h 461"/>
                <a:gd name="T14" fmla="*/ 9 w 377"/>
                <a:gd name="T15" fmla="*/ 452 h 461"/>
                <a:gd name="T16" fmla="*/ 8 w 377"/>
                <a:gd name="T17" fmla="*/ 452 h 461"/>
                <a:gd name="T18" fmla="*/ 0 w 377"/>
                <a:gd name="T19" fmla="*/ 433 h 461"/>
                <a:gd name="T20" fmla="*/ 29 w 377"/>
                <a:gd name="T21" fmla="*/ 319 h 461"/>
                <a:gd name="T22" fmla="*/ 122 w 377"/>
                <a:gd name="T23" fmla="*/ 278 h 461"/>
                <a:gd name="T24" fmla="*/ 125 w 377"/>
                <a:gd name="T25" fmla="*/ 233 h 461"/>
                <a:gd name="T26" fmla="*/ 95 w 377"/>
                <a:gd name="T27" fmla="*/ 183 h 461"/>
                <a:gd name="T28" fmla="*/ 87 w 377"/>
                <a:gd name="T29" fmla="*/ 138 h 461"/>
                <a:gd name="T30" fmla="*/ 87 w 377"/>
                <a:gd name="T31" fmla="*/ 132 h 461"/>
                <a:gd name="T32" fmla="*/ 189 w 377"/>
                <a:gd name="T33" fmla="*/ 0 h 461"/>
                <a:gd name="T34" fmla="*/ 291 w 377"/>
                <a:gd name="T35" fmla="*/ 132 h 461"/>
                <a:gd name="T36" fmla="*/ 291 w 377"/>
                <a:gd name="T37" fmla="*/ 137 h 461"/>
                <a:gd name="T38" fmla="*/ 291 w 377"/>
                <a:gd name="T39" fmla="*/ 138 h 461"/>
                <a:gd name="T40" fmla="*/ 290 w 377"/>
                <a:gd name="T41" fmla="*/ 149 h 461"/>
                <a:gd name="T42" fmla="*/ 290 w 377"/>
                <a:gd name="T43" fmla="*/ 149 h 461"/>
                <a:gd name="T44" fmla="*/ 260 w 377"/>
                <a:gd name="T45" fmla="*/ 224 h 461"/>
                <a:gd name="T46" fmla="*/ 86 w 377"/>
                <a:gd name="T47" fmla="*/ 100 h 461"/>
                <a:gd name="T48" fmla="*/ 94 w 377"/>
                <a:gd name="T49" fmla="*/ 69 h 461"/>
                <a:gd name="T50" fmla="*/ 146 w 377"/>
                <a:gd name="T51" fmla="*/ 63 h 461"/>
                <a:gd name="T52" fmla="*/ 189 w 377"/>
                <a:gd name="T53" fmla="*/ 70 h 461"/>
                <a:gd name="T54" fmla="*/ 231 w 377"/>
                <a:gd name="T55" fmla="*/ 63 h 461"/>
                <a:gd name="T56" fmla="*/ 283 w 377"/>
                <a:gd name="T57" fmla="*/ 68 h 461"/>
                <a:gd name="T58" fmla="*/ 290 w 377"/>
                <a:gd name="T59" fmla="*/ 85 h 461"/>
                <a:gd name="T60" fmla="*/ 291 w 377"/>
                <a:gd name="T61" fmla="*/ 100 h 461"/>
                <a:gd name="T62" fmla="*/ 185 w 377"/>
                <a:gd name="T63" fmla="*/ 336 h 461"/>
                <a:gd name="T64" fmla="*/ 187 w 377"/>
                <a:gd name="T65" fmla="*/ 346 h 461"/>
                <a:gd name="T66" fmla="*/ 180 w 377"/>
                <a:gd name="T67" fmla="*/ 406 h 461"/>
                <a:gd name="T68" fmla="*/ 186 w 377"/>
                <a:gd name="T69" fmla="*/ 461 h 461"/>
                <a:gd name="T70" fmla="*/ 202 w 377"/>
                <a:gd name="T71" fmla="*/ 438 h 461"/>
                <a:gd name="T72" fmla="*/ 192 w 377"/>
                <a:gd name="T73" fmla="*/ 346 h 461"/>
                <a:gd name="T74" fmla="*/ 194 w 377"/>
                <a:gd name="T75" fmla="*/ 336 h 461"/>
                <a:gd name="T76" fmla="*/ 189 w 377"/>
                <a:gd name="T77" fmla="*/ 312 h 461"/>
                <a:gd name="T78" fmla="*/ 106 w 377"/>
                <a:gd name="T79" fmla="*/ 288 h 461"/>
                <a:gd name="T80" fmla="*/ 272 w 377"/>
                <a:gd name="T81" fmla="*/ 288 h 461"/>
                <a:gd name="T82" fmla="*/ 122 w 377"/>
                <a:gd name="T83" fmla="*/ 278 h 461"/>
                <a:gd name="T84" fmla="*/ 176 w 377"/>
                <a:gd name="T85" fmla="*/ 341 h 461"/>
                <a:gd name="T86" fmla="*/ 256 w 377"/>
                <a:gd name="T87" fmla="*/ 278 h 461"/>
                <a:gd name="T88" fmla="*/ 202 w 377"/>
                <a:gd name="T89" fmla="*/ 338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7" h="461">
                  <a:moveTo>
                    <a:pt x="252" y="233"/>
                  </a:moveTo>
                  <a:cubicBezTo>
                    <a:pt x="252" y="236"/>
                    <a:pt x="252" y="239"/>
                    <a:pt x="253" y="243"/>
                  </a:cubicBezTo>
                  <a:cubicBezTo>
                    <a:pt x="254" y="255"/>
                    <a:pt x="255" y="271"/>
                    <a:pt x="256" y="278"/>
                  </a:cubicBezTo>
                  <a:cubicBezTo>
                    <a:pt x="272" y="288"/>
                    <a:pt x="272" y="288"/>
                    <a:pt x="272" y="288"/>
                  </a:cubicBezTo>
                  <a:cubicBezTo>
                    <a:pt x="303" y="294"/>
                    <a:pt x="330" y="305"/>
                    <a:pt x="349" y="319"/>
                  </a:cubicBezTo>
                  <a:cubicBezTo>
                    <a:pt x="367" y="332"/>
                    <a:pt x="377" y="349"/>
                    <a:pt x="377" y="369"/>
                  </a:cubicBezTo>
                  <a:cubicBezTo>
                    <a:pt x="377" y="369"/>
                    <a:pt x="377" y="369"/>
                    <a:pt x="377" y="369"/>
                  </a:cubicBezTo>
                  <a:cubicBezTo>
                    <a:pt x="377" y="433"/>
                    <a:pt x="377" y="433"/>
                    <a:pt x="377" y="433"/>
                  </a:cubicBezTo>
                  <a:cubicBezTo>
                    <a:pt x="377" y="440"/>
                    <a:pt x="374" y="447"/>
                    <a:pt x="369" y="452"/>
                  </a:cubicBezTo>
                  <a:cubicBezTo>
                    <a:pt x="369" y="452"/>
                    <a:pt x="369" y="452"/>
                    <a:pt x="369" y="452"/>
                  </a:cubicBezTo>
                  <a:cubicBezTo>
                    <a:pt x="364" y="457"/>
                    <a:pt x="357" y="461"/>
                    <a:pt x="349" y="461"/>
                  </a:cubicBezTo>
                  <a:cubicBezTo>
                    <a:pt x="194" y="461"/>
                    <a:pt x="194" y="461"/>
                    <a:pt x="194" y="461"/>
                  </a:cubicBezTo>
                  <a:cubicBezTo>
                    <a:pt x="194" y="461"/>
                    <a:pt x="194" y="461"/>
                    <a:pt x="194" y="461"/>
                  </a:cubicBezTo>
                  <a:cubicBezTo>
                    <a:pt x="183" y="461"/>
                    <a:pt x="183" y="461"/>
                    <a:pt x="183" y="461"/>
                  </a:cubicBezTo>
                  <a:cubicBezTo>
                    <a:pt x="28" y="461"/>
                    <a:pt x="28" y="461"/>
                    <a:pt x="28" y="461"/>
                  </a:cubicBezTo>
                  <a:cubicBezTo>
                    <a:pt x="21" y="461"/>
                    <a:pt x="14" y="457"/>
                    <a:pt x="9" y="452"/>
                  </a:cubicBezTo>
                  <a:cubicBezTo>
                    <a:pt x="8" y="452"/>
                    <a:pt x="8" y="452"/>
                    <a:pt x="8" y="452"/>
                  </a:cubicBezTo>
                  <a:cubicBezTo>
                    <a:pt x="8" y="452"/>
                    <a:pt x="8" y="452"/>
                    <a:pt x="8" y="452"/>
                  </a:cubicBezTo>
                  <a:cubicBezTo>
                    <a:pt x="8" y="452"/>
                    <a:pt x="8" y="452"/>
                    <a:pt x="8" y="452"/>
                  </a:cubicBezTo>
                  <a:cubicBezTo>
                    <a:pt x="3" y="447"/>
                    <a:pt x="0" y="440"/>
                    <a:pt x="0" y="433"/>
                  </a:cubicBezTo>
                  <a:cubicBezTo>
                    <a:pt x="0" y="369"/>
                    <a:pt x="0" y="369"/>
                    <a:pt x="0" y="369"/>
                  </a:cubicBezTo>
                  <a:cubicBezTo>
                    <a:pt x="0" y="349"/>
                    <a:pt x="11" y="332"/>
                    <a:pt x="29" y="319"/>
                  </a:cubicBezTo>
                  <a:cubicBezTo>
                    <a:pt x="48" y="305"/>
                    <a:pt x="75" y="294"/>
                    <a:pt x="106" y="288"/>
                  </a:cubicBezTo>
                  <a:cubicBezTo>
                    <a:pt x="122" y="278"/>
                    <a:pt x="122" y="278"/>
                    <a:pt x="122" y="278"/>
                  </a:cubicBezTo>
                  <a:cubicBezTo>
                    <a:pt x="123" y="271"/>
                    <a:pt x="124" y="254"/>
                    <a:pt x="125" y="242"/>
                  </a:cubicBezTo>
                  <a:cubicBezTo>
                    <a:pt x="125" y="238"/>
                    <a:pt x="125" y="235"/>
                    <a:pt x="125" y="233"/>
                  </a:cubicBezTo>
                  <a:cubicBezTo>
                    <a:pt x="123" y="230"/>
                    <a:pt x="120" y="227"/>
                    <a:pt x="118" y="224"/>
                  </a:cubicBezTo>
                  <a:cubicBezTo>
                    <a:pt x="108" y="212"/>
                    <a:pt x="100" y="198"/>
                    <a:pt x="95" y="183"/>
                  </a:cubicBezTo>
                  <a:cubicBezTo>
                    <a:pt x="90" y="169"/>
                    <a:pt x="87" y="153"/>
                    <a:pt x="87" y="139"/>
                  </a:cubicBezTo>
                  <a:cubicBezTo>
                    <a:pt x="87" y="138"/>
                    <a:pt x="87" y="138"/>
                    <a:pt x="87" y="138"/>
                  </a:cubicBezTo>
                  <a:cubicBezTo>
                    <a:pt x="87" y="138"/>
                    <a:pt x="87" y="137"/>
                    <a:pt x="87" y="137"/>
                  </a:cubicBezTo>
                  <a:cubicBezTo>
                    <a:pt x="87" y="135"/>
                    <a:pt x="87" y="133"/>
                    <a:pt x="87" y="132"/>
                  </a:cubicBezTo>
                  <a:cubicBezTo>
                    <a:pt x="87" y="124"/>
                    <a:pt x="87" y="118"/>
                    <a:pt x="87" y="112"/>
                  </a:cubicBezTo>
                  <a:cubicBezTo>
                    <a:pt x="85" y="48"/>
                    <a:pt x="85" y="0"/>
                    <a:pt x="189" y="0"/>
                  </a:cubicBezTo>
                  <a:cubicBezTo>
                    <a:pt x="293" y="0"/>
                    <a:pt x="292" y="48"/>
                    <a:pt x="291" y="112"/>
                  </a:cubicBezTo>
                  <a:cubicBezTo>
                    <a:pt x="291" y="118"/>
                    <a:pt x="291" y="124"/>
                    <a:pt x="291" y="132"/>
                  </a:cubicBezTo>
                  <a:cubicBezTo>
                    <a:pt x="291" y="132"/>
                    <a:pt x="291" y="133"/>
                    <a:pt x="291" y="135"/>
                  </a:cubicBezTo>
                  <a:cubicBezTo>
                    <a:pt x="291" y="137"/>
                    <a:pt x="291" y="137"/>
                    <a:pt x="291" y="137"/>
                  </a:cubicBezTo>
                  <a:cubicBezTo>
                    <a:pt x="291" y="137"/>
                    <a:pt x="291" y="138"/>
                    <a:pt x="291" y="138"/>
                  </a:cubicBezTo>
                  <a:cubicBezTo>
                    <a:pt x="291" y="138"/>
                    <a:pt x="291" y="138"/>
                    <a:pt x="291" y="138"/>
                  </a:cubicBezTo>
                  <a:cubicBezTo>
                    <a:pt x="291" y="139"/>
                    <a:pt x="291" y="139"/>
                    <a:pt x="291" y="139"/>
                  </a:cubicBezTo>
                  <a:cubicBezTo>
                    <a:pt x="291" y="142"/>
                    <a:pt x="291" y="145"/>
                    <a:pt x="290" y="149"/>
                  </a:cubicBezTo>
                  <a:cubicBezTo>
                    <a:pt x="290" y="149"/>
                    <a:pt x="290" y="149"/>
                    <a:pt x="290" y="149"/>
                  </a:cubicBezTo>
                  <a:cubicBezTo>
                    <a:pt x="290" y="149"/>
                    <a:pt x="290" y="149"/>
                    <a:pt x="290" y="149"/>
                  </a:cubicBezTo>
                  <a:cubicBezTo>
                    <a:pt x="289" y="160"/>
                    <a:pt x="287" y="172"/>
                    <a:pt x="283" y="183"/>
                  </a:cubicBezTo>
                  <a:cubicBezTo>
                    <a:pt x="277" y="198"/>
                    <a:pt x="269" y="212"/>
                    <a:pt x="260" y="224"/>
                  </a:cubicBezTo>
                  <a:cubicBezTo>
                    <a:pt x="257" y="227"/>
                    <a:pt x="255" y="230"/>
                    <a:pt x="252" y="233"/>
                  </a:cubicBezTo>
                  <a:close/>
                  <a:moveTo>
                    <a:pt x="86" y="100"/>
                  </a:moveTo>
                  <a:cubicBezTo>
                    <a:pt x="86" y="95"/>
                    <a:pt x="87" y="90"/>
                    <a:pt x="87" y="85"/>
                  </a:cubicBezTo>
                  <a:cubicBezTo>
                    <a:pt x="89" y="79"/>
                    <a:pt x="91" y="74"/>
                    <a:pt x="94" y="69"/>
                  </a:cubicBezTo>
                  <a:cubicBezTo>
                    <a:pt x="101" y="61"/>
                    <a:pt x="109" y="58"/>
                    <a:pt x="118" y="58"/>
                  </a:cubicBezTo>
                  <a:cubicBezTo>
                    <a:pt x="127" y="58"/>
                    <a:pt x="136" y="60"/>
                    <a:pt x="146" y="63"/>
                  </a:cubicBezTo>
                  <a:cubicBezTo>
                    <a:pt x="147" y="63"/>
                    <a:pt x="147" y="63"/>
                    <a:pt x="147" y="63"/>
                  </a:cubicBezTo>
                  <a:cubicBezTo>
                    <a:pt x="160" y="66"/>
                    <a:pt x="174" y="70"/>
                    <a:pt x="189" y="70"/>
                  </a:cubicBezTo>
                  <a:cubicBezTo>
                    <a:pt x="204" y="70"/>
                    <a:pt x="218" y="66"/>
                    <a:pt x="231" y="63"/>
                  </a:cubicBezTo>
                  <a:cubicBezTo>
                    <a:pt x="231" y="63"/>
                    <a:pt x="231" y="63"/>
                    <a:pt x="231" y="63"/>
                  </a:cubicBezTo>
                  <a:cubicBezTo>
                    <a:pt x="241" y="60"/>
                    <a:pt x="251" y="58"/>
                    <a:pt x="259" y="58"/>
                  </a:cubicBezTo>
                  <a:cubicBezTo>
                    <a:pt x="268" y="58"/>
                    <a:pt x="277" y="60"/>
                    <a:pt x="283" y="68"/>
                  </a:cubicBezTo>
                  <a:cubicBezTo>
                    <a:pt x="283" y="69"/>
                    <a:pt x="283" y="69"/>
                    <a:pt x="283" y="69"/>
                  </a:cubicBezTo>
                  <a:cubicBezTo>
                    <a:pt x="287" y="74"/>
                    <a:pt x="289" y="79"/>
                    <a:pt x="290" y="85"/>
                  </a:cubicBezTo>
                  <a:cubicBezTo>
                    <a:pt x="291" y="90"/>
                    <a:pt x="291" y="95"/>
                    <a:pt x="291" y="100"/>
                  </a:cubicBezTo>
                  <a:cubicBezTo>
                    <a:pt x="291" y="100"/>
                    <a:pt x="291" y="100"/>
                    <a:pt x="291" y="100"/>
                  </a:cubicBezTo>
                  <a:moveTo>
                    <a:pt x="182" y="327"/>
                  </a:moveTo>
                  <a:cubicBezTo>
                    <a:pt x="185" y="336"/>
                    <a:pt x="185" y="336"/>
                    <a:pt x="185" y="336"/>
                  </a:cubicBezTo>
                  <a:cubicBezTo>
                    <a:pt x="186" y="337"/>
                    <a:pt x="186" y="339"/>
                    <a:pt x="186" y="340"/>
                  </a:cubicBezTo>
                  <a:cubicBezTo>
                    <a:pt x="187" y="342"/>
                    <a:pt x="187" y="344"/>
                    <a:pt x="187" y="346"/>
                  </a:cubicBezTo>
                  <a:cubicBezTo>
                    <a:pt x="187" y="346"/>
                    <a:pt x="187" y="346"/>
                    <a:pt x="187" y="346"/>
                  </a:cubicBezTo>
                  <a:cubicBezTo>
                    <a:pt x="185" y="367"/>
                    <a:pt x="182" y="387"/>
                    <a:pt x="180" y="406"/>
                  </a:cubicBezTo>
                  <a:cubicBezTo>
                    <a:pt x="179" y="417"/>
                    <a:pt x="178" y="429"/>
                    <a:pt x="176" y="440"/>
                  </a:cubicBezTo>
                  <a:cubicBezTo>
                    <a:pt x="186" y="461"/>
                    <a:pt x="186" y="461"/>
                    <a:pt x="186" y="461"/>
                  </a:cubicBezTo>
                  <a:cubicBezTo>
                    <a:pt x="191" y="461"/>
                    <a:pt x="191" y="461"/>
                    <a:pt x="191" y="461"/>
                  </a:cubicBezTo>
                  <a:cubicBezTo>
                    <a:pt x="202" y="438"/>
                    <a:pt x="202" y="438"/>
                    <a:pt x="202" y="438"/>
                  </a:cubicBezTo>
                  <a:cubicBezTo>
                    <a:pt x="201" y="427"/>
                    <a:pt x="200" y="417"/>
                    <a:pt x="199" y="406"/>
                  </a:cubicBezTo>
                  <a:cubicBezTo>
                    <a:pt x="196" y="386"/>
                    <a:pt x="194" y="367"/>
                    <a:pt x="192" y="346"/>
                  </a:cubicBezTo>
                  <a:cubicBezTo>
                    <a:pt x="192" y="344"/>
                    <a:pt x="192" y="342"/>
                    <a:pt x="192" y="340"/>
                  </a:cubicBezTo>
                  <a:cubicBezTo>
                    <a:pt x="193" y="339"/>
                    <a:pt x="193" y="337"/>
                    <a:pt x="194" y="336"/>
                  </a:cubicBezTo>
                  <a:cubicBezTo>
                    <a:pt x="197" y="327"/>
                    <a:pt x="197" y="327"/>
                    <a:pt x="197" y="327"/>
                  </a:cubicBezTo>
                  <a:cubicBezTo>
                    <a:pt x="189" y="312"/>
                    <a:pt x="189" y="312"/>
                    <a:pt x="189" y="312"/>
                  </a:cubicBezTo>
                  <a:cubicBezTo>
                    <a:pt x="182" y="327"/>
                    <a:pt x="182" y="327"/>
                    <a:pt x="182" y="327"/>
                  </a:cubicBezTo>
                  <a:close/>
                  <a:moveTo>
                    <a:pt x="106" y="288"/>
                  </a:moveTo>
                  <a:cubicBezTo>
                    <a:pt x="176" y="442"/>
                    <a:pt x="176" y="442"/>
                    <a:pt x="176" y="442"/>
                  </a:cubicBezTo>
                  <a:moveTo>
                    <a:pt x="272" y="288"/>
                  </a:moveTo>
                  <a:cubicBezTo>
                    <a:pt x="202" y="440"/>
                    <a:pt x="202" y="440"/>
                    <a:pt x="202" y="440"/>
                  </a:cubicBezTo>
                  <a:moveTo>
                    <a:pt x="122" y="278"/>
                  </a:moveTo>
                  <a:cubicBezTo>
                    <a:pt x="189" y="312"/>
                    <a:pt x="189" y="312"/>
                    <a:pt x="189" y="312"/>
                  </a:cubicBezTo>
                  <a:cubicBezTo>
                    <a:pt x="176" y="341"/>
                    <a:pt x="176" y="341"/>
                    <a:pt x="176" y="341"/>
                  </a:cubicBezTo>
                  <a:cubicBezTo>
                    <a:pt x="108" y="293"/>
                    <a:pt x="108" y="293"/>
                    <a:pt x="108" y="293"/>
                  </a:cubicBezTo>
                  <a:moveTo>
                    <a:pt x="256" y="278"/>
                  </a:moveTo>
                  <a:cubicBezTo>
                    <a:pt x="189" y="313"/>
                    <a:pt x="189" y="313"/>
                    <a:pt x="189" y="313"/>
                  </a:cubicBezTo>
                  <a:cubicBezTo>
                    <a:pt x="202" y="338"/>
                    <a:pt x="202" y="338"/>
                    <a:pt x="202" y="338"/>
                  </a:cubicBezTo>
                  <a:cubicBezTo>
                    <a:pt x="269" y="293"/>
                    <a:pt x="269" y="293"/>
                    <a:pt x="269" y="293"/>
                  </a:cubicBezTo>
                </a:path>
              </a:pathLst>
            </a:custGeom>
            <a:grpFill/>
            <a:ln w="9525" cap="rnd">
              <a:solidFill>
                <a:schemeClr val="bg2"/>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dirty="0">
                <a:solidFill>
                  <a:prstClr val="black"/>
                </a:solidFill>
                <a:latin typeface="Arial"/>
              </a:endParaRPr>
            </a:p>
          </p:txBody>
        </p:sp>
        <p:sp>
          <p:nvSpPr>
            <p:cNvPr id="82" name="Freeform 22">
              <a:extLst>
                <a:ext uri="{FF2B5EF4-FFF2-40B4-BE49-F238E27FC236}">
                  <a16:creationId xmlns:a16="http://schemas.microsoft.com/office/drawing/2014/main" id="{D9B32F30-814C-41FB-B225-3B6639ABB056}"/>
                </a:ext>
              </a:extLst>
            </p:cNvPr>
            <p:cNvSpPr>
              <a:spLocks/>
            </p:cNvSpPr>
            <p:nvPr/>
          </p:nvSpPr>
          <p:spPr bwMode="auto">
            <a:xfrm>
              <a:off x="2702" y="2281"/>
              <a:ext cx="263" cy="41"/>
            </a:xfrm>
            <a:custGeom>
              <a:avLst/>
              <a:gdLst>
                <a:gd name="T0" fmla="*/ 0 w 127"/>
                <a:gd name="T1" fmla="*/ 0 h 20"/>
                <a:gd name="T2" fmla="*/ 64 w 127"/>
                <a:gd name="T3" fmla="*/ 20 h 20"/>
                <a:gd name="T4" fmla="*/ 127 w 127"/>
                <a:gd name="T5" fmla="*/ 0 h 20"/>
              </a:gdLst>
              <a:ahLst/>
              <a:cxnLst>
                <a:cxn ang="0">
                  <a:pos x="T0" y="T1"/>
                </a:cxn>
                <a:cxn ang="0">
                  <a:pos x="T2" y="T3"/>
                </a:cxn>
                <a:cxn ang="0">
                  <a:pos x="T4" y="T5"/>
                </a:cxn>
              </a:cxnLst>
              <a:rect l="0" t="0" r="r" b="b"/>
              <a:pathLst>
                <a:path w="127" h="20">
                  <a:moveTo>
                    <a:pt x="0" y="0"/>
                  </a:moveTo>
                  <a:cubicBezTo>
                    <a:pt x="0" y="0"/>
                    <a:pt x="22" y="20"/>
                    <a:pt x="64" y="20"/>
                  </a:cubicBezTo>
                  <a:cubicBezTo>
                    <a:pt x="107" y="20"/>
                    <a:pt x="127" y="0"/>
                    <a:pt x="127" y="0"/>
                  </a:cubicBezTo>
                </a:path>
              </a:pathLst>
            </a:custGeom>
            <a:grpFill/>
            <a:ln w="9525" cap="rnd">
              <a:solidFill>
                <a:schemeClr val="bg2"/>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grpSp>
      <p:sp>
        <p:nvSpPr>
          <p:cNvPr id="83" name="Freeform 26">
            <a:extLst>
              <a:ext uri="{FF2B5EF4-FFF2-40B4-BE49-F238E27FC236}">
                <a16:creationId xmlns:a16="http://schemas.microsoft.com/office/drawing/2014/main" id="{2E219F4F-F9DF-4F20-BE80-FD11140928E4}"/>
              </a:ext>
            </a:extLst>
          </p:cNvPr>
          <p:cNvSpPr>
            <a:spLocks noEditPoints="1"/>
          </p:cNvSpPr>
          <p:nvPr/>
        </p:nvSpPr>
        <p:spPr bwMode="auto">
          <a:xfrm>
            <a:off x="1766684" y="1266390"/>
            <a:ext cx="623268" cy="879253"/>
          </a:xfrm>
          <a:custGeom>
            <a:avLst/>
            <a:gdLst>
              <a:gd name="T0" fmla="*/ 139 w 352"/>
              <a:gd name="T1" fmla="*/ 327 h 498"/>
              <a:gd name="T2" fmla="*/ 180 w 352"/>
              <a:gd name="T3" fmla="*/ 408 h 498"/>
              <a:gd name="T4" fmla="*/ 215 w 352"/>
              <a:gd name="T5" fmla="*/ 319 h 498"/>
              <a:gd name="T6" fmla="*/ 245 w 352"/>
              <a:gd name="T7" fmla="*/ 305 h 498"/>
              <a:gd name="T8" fmla="*/ 274 w 352"/>
              <a:gd name="T9" fmla="*/ 357 h 498"/>
              <a:gd name="T10" fmla="*/ 223 w 352"/>
              <a:gd name="T11" fmla="*/ 331 h 498"/>
              <a:gd name="T12" fmla="*/ 126 w 352"/>
              <a:gd name="T13" fmla="*/ 331 h 498"/>
              <a:gd name="T14" fmla="*/ 75 w 352"/>
              <a:gd name="T15" fmla="*/ 357 h 498"/>
              <a:gd name="T16" fmla="*/ 105 w 352"/>
              <a:gd name="T17" fmla="*/ 305 h 498"/>
              <a:gd name="T18" fmla="*/ 246 w 352"/>
              <a:gd name="T19" fmla="*/ 305 h 498"/>
              <a:gd name="T20" fmla="*/ 272 w 352"/>
              <a:gd name="T21" fmla="*/ 310 h 498"/>
              <a:gd name="T22" fmla="*/ 352 w 352"/>
              <a:gd name="T23" fmla="*/ 462 h 498"/>
              <a:gd name="T24" fmla="*/ 343 w 352"/>
              <a:gd name="T25" fmla="*/ 489 h 498"/>
              <a:gd name="T26" fmla="*/ 8 w 352"/>
              <a:gd name="T27" fmla="*/ 489 h 498"/>
              <a:gd name="T28" fmla="*/ 8 w 352"/>
              <a:gd name="T29" fmla="*/ 489 h 498"/>
              <a:gd name="T30" fmla="*/ 0 w 352"/>
              <a:gd name="T31" fmla="*/ 461 h 498"/>
              <a:gd name="T32" fmla="*/ 60 w 352"/>
              <a:gd name="T33" fmla="*/ 317 h 498"/>
              <a:gd name="T34" fmla="*/ 105 w 352"/>
              <a:gd name="T35" fmla="*/ 305 h 498"/>
              <a:gd name="T36" fmla="*/ 115 w 352"/>
              <a:gd name="T37" fmla="*/ 300 h 498"/>
              <a:gd name="T38" fmla="*/ 119 w 352"/>
              <a:gd name="T39" fmla="*/ 269 h 498"/>
              <a:gd name="T40" fmla="*/ 93 w 352"/>
              <a:gd name="T41" fmla="*/ 259 h 498"/>
              <a:gd name="T42" fmla="*/ 74 w 352"/>
              <a:gd name="T43" fmla="*/ 56 h 498"/>
              <a:gd name="T44" fmla="*/ 173 w 352"/>
              <a:gd name="T45" fmla="*/ 10 h 498"/>
              <a:gd name="T46" fmla="*/ 293 w 352"/>
              <a:gd name="T47" fmla="*/ 94 h 498"/>
              <a:gd name="T48" fmla="*/ 258 w 352"/>
              <a:gd name="T49" fmla="*/ 260 h 498"/>
              <a:gd name="T50" fmla="*/ 233 w 352"/>
              <a:gd name="T51" fmla="*/ 269 h 498"/>
              <a:gd name="T52" fmla="*/ 237 w 352"/>
              <a:gd name="T53" fmla="*/ 300 h 498"/>
              <a:gd name="T54" fmla="*/ 243 w 352"/>
              <a:gd name="T55" fmla="*/ 304 h 498"/>
              <a:gd name="T56" fmla="*/ 219 w 352"/>
              <a:gd name="T57" fmla="*/ 279 h 498"/>
              <a:gd name="T58" fmla="*/ 176 w 352"/>
              <a:gd name="T59" fmla="*/ 297 h 498"/>
              <a:gd name="T60" fmla="*/ 118 w 352"/>
              <a:gd name="T61" fmla="*/ 262 h 498"/>
              <a:gd name="T62" fmla="*/ 96 w 352"/>
              <a:gd name="T63" fmla="*/ 220 h 498"/>
              <a:gd name="T64" fmla="*/ 86 w 352"/>
              <a:gd name="T65" fmla="*/ 163 h 498"/>
              <a:gd name="T66" fmla="*/ 87 w 352"/>
              <a:gd name="T67" fmla="*/ 146 h 498"/>
              <a:gd name="T68" fmla="*/ 212 w 352"/>
              <a:gd name="T69" fmla="*/ 114 h 498"/>
              <a:gd name="T70" fmla="*/ 265 w 352"/>
              <a:gd name="T71" fmla="*/ 141 h 498"/>
              <a:gd name="T72" fmla="*/ 266 w 352"/>
              <a:gd name="T73" fmla="*/ 158 h 498"/>
              <a:gd name="T74" fmla="*/ 265 w 352"/>
              <a:gd name="T75" fmla="*/ 169 h 498"/>
              <a:gd name="T76" fmla="*/ 265 w 352"/>
              <a:gd name="T77" fmla="*/ 174 h 498"/>
              <a:gd name="T78" fmla="*/ 257 w 352"/>
              <a:gd name="T79" fmla="*/ 214 h 498"/>
              <a:gd name="T80" fmla="*/ 244 w 352"/>
              <a:gd name="T81" fmla="*/ 245 h 498"/>
              <a:gd name="T82" fmla="*/ 234 w 352"/>
              <a:gd name="T83" fmla="*/ 262 h 498"/>
              <a:gd name="T84" fmla="*/ 118 w 352"/>
              <a:gd name="T85" fmla="*/ 292 h 498"/>
              <a:gd name="T86" fmla="*/ 83 w 352"/>
              <a:gd name="T87" fmla="*/ 17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2" h="498">
                <a:moveTo>
                  <a:pt x="132" y="318"/>
                </a:moveTo>
                <a:cubicBezTo>
                  <a:pt x="134" y="319"/>
                  <a:pt x="135" y="320"/>
                  <a:pt x="136" y="321"/>
                </a:cubicBezTo>
                <a:cubicBezTo>
                  <a:pt x="138" y="323"/>
                  <a:pt x="139" y="325"/>
                  <a:pt x="139" y="327"/>
                </a:cubicBezTo>
                <a:cubicBezTo>
                  <a:pt x="171" y="408"/>
                  <a:pt x="171" y="408"/>
                  <a:pt x="171" y="408"/>
                </a:cubicBezTo>
                <a:cubicBezTo>
                  <a:pt x="172" y="411"/>
                  <a:pt x="175" y="412"/>
                  <a:pt x="178" y="411"/>
                </a:cubicBezTo>
                <a:cubicBezTo>
                  <a:pt x="179" y="410"/>
                  <a:pt x="180" y="409"/>
                  <a:pt x="180" y="408"/>
                </a:cubicBezTo>
                <a:cubicBezTo>
                  <a:pt x="180" y="408"/>
                  <a:pt x="180" y="408"/>
                  <a:pt x="180" y="408"/>
                </a:cubicBezTo>
                <a:cubicBezTo>
                  <a:pt x="212" y="323"/>
                  <a:pt x="212" y="323"/>
                  <a:pt x="212" y="323"/>
                </a:cubicBezTo>
                <a:cubicBezTo>
                  <a:pt x="212" y="321"/>
                  <a:pt x="213" y="320"/>
                  <a:pt x="215" y="319"/>
                </a:cubicBezTo>
                <a:cubicBezTo>
                  <a:pt x="216" y="317"/>
                  <a:pt x="217" y="316"/>
                  <a:pt x="219" y="315"/>
                </a:cubicBezTo>
                <a:cubicBezTo>
                  <a:pt x="244" y="305"/>
                  <a:pt x="244" y="305"/>
                  <a:pt x="244" y="305"/>
                </a:cubicBezTo>
                <a:cubicBezTo>
                  <a:pt x="245" y="305"/>
                  <a:pt x="245" y="305"/>
                  <a:pt x="245" y="305"/>
                </a:cubicBezTo>
                <a:cubicBezTo>
                  <a:pt x="252" y="306"/>
                  <a:pt x="259" y="308"/>
                  <a:pt x="266" y="310"/>
                </a:cubicBezTo>
                <a:cubicBezTo>
                  <a:pt x="267" y="314"/>
                  <a:pt x="268" y="319"/>
                  <a:pt x="269" y="324"/>
                </a:cubicBezTo>
                <a:cubicBezTo>
                  <a:pt x="269" y="332"/>
                  <a:pt x="270" y="342"/>
                  <a:pt x="274" y="357"/>
                </a:cubicBezTo>
                <a:cubicBezTo>
                  <a:pt x="230" y="328"/>
                  <a:pt x="230" y="328"/>
                  <a:pt x="230" y="328"/>
                </a:cubicBezTo>
                <a:cubicBezTo>
                  <a:pt x="227" y="326"/>
                  <a:pt x="224" y="327"/>
                  <a:pt x="223" y="330"/>
                </a:cubicBezTo>
                <a:cubicBezTo>
                  <a:pt x="223" y="330"/>
                  <a:pt x="223" y="331"/>
                  <a:pt x="223" y="331"/>
                </a:cubicBezTo>
                <a:cubicBezTo>
                  <a:pt x="223" y="331"/>
                  <a:pt x="223" y="331"/>
                  <a:pt x="223" y="331"/>
                </a:cubicBezTo>
                <a:cubicBezTo>
                  <a:pt x="175" y="467"/>
                  <a:pt x="175" y="467"/>
                  <a:pt x="175" y="467"/>
                </a:cubicBezTo>
                <a:cubicBezTo>
                  <a:pt x="126" y="331"/>
                  <a:pt x="126" y="331"/>
                  <a:pt x="126" y="331"/>
                </a:cubicBezTo>
                <a:cubicBezTo>
                  <a:pt x="125" y="328"/>
                  <a:pt x="122" y="326"/>
                  <a:pt x="120" y="328"/>
                </a:cubicBezTo>
                <a:cubicBezTo>
                  <a:pt x="119" y="328"/>
                  <a:pt x="119" y="328"/>
                  <a:pt x="119" y="328"/>
                </a:cubicBezTo>
                <a:cubicBezTo>
                  <a:pt x="75" y="357"/>
                  <a:pt x="75" y="357"/>
                  <a:pt x="75" y="357"/>
                </a:cubicBezTo>
                <a:cubicBezTo>
                  <a:pt x="79" y="342"/>
                  <a:pt x="80" y="332"/>
                  <a:pt x="81" y="324"/>
                </a:cubicBezTo>
                <a:cubicBezTo>
                  <a:pt x="81" y="319"/>
                  <a:pt x="82" y="315"/>
                  <a:pt x="83" y="311"/>
                </a:cubicBezTo>
                <a:cubicBezTo>
                  <a:pt x="90" y="308"/>
                  <a:pt x="98" y="307"/>
                  <a:pt x="105" y="305"/>
                </a:cubicBezTo>
                <a:cubicBezTo>
                  <a:pt x="132" y="318"/>
                  <a:pt x="132" y="318"/>
                  <a:pt x="132" y="318"/>
                </a:cubicBezTo>
                <a:close/>
                <a:moveTo>
                  <a:pt x="243" y="304"/>
                </a:moveTo>
                <a:cubicBezTo>
                  <a:pt x="244" y="304"/>
                  <a:pt x="245" y="304"/>
                  <a:pt x="246" y="305"/>
                </a:cubicBezTo>
                <a:cubicBezTo>
                  <a:pt x="247" y="305"/>
                  <a:pt x="247" y="305"/>
                  <a:pt x="247" y="305"/>
                </a:cubicBezTo>
                <a:cubicBezTo>
                  <a:pt x="254" y="306"/>
                  <a:pt x="262" y="307"/>
                  <a:pt x="269" y="309"/>
                </a:cubicBezTo>
                <a:cubicBezTo>
                  <a:pt x="270" y="309"/>
                  <a:pt x="271" y="309"/>
                  <a:pt x="272" y="310"/>
                </a:cubicBezTo>
                <a:cubicBezTo>
                  <a:pt x="279" y="311"/>
                  <a:pt x="285" y="314"/>
                  <a:pt x="292" y="317"/>
                </a:cubicBezTo>
                <a:cubicBezTo>
                  <a:pt x="320" y="330"/>
                  <a:pt x="335" y="352"/>
                  <a:pt x="343" y="378"/>
                </a:cubicBezTo>
                <a:cubicBezTo>
                  <a:pt x="351" y="404"/>
                  <a:pt x="352" y="433"/>
                  <a:pt x="352" y="462"/>
                </a:cubicBezTo>
                <a:cubicBezTo>
                  <a:pt x="352" y="462"/>
                  <a:pt x="352" y="462"/>
                  <a:pt x="352" y="462"/>
                </a:cubicBezTo>
                <a:cubicBezTo>
                  <a:pt x="352" y="468"/>
                  <a:pt x="352" y="468"/>
                  <a:pt x="352" y="468"/>
                </a:cubicBezTo>
                <a:cubicBezTo>
                  <a:pt x="352" y="476"/>
                  <a:pt x="348" y="484"/>
                  <a:pt x="343" y="489"/>
                </a:cubicBezTo>
                <a:cubicBezTo>
                  <a:pt x="337" y="495"/>
                  <a:pt x="330" y="498"/>
                  <a:pt x="322" y="498"/>
                </a:cubicBezTo>
                <a:cubicBezTo>
                  <a:pt x="30" y="498"/>
                  <a:pt x="30" y="498"/>
                  <a:pt x="30" y="498"/>
                </a:cubicBezTo>
                <a:cubicBezTo>
                  <a:pt x="21" y="498"/>
                  <a:pt x="14" y="495"/>
                  <a:pt x="8" y="489"/>
                </a:cubicBezTo>
                <a:cubicBezTo>
                  <a:pt x="8" y="489"/>
                  <a:pt x="8" y="489"/>
                  <a:pt x="8" y="489"/>
                </a:cubicBezTo>
                <a:cubicBezTo>
                  <a:pt x="8" y="489"/>
                  <a:pt x="8" y="489"/>
                  <a:pt x="8" y="489"/>
                </a:cubicBezTo>
                <a:cubicBezTo>
                  <a:pt x="8" y="489"/>
                  <a:pt x="8" y="489"/>
                  <a:pt x="8" y="489"/>
                </a:cubicBezTo>
                <a:cubicBezTo>
                  <a:pt x="3" y="484"/>
                  <a:pt x="0" y="476"/>
                  <a:pt x="0" y="468"/>
                </a:cubicBezTo>
                <a:cubicBezTo>
                  <a:pt x="0" y="462"/>
                  <a:pt x="0" y="462"/>
                  <a:pt x="0" y="462"/>
                </a:cubicBezTo>
                <a:cubicBezTo>
                  <a:pt x="0" y="461"/>
                  <a:pt x="0" y="461"/>
                  <a:pt x="0" y="461"/>
                </a:cubicBezTo>
                <a:cubicBezTo>
                  <a:pt x="0" y="433"/>
                  <a:pt x="0" y="404"/>
                  <a:pt x="8" y="378"/>
                </a:cubicBezTo>
                <a:cubicBezTo>
                  <a:pt x="8" y="378"/>
                  <a:pt x="8" y="378"/>
                  <a:pt x="8" y="378"/>
                </a:cubicBezTo>
                <a:cubicBezTo>
                  <a:pt x="16" y="352"/>
                  <a:pt x="31" y="330"/>
                  <a:pt x="60" y="317"/>
                </a:cubicBezTo>
                <a:cubicBezTo>
                  <a:pt x="65" y="314"/>
                  <a:pt x="71" y="312"/>
                  <a:pt x="77" y="310"/>
                </a:cubicBezTo>
                <a:cubicBezTo>
                  <a:pt x="78" y="310"/>
                  <a:pt x="78" y="310"/>
                  <a:pt x="79" y="310"/>
                </a:cubicBezTo>
                <a:cubicBezTo>
                  <a:pt x="87" y="308"/>
                  <a:pt x="96" y="306"/>
                  <a:pt x="105" y="305"/>
                </a:cubicBezTo>
                <a:cubicBezTo>
                  <a:pt x="109" y="304"/>
                  <a:pt x="109" y="304"/>
                  <a:pt x="109" y="304"/>
                </a:cubicBezTo>
                <a:cubicBezTo>
                  <a:pt x="109" y="304"/>
                  <a:pt x="109" y="304"/>
                  <a:pt x="109" y="304"/>
                </a:cubicBezTo>
                <a:cubicBezTo>
                  <a:pt x="111" y="303"/>
                  <a:pt x="113" y="302"/>
                  <a:pt x="115" y="300"/>
                </a:cubicBezTo>
                <a:cubicBezTo>
                  <a:pt x="116" y="298"/>
                  <a:pt x="117" y="295"/>
                  <a:pt x="118" y="292"/>
                </a:cubicBezTo>
                <a:cubicBezTo>
                  <a:pt x="118" y="292"/>
                  <a:pt x="118" y="292"/>
                  <a:pt x="118" y="292"/>
                </a:cubicBezTo>
                <a:cubicBezTo>
                  <a:pt x="119" y="269"/>
                  <a:pt x="119" y="269"/>
                  <a:pt x="119" y="269"/>
                </a:cubicBezTo>
                <a:cubicBezTo>
                  <a:pt x="117" y="267"/>
                  <a:pt x="116" y="265"/>
                  <a:pt x="115" y="264"/>
                </a:cubicBezTo>
                <a:cubicBezTo>
                  <a:pt x="111" y="263"/>
                  <a:pt x="107" y="262"/>
                  <a:pt x="104" y="262"/>
                </a:cubicBezTo>
                <a:cubicBezTo>
                  <a:pt x="100" y="261"/>
                  <a:pt x="96" y="260"/>
                  <a:pt x="93" y="259"/>
                </a:cubicBezTo>
                <a:cubicBezTo>
                  <a:pt x="91" y="258"/>
                  <a:pt x="90" y="258"/>
                  <a:pt x="90" y="256"/>
                </a:cubicBezTo>
                <a:cubicBezTo>
                  <a:pt x="33" y="163"/>
                  <a:pt x="45" y="97"/>
                  <a:pt x="74" y="56"/>
                </a:cubicBezTo>
                <a:cubicBezTo>
                  <a:pt x="74" y="56"/>
                  <a:pt x="74" y="56"/>
                  <a:pt x="74" y="56"/>
                </a:cubicBezTo>
                <a:cubicBezTo>
                  <a:pt x="86" y="39"/>
                  <a:pt x="101" y="27"/>
                  <a:pt x="115" y="18"/>
                </a:cubicBezTo>
                <a:cubicBezTo>
                  <a:pt x="130" y="9"/>
                  <a:pt x="144" y="5"/>
                  <a:pt x="154" y="4"/>
                </a:cubicBezTo>
                <a:cubicBezTo>
                  <a:pt x="163" y="3"/>
                  <a:pt x="170" y="5"/>
                  <a:pt x="173" y="10"/>
                </a:cubicBezTo>
                <a:cubicBezTo>
                  <a:pt x="186" y="1"/>
                  <a:pt x="203" y="0"/>
                  <a:pt x="220" y="6"/>
                </a:cubicBezTo>
                <a:cubicBezTo>
                  <a:pt x="235" y="11"/>
                  <a:pt x="250" y="22"/>
                  <a:pt x="263" y="37"/>
                </a:cubicBezTo>
                <a:cubicBezTo>
                  <a:pt x="276" y="52"/>
                  <a:pt x="286" y="71"/>
                  <a:pt x="293" y="94"/>
                </a:cubicBezTo>
                <a:cubicBezTo>
                  <a:pt x="306" y="139"/>
                  <a:pt x="301" y="196"/>
                  <a:pt x="261" y="258"/>
                </a:cubicBezTo>
                <a:cubicBezTo>
                  <a:pt x="260" y="259"/>
                  <a:pt x="259" y="260"/>
                  <a:pt x="258" y="260"/>
                </a:cubicBezTo>
                <a:cubicBezTo>
                  <a:pt x="258" y="260"/>
                  <a:pt x="258" y="260"/>
                  <a:pt x="258" y="260"/>
                </a:cubicBezTo>
                <a:cubicBezTo>
                  <a:pt x="255" y="261"/>
                  <a:pt x="251" y="262"/>
                  <a:pt x="247" y="262"/>
                </a:cubicBezTo>
                <a:cubicBezTo>
                  <a:pt x="244" y="263"/>
                  <a:pt x="240" y="264"/>
                  <a:pt x="237" y="264"/>
                </a:cubicBezTo>
                <a:cubicBezTo>
                  <a:pt x="235" y="266"/>
                  <a:pt x="234" y="267"/>
                  <a:pt x="233" y="269"/>
                </a:cubicBezTo>
                <a:cubicBezTo>
                  <a:pt x="234" y="292"/>
                  <a:pt x="234" y="292"/>
                  <a:pt x="234" y="292"/>
                </a:cubicBezTo>
                <a:cubicBezTo>
                  <a:pt x="234" y="292"/>
                  <a:pt x="234" y="292"/>
                  <a:pt x="234" y="292"/>
                </a:cubicBezTo>
                <a:cubicBezTo>
                  <a:pt x="234" y="295"/>
                  <a:pt x="235" y="298"/>
                  <a:pt x="237" y="300"/>
                </a:cubicBezTo>
                <a:cubicBezTo>
                  <a:pt x="238" y="302"/>
                  <a:pt x="241" y="303"/>
                  <a:pt x="243" y="304"/>
                </a:cubicBezTo>
                <a:cubicBezTo>
                  <a:pt x="243" y="304"/>
                  <a:pt x="243" y="304"/>
                  <a:pt x="243" y="304"/>
                </a:cubicBezTo>
                <a:cubicBezTo>
                  <a:pt x="243" y="304"/>
                  <a:pt x="243" y="304"/>
                  <a:pt x="243" y="304"/>
                </a:cubicBezTo>
                <a:close/>
                <a:moveTo>
                  <a:pt x="227" y="270"/>
                </a:moveTo>
                <a:cubicBezTo>
                  <a:pt x="226" y="271"/>
                  <a:pt x="226" y="271"/>
                  <a:pt x="226" y="271"/>
                </a:cubicBezTo>
                <a:cubicBezTo>
                  <a:pt x="224" y="274"/>
                  <a:pt x="222" y="277"/>
                  <a:pt x="219" y="279"/>
                </a:cubicBezTo>
                <a:cubicBezTo>
                  <a:pt x="219" y="279"/>
                  <a:pt x="219" y="279"/>
                  <a:pt x="218" y="279"/>
                </a:cubicBezTo>
                <a:cubicBezTo>
                  <a:pt x="212" y="285"/>
                  <a:pt x="205" y="290"/>
                  <a:pt x="198" y="293"/>
                </a:cubicBezTo>
                <a:cubicBezTo>
                  <a:pt x="191" y="296"/>
                  <a:pt x="183" y="297"/>
                  <a:pt x="176" y="297"/>
                </a:cubicBezTo>
                <a:cubicBezTo>
                  <a:pt x="165" y="297"/>
                  <a:pt x="155" y="294"/>
                  <a:pt x="145" y="289"/>
                </a:cubicBezTo>
                <a:cubicBezTo>
                  <a:pt x="135" y="283"/>
                  <a:pt x="126" y="274"/>
                  <a:pt x="118" y="263"/>
                </a:cubicBezTo>
                <a:cubicBezTo>
                  <a:pt x="118" y="263"/>
                  <a:pt x="118" y="263"/>
                  <a:pt x="118" y="262"/>
                </a:cubicBezTo>
                <a:cubicBezTo>
                  <a:pt x="117" y="262"/>
                  <a:pt x="117" y="262"/>
                  <a:pt x="117" y="262"/>
                </a:cubicBezTo>
                <a:cubicBezTo>
                  <a:pt x="117" y="262"/>
                  <a:pt x="117" y="262"/>
                  <a:pt x="117" y="262"/>
                </a:cubicBezTo>
                <a:cubicBezTo>
                  <a:pt x="109" y="250"/>
                  <a:pt x="102" y="236"/>
                  <a:pt x="96" y="220"/>
                </a:cubicBezTo>
                <a:cubicBezTo>
                  <a:pt x="91" y="205"/>
                  <a:pt x="88" y="188"/>
                  <a:pt x="86" y="170"/>
                </a:cubicBezTo>
                <a:cubicBezTo>
                  <a:pt x="86" y="169"/>
                  <a:pt x="86" y="169"/>
                  <a:pt x="86" y="169"/>
                </a:cubicBezTo>
                <a:cubicBezTo>
                  <a:pt x="86" y="167"/>
                  <a:pt x="86" y="165"/>
                  <a:pt x="86" y="163"/>
                </a:cubicBezTo>
                <a:cubicBezTo>
                  <a:pt x="86" y="162"/>
                  <a:pt x="86" y="160"/>
                  <a:pt x="86" y="158"/>
                </a:cubicBezTo>
                <a:cubicBezTo>
                  <a:pt x="86" y="156"/>
                  <a:pt x="87" y="154"/>
                  <a:pt x="87" y="152"/>
                </a:cubicBezTo>
                <a:cubicBezTo>
                  <a:pt x="87" y="149"/>
                  <a:pt x="87" y="148"/>
                  <a:pt x="87" y="146"/>
                </a:cubicBezTo>
                <a:cubicBezTo>
                  <a:pt x="92" y="110"/>
                  <a:pt x="113" y="88"/>
                  <a:pt x="128" y="75"/>
                </a:cubicBezTo>
                <a:cubicBezTo>
                  <a:pt x="136" y="88"/>
                  <a:pt x="148" y="96"/>
                  <a:pt x="162" y="102"/>
                </a:cubicBezTo>
                <a:cubicBezTo>
                  <a:pt x="178" y="108"/>
                  <a:pt x="195" y="111"/>
                  <a:pt x="212" y="114"/>
                </a:cubicBezTo>
                <a:cubicBezTo>
                  <a:pt x="226" y="116"/>
                  <a:pt x="240" y="118"/>
                  <a:pt x="250" y="122"/>
                </a:cubicBezTo>
                <a:cubicBezTo>
                  <a:pt x="258" y="126"/>
                  <a:pt x="264" y="130"/>
                  <a:pt x="265" y="138"/>
                </a:cubicBezTo>
                <a:cubicBezTo>
                  <a:pt x="265" y="141"/>
                  <a:pt x="265" y="141"/>
                  <a:pt x="265" y="141"/>
                </a:cubicBezTo>
                <a:cubicBezTo>
                  <a:pt x="266" y="142"/>
                  <a:pt x="266" y="143"/>
                  <a:pt x="266" y="144"/>
                </a:cubicBezTo>
                <a:cubicBezTo>
                  <a:pt x="266" y="146"/>
                  <a:pt x="266" y="148"/>
                  <a:pt x="266" y="152"/>
                </a:cubicBezTo>
                <a:cubicBezTo>
                  <a:pt x="266" y="154"/>
                  <a:pt x="266" y="156"/>
                  <a:pt x="266" y="158"/>
                </a:cubicBezTo>
                <a:cubicBezTo>
                  <a:pt x="266" y="159"/>
                  <a:pt x="266" y="161"/>
                  <a:pt x="265" y="163"/>
                </a:cubicBezTo>
                <a:cubicBezTo>
                  <a:pt x="265" y="165"/>
                  <a:pt x="265" y="166"/>
                  <a:pt x="265" y="169"/>
                </a:cubicBezTo>
                <a:cubicBezTo>
                  <a:pt x="265" y="169"/>
                  <a:pt x="265" y="169"/>
                  <a:pt x="265" y="169"/>
                </a:cubicBezTo>
                <a:cubicBezTo>
                  <a:pt x="265" y="169"/>
                  <a:pt x="265" y="169"/>
                  <a:pt x="265" y="169"/>
                </a:cubicBezTo>
                <a:cubicBezTo>
                  <a:pt x="265" y="170"/>
                  <a:pt x="265" y="172"/>
                  <a:pt x="265" y="173"/>
                </a:cubicBezTo>
                <a:cubicBezTo>
                  <a:pt x="265" y="174"/>
                  <a:pt x="265" y="174"/>
                  <a:pt x="265" y="174"/>
                </a:cubicBezTo>
                <a:cubicBezTo>
                  <a:pt x="264" y="178"/>
                  <a:pt x="263" y="183"/>
                  <a:pt x="263" y="187"/>
                </a:cubicBezTo>
                <a:cubicBezTo>
                  <a:pt x="262" y="192"/>
                  <a:pt x="261" y="196"/>
                  <a:pt x="260" y="201"/>
                </a:cubicBezTo>
                <a:cubicBezTo>
                  <a:pt x="259" y="205"/>
                  <a:pt x="258" y="209"/>
                  <a:pt x="257" y="214"/>
                </a:cubicBezTo>
                <a:cubicBezTo>
                  <a:pt x="255" y="218"/>
                  <a:pt x="254" y="222"/>
                  <a:pt x="253" y="226"/>
                </a:cubicBezTo>
                <a:cubicBezTo>
                  <a:pt x="253" y="226"/>
                  <a:pt x="253" y="226"/>
                  <a:pt x="253" y="226"/>
                </a:cubicBezTo>
                <a:cubicBezTo>
                  <a:pt x="250" y="233"/>
                  <a:pt x="247" y="239"/>
                  <a:pt x="244" y="245"/>
                </a:cubicBezTo>
                <a:cubicBezTo>
                  <a:pt x="241" y="251"/>
                  <a:pt x="238" y="257"/>
                  <a:pt x="234" y="262"/>
                </a:cubicBezTo>
                <a:cubicBezTo>
                  <a:pt x="234" y="262"/>
                  <a:pt x="234" y="262"/>
                  <a:pt x="234" y="262"/>
                </a:cubicBezTo>
                <a:cubicBezTo>
                  <a:pt x="234" y="262"/>
                  <a:pt x="234" y="262"/>
                  <a:pt x="234" y="262"/>
                </a:cubicBezTo>
                <a:cubicBezTo>
                  <a:pt x="232" y="265"/>
                  <a:pt x="230" y="267"/>
                  <a:pt x="228" y="269"/>
                </a:cubicBezTo>
                <a:cubicBezTo>
                  <a:pt x="228" y="270"/>
                  <a:pt x="228" y="270"/>
                  <a:pt x="227" y="270"/>
                </a:cubicBezTo>
                <a:close/>
                <a:moveTo>
                  <a:pt x="118" y="292"/>
                </a:moveTo>
                <a:cubicBezTo>
                  <a:pt x="118" y="292"/>
                  <a:pt x="118" y="292"/>
                  <a:pt x="118" y="292"/>
                </a:cubicBezTo>
                <a:moveTo>
                  <a:pt x="83" y="172"/>
                </a:moveTo>
                <a:cubicBezTo>
                  <a:pt x="83" y="171"/>
                  <a:pt x="83" y="171"/>
                  <a:pt x="83" y="171"/>
                </a:cubicBezTo>
                <a:lnTo>
                  <a:pt x="83" y="172"/>
                </a:lnTo>
                <a:close/>
              </a:path>
            </a:pathLst>
          </a:custGeom>
          <a:grpFill/>
          <a:ln w="9525" cap="rnd">
            <a:solidFill>
              <a:srgbClr val="2F46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grpSp>
        <p:nvGrpSpPr>
          <p:cNvPr id="84" name="Group 19">
            <a:extLst>
              <a:ext uri="{FF2B5EF4-FFF2-40B4-BE49-F238E27FC236}">
                <a16:creationId xmlns:a16="http://schemas.microsoft.com/office/drawing/2014/main" id="{B6C22261-49C1-4B09-BA76-3204325A2D64}"/>
              </a:ext>
            </a:extLst>
          </p:cNvPr>
          <p:cNvGrpSpPr>
            <a:grpSpLocks noChangeAspect="1"/>
          </p:cNvGrpSpPr>
          <p:nvPr/>
        </p:nvGrpSpPr>
        <p:grpSpPr bwMode="auto">
          <a:xfrm>
            <a:off x="4999294" y="1397785"/>
            <a:ext cx="685043" cy="686961"/>
            <a:chOff x="5448" y="2047"/>
            <a:chExt cx="357" cy="358"/>
          </a:xfrm>
        </p:grpSpPr>
        <p:sp>
          <p:nvSpPr>
            <p:cNvPr id="85" name="Freeform 20">
              <a:extLst>
                <a:ext uri="{FF2B5EF4-FFF2-40B4-BE49-F238E27FC236}">
                  <a16:creationId xmlns:a16="http://schemas.microsoft.com/office/drawing/2014/main" id="{A9720F70-0AC6-4F5F-9CF2-D089066FD49D}"/>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9525" cap="rnd">
              <a:solidFill>
                <a:srgbClr val="009D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dirty="0">
                <a:solidFill>
                  <a:prstClr val="black"/>
                </a:solidFill>
                <a:latin typeface="Arial"/>
              </a:endParaRPr>
            </a:p>
          </p:txBody>
        </p:sp>
        <p:sp>
          <p:nvSpPr>
            <p:cNvPr id="86" name="Freeform 21">
              <a:extLst>
                <a:ext uri="{FF2B5EF4-FFF2-40B4-BE49-F238E27FC236}">
                  <a16:creationId xmlns:a16="http://schemas.microsoft.com/office/drawing/2014/main" id="{FCC8DA8D-788C-40E6-8662-E9A7896EC373}"/>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9525" cap="rnd">
              <a:solidFill>
                <a:srgbClr val="009D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sp>
          <p:nvSpPr>
            <p:cNvPr id="87" name="Line 22">
              <a:extLst>
                <a:ext uri="{FF2B5EF4-FFF2-40B4-BE49-F238E27FC236}">
                  <a16:creationId xmlns:a16="http://schemas.microsoft.com/office/drawing/2014/main" id="{C22C5C02-5E61-4A47-B81C-AE471F96B9CD}"/>
                </a:ext>
              </a:extLst>
            </p:cNvPr>
            <p:cNvSpPr>
              <a:spLocks noChangeShapeType="1"/>
            </p:cNvSpPr>
            <p:nvPr/>
          </p:nvSpPr>
          <p:spPr bwMode="auto">
            <a:xfrm>
              <a:off x="5448" y="2172"/>
              <a:ext cx="357" cy="0"/>
            </a:xfrm>
            <a:prstGeom prst="line">
              <a:avLst/>
            </a:prstGeom>
            <a:grpFill/>
            <a:ln w="9525" cap="rnd">
              <a:solidFill>
                <a:srgbClr val="009D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sp>
          <p:nvSpPr>
            <p:cNvPr id="88" name="Line 23">
              <a:extLst>
                <a:ext uri="{FF2B5EF4-FFF2-40B4-BE49-F238E27FC236}">
                  <a16:creationId xmlns:a16="http://schemas.microsoft.com/office/drawing/2014/main" id="{70036561-4E0C-4F8F-95FA-DB6942FDC46D}"/>
                </a:ext>
              </a:extLst>
            </p:cNvPr>
            <p:cNvSpPr>
              <a:spLocks noChangeShapeType="1"/>
            </p:cNvSpPr>
            <p:nvPr/>
          </p:nvSpPr>
          <p:spPr bwMode="auto">
            <a:xfrm>
              <a:off x="5743" y="2047"/>
              <a:ext cx="0" cy="78"/>
            </a:xfrm>
            <a:prstGeom prst="line">
              <a:avLst/>
            </a:prstGeom>
            <a:grpFill/>
            <a:ln w="9525" cap="rnd">
              <a:solidFill>
                <a:srgbClr val="009D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sp>
          <p:nvSpPr>
            <p:cNvPr id="89" name="Line 24">
              <a:extLst>
                <a:ext uri="{FF2B5EF4-FFF2-40B4-BE49-F238E27FC236}">
                  <a16:creationId xmlns:a16="http://schemas.microsoft.com/office/drawing/2014/main" id="{5C367F94-07F0-441B-93C0-A016A191038B}"/>
                </a:ext>
              </a:extLst>
            </p:cNvPr>
            <p:cNvSpPr>
              <a:spLocks noChangeShapeType="1"/>
            </p:cNvSpPr>
            <p:nvPr/>
          </p:nvSpPr>
          <p:spPr bwMode="auto">
            <a:xfrm>
              <a:off x="5510" y="2047"/>
              <a:ext cx="0" cy="78"/>
            </a:xfrm>
            <a:prstGeom prst="line">
              <a:avLst/>
            </a:prstGeom>
            <a:grpFill/>
            <a:ln w="9525" cap="rnd">
              <a:solidFill>
                <a:srgbClr val="009D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sp>
          <p:nvSpPr>
            <p:cNvPr id="90" name="Freeform 25">
              <a:extLst>
                <a:ext uri="{FF2B5EF4-FFF2-40B4-BE49-F238E27FC236}">
                  <a16:creationId xmlns:a16="http://schemas.microsoft.com/office/drawing/2014/main" id="{B89DD052-D97E-4C02-9F5A-CAF2C1C76584}"/>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9525" cap="rnd">
              <a:solidFill>
                <a:srgbClr val="009D9C"/>
              </a:solidFill>
              <a:prstDash val="solid"/>
              <a:round/>
              <a:headEnd/>
              <a:tailEnd/>
            </a:ln>
          </p:spPr>
          <p:txBody>
            <a:bodyPr vert="horz" wrap="square" lIns="121920" tIns="60960" rIns="121920" bIns="60960" numCol="1" anchor="t" anchorCtr="0" compatLnSpc="1">
              <a:prstTxWarp prst="textNoShape">
                <a:avLst/>
              </a:prstTxWarp>
            </a:bodyPr>
            <a:lstStyle/>
            <a:p>
              <a:pPr defTabSz="1219170">
                <a:defRPr/>
              </a:pPr>
              <a:endParaRPr lang="fr-FR" sz="2400">
                <a:solidFill>
                  <a:prstClr val="black"/>
                </a:solidFill>
                <a:latin typeface="Arial"/>
              </a:endParaRPr>
            </a:p>
          </p:txBody>
        </p:sp>
      </p:grpSp>
      <p:sp>
        <p:nvSpPr>
          <p:cNvPr id="91" name="Espace réservé du texte 8">
            <a:extLst>
              <a:ext uri="{FF2B5EF4-FFF2-40B4-BE49-F238E27FC236}">
                <a16:creationId xmlns:a16="http://schemas.microsoft.com/office/drawing/2014/main" id="{85E3F83C-7944-43A7-B26B-319850F34CDC}"/>
              </a:ext>
            </a:extLst>
          </p:cNvPr>
          <p:cNvSpPr txBox="1">
            <a:spLocks/>
          </p:cNvSpPr>
          <p:nvPr/>
        </p:nvSpPr>
        <p:spPr>
          <a:xfrm>
            <a:off x="8492552" y="2664644"/>
            <a:ext cx="3508946" cy="2123658"/>
          </a:xfrm>
          <a:prstGeom prst="rect">
            <a:avLst/>
          </a:prstGeom>
        </p:spPr>
        <p:txBody>
          <a:bodyPr vert="horz" wrap="square" lIns="0" tIns="45720" rIns="0" bIns="45720" rtlCol="0">
            <a:spAutoFit/>
          </a:bodyPr>
          <a:lst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6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r-FR" sz="1600" dirty="0">
                <a:solidFill>
                  <a:srgbClr val="002060"/>
                </a:solidFill>
                <a:latin typeface="Calibri Light" panose="020F0302020204030204" pitchFamily="34" charset="0"/>
                <a:cs typeface="Calibri Light" panose="020F0302020204030204" pitchFamily="34" charset="0"/>
              </a:rPr>
              <a:t>Échantillon interrogé par Internet </a:t>
            </a:r>
            <a:br>
              <a:rPr lang="fr-FR" sz="1600" dirty="0">
                <a:solidFill>
                  <a:srgbClr val="002060"/>
                </a:solidFill>
                <a:latin typeface="Calibri Light" panose="020F0302020204030204" pitchFamily="34" charset="0"/>
                <a:cs typeface="Calibri Light" panose="020F0302020204030204" pitchFamily="34" charset="0"/>
              </a:rPr>
            </a:br>
            <a:r>
              <a:rPr lang="fr-FR" sz="1600" dirty="0">
                <a:solidFill>
                  <a:srgbClr val="002060"/>
                </a:solidFill>
                <a:latin typeface="Calibri Light" panose="020F0302020204030204" pitchFamily="34" charset="0"/>
                <a:cs typeface="Calibri Light" panose="020F0302020204030204" pitchFamily="34" charset="0"/>
              </a:rPr>
              <a:t>via l’Access Panel Online d’Ipsos.</a:t>
            </a:r>
          </a:p>
          <a:p>
            <a:pPr lvl="0">
              <a:defRPr/>
            </a:pPr>
            <a:r>
              <a:rPr lang="fr-FR" sz="1600" b="1" u="sng" dirty="0">
                <a:solidFill>
                  <a:srgbClr val="002060"/>
                </a:solidFill>
                <a:latin typeface="Calibri Light" panose="020F0302020204030204" pitchFamily="34" charset="0"/>
                <a:cs typeface="Calibri Light" panose="020F0302020204030204" pitchFamily="34" charset="0"/>
              </a:rPr>
              <a:t>Méthode des quotas sur l’échantillon de Français(e)s : </a:t>
            </a:r>
          </a:p>
          <a:p>
            <a:pPr lvl="0">
              <a:spcBef>
                <a:spcPts val="600"/>
              </a:spcBef>
              <a:defRPr/>
            </a:pPr>
            <a:r>
              <a:rPr lang="fr-FR" sz="1600" dirty="0">
                <a:solidFill>
                  <a:srgbClr val="002060"/>
                </a:solidFill>
                <a:latin typeface="Calibri Light" panose="020F0302020204030204" pitchFamily="34" charset="0"/>
                <a:cs typeface="Calibri Light" panose="020F0302020204030204" pitchFamily="34" charset="0"/>
              </a:rPr>
              <a:t>appliquée au sexe, à l’âge, à la profession de l’interviewé, à la région et à la catégorie d’agglomération.</a:t>
            </a:r>
          </a:p>
        </p:txBody>
      </p:sp>
      <p:grpSp>
        <p:nvGrpSpPr>
          <p:cNvPr id="92" name="Groupe 91">
            <a:extLst>
              <a:ext uri="{FF2B5EF4-FFF2-40B4-BE49-F238E27FC236}">
                <a16:creationId xmlns:a16="http://schemas.microsoft.com/office/drawing/2014/main" id="{3EC743E4-EBED-4C41-B23C-F73D26F3505E}"/>
              </a:ext>
            </a:extLst>
          </p:cNvPr>
          <p:cNvGrpSpPr/>
          <p:nvPr/>
        </p:nvGrpSpPr>
        <p:grpSpPr>
          <a:xfrm>
            <a:off x="8769623" y="1332159"/>
            <a:ext cx="1135857" cy="828608"/>
            <a:chOff x="8769623" y="1584647"/>
            <a:chExt cx="1135857" cy="828608"/>
          </a:xfrm>
        </p:grpSpPr>
        <p:grpSp>
          <p:nvGrpSpPr>
            <p:cNvPr id="93" name="Groupe 92">
              <a:extLst>
                <a:ext uri="{FF2B5EF4-FFF2-40B4-BE49-F238E27FC236}">
                  <a16:creationId xmlns:a16="http://schemas.microsoft.com/office/drawing/2014/main" id="{C46B7602-9304-48BB-ADDE-BB662C82AF07}"/>
                </a:ext>
              </a:extLst>
            </p:cNvPr>
            <p:cNvGrpSpPr/>
            <p:nvPr/>
          </p:nvGrpSpPr>
          <p:grpSpPr>
            <a:xfrm>
              <a:off x="8769623" y="1584647"/>
              <a:ext cx="542925" cy="747713"/>
              <a:chOff x="2709863" y="185738"/>
              <a:chExt cx="542925" cy="747713"/>
            </a:xfrm>
          </p:grpSpPr>
          <p:sp>
            <p:nvSpPr>
              <p:cNvPr id="102" name="Freeform 5">
                <a:extLst>
                  <a:ext uri="{FF2B5EF4-FFF2-40B4-BE49-F238E27FC236}">
                    <a16:creationId xmlns:a16="http://schemas.microsoft.com/office/drawing/2014/main" id="{0E699F26-A6AE-4443-943A-F5F5B6CA7C00}"/>
                  </a:ext>
                </a:extLst>
              </p:cNvPr>
              <p:cNvSpPr>
                <a:spLocks/>
              </p:cNvSpPr>
              <p:nvPr/>
            </p:nvSpPr>
            <p:spPr bwMode="auto">
              <a:xfrm>
                <a:off x="2709863" y="185738"/>
                <a:ext cx="542925" cy="747713"/>
              </a:xfrm>
              <a:custGeom>
                <a:avLst/>
                <a:gdLst>
                  <a:gd name="T0" fmla="*/ 342 w 342"/>
                  <a:gd name="T1" fmla="*/ 182 h 471"/>
                  <a:gd name="T2" fmla="*/ 342 w 342"/>
                  <a:gd name="T3" fmla="*/ 0 h 471"/>
                  <a:gd name="T4" fmla="*/ 64 w 342"/>
                  <a:gd name="T5" fmla="*/ 0 h 471"/>
                  <a:gd name="T6" fmla="*/ 0 w 342"/>
                  <a:gd name="T7" fmla="*/ 65 h 471"/>
                  <a:gd name="T8" fmla="*/ 0 w 342"/>
                  <a:gd name="T9" fmla="*/ 471 h 471"/>
                  <a:gd name="T10" fmla="*/ 342 w 342"/>
                  <a:gd name="T11" fmla="*/ 471 h 471"/>
                  <a:gd name="T12" fmla="*/ 342 w 342"/>
                  <a:gd name="T13" fmla="*/ 450 h 471"/>
                </a:gdLst>
                <a:ahLst/>
                <a:cxnLst>
                  <a:cxn ang="0">
                    <a:pos x="T0" y="T1"/>
                  </a:cxn>
                  <a:cxn ang="0">
                    <a:pos x="T2" y="T3"/>
                  </a:cxn>
                  <a:cxn ang="0">
                    <a:pos x="T4" y="T5"/>
                  </a:cxn>
                  <a:cxn ang="0">
                    <a:pos x="T6" y="T7"/>
                  </a:cxn>
                  <a:cxn ang="0">
                    <a:pos x="T8" y="T9"/>
                  </a:cxn>
                  <a:cxn ang="0">
                    <a:pos x="T10" y="T11"/>
                  </a:cxn>
                  <a:cxn ang="0">
                    <a:pos x="T12" y="T13"/>
                  </a:cxn>
                </a:cxnLst>
                <a:rect l="0" t="0" r="r" b="b"/>
                <a:pathLst>
                  <a:path w="342" h="471">
                    <a:moveTo>
                      <a:pt x="342" y="182"/>
                    </a:moveTo>
                    <a:lnTo>
                      <a:pt x="342" y="0"/>
                    </a:lnTo>
                    <a:lnTo>
                      <a:pt x="64" y="0"/>
                    </a:lnTo>
                    <a:lnTo>
                      <a:pt x="0" y="65"/>
                    </a:lnTo>
                    <a:lnTo>
                      <a:pt x="0" y="471"/>
                    </a:lnTo>
                    <a:lnTo>
                      <a:pt x="342" y="471"/>
                    </a:lnTo>
                    <a:lnTo>
                      <a:pt x="342" y="450"/>
                    </a:lnTo>
                  </a:path>
                </a:pathLst>
              </a:custGeom>
              <a:noFill/>
              <a:ln w="9525" cap="flat">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3" name="Freeform 6">
                <a:extLst>
                  <a:ext uri="{FF2B5EF4-FFF2-40B4-BE49-F238E27FC236}">
                    <a16:creationId xmlns:a16="http://schemas.microsoft.com/office/drawing/2014/main" id="{19C09007-7D7E-4441-936B-0C2FBD74AB7F}"/>
                  </a:ext>
                </a:extLst>
              </p:cNvPr>
              <p:cNvSpPr>
                <a:spLocks/>
              </p:cNvSpPr>
              <p:nvPr/>
            </p:nvSpPr>
            <p:spPr bwMode="auto">
              <a:xfrm>
                <a:off x="2743201" y="220663"/>
                <a:ext cx="103188" cy="101600"/>
              </a:xfrm>
              <a:custGeom>
                <a:avLst/>
                <a:gdLst>
                  <a:gd name="T0" fmla="*/ 0 w 65"/>
                  <a:gd name="T1" fmla="*/ 64 h 64"/>
                  <a:gd name="T2" fmla="*/ 65 w 65"/>
                  <a:gd name="T3" fmla="*/ 64 h 64"/>
                  <a:gd name="T4" fmla="*/ 65 w 65"/>
                  <a:gd name="T5" fmla="*/ 0 h 64"/>
                </a:gdLst>
                <a:ahLst/>
                <a:cxnLst>
                  <a:cxn ang="0">
                    <a:pos x="T0" y="T1"/>
                  </a:cxn>
                  <a:cxn ang="0">
                    <a:pos x="T2" y="T3"/>
                  </a:cxn>
                  <a:cxn ang="0">
                    <a:pos x="T4" y="T5"/>
                  </a:cxn>
                </a:cxnLst>
                <a:rect l="0" t="0" r="r" b="b"/>
                <a:pathLst>
                  <a:path w="65" h="64">
                    <a:moveTo>
                      <a:pt x="0" y="64"/>
                    </a:moveTo>
                    <a:lnTo>
                      <a:pt x="65" y="64"/>
                    </a:lnTo>
                    <a:lnTo>
                      <a:pt x="65" y="0"/>
                    </a:lnTo>
                  </a:path>
                </a:pathLst>
              </a:custGeom>
              <a:noFill/>
              <a:ln w="9525" cap="flat">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94" name="Oval 86">
              <a:extLst>
                <a:ext uri="{FF2B5EF4-FFF2-40B4-BE49-F238E27FC236}">
                  <a16:creationId xmlns:a16="http://schemas.microsoft.com/office/drawing/2014/main" id="{B81FB3F2-1406-4A91-82E1-254BFCD1646B}"/>
                </a:ext>
              </a:extLst>
            </p:cNvPr>
            <p:cNvSpPr>
              <a:spLocks noChangeArrowheads="1"/>
            </p:cNvSpPr>
            <p:nvPr/>
          </p:nvSpPr>
          <p:spPr bwMode="auto">
            <a:xfrm>
              <a:off x="9143480" y="1649668"/>
              <a:ext cx="644525" cy="644525"/>
            </a:xfrm>
            <a:prstGeom prst="ellipse">
              <a:avLst/>
            </a:prstGeom>
            <a:solidFill>
              <a:schemeClr val="bg1"/>
            </a:solidFill>
            <a:ln w="9525"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5" name="Freeform 82">
              <a:extLst>
                <a:ext uri="{FF2B5EF4-FFF2-40B4-BE49-F238E27FC236}">
                  <a16:creationId xmlns:a16="http://schemas.microsoft.com/office/drawing/2014/main" id="{AE4E9B46-F816-46C7-85FB-09AC0D44EEB5}"/>
                </a:ext>
              </a:extLst>
            </p:cNvPr>
            <p:cNvSpPr>
              <a:spLocks/>
            </p:cNvSpPr>
            <p:nvPr/>
          </p:nvSpPr>
          <p:spPr bwMode="auto">
            <a:xfrm>
              <a:off x="9481617" y="1713168"/>
              <a:ext cx="246063" cy="339725"/>
            </a:xfrm>
            <a:custGeom>
              <a:avLst/>
              <a:gdLst>
                <a:gd name="T0" fmla="*/ 24 w 58"/>
                <a:gd name="T1" fmla="*/ 0 h 80"/>
                <a:gd name="T2" fmla="*/ 15 w 58"/>
                <a:gd name="T3" fmla="*/ 9 h 80"/>
                <a:gd name="T4" fmla="*/ 6 w 58"/>
                <a:gd name="T5" fmla="*/ 6 h 80"/>
                <a:gd name="T6" fmla="*/ 0 w 58"/>
                <a:gd name="T7" fmla="*/ 21 h 80"/>
                <a:gd name="T8" fmla="*/ 8 w 58"/>
                <a:gd name="T9" fmla="*/ 26 h 80"/>
                <a:gd name="T10" fmla="*/ 8 w 58"/>
                <a:gd name="T11" fmla="*/ 39 h 80"/>
                <a:gd name="T12" fmla="*/ 0 w 58"/>
                <a:gd name="T13" fmla="*/ 43 h 80"/>
                <a:gd name="T14" fmla="*/ 6 w 58"/>
                <a:gd name="T15" fmla="*/ 59 h 80"/>
                <a:gd name="T16" fmla="*/ 15 w 58"/>
                <a:gd name="T17" fmla="*/ 55 h 80"/>
                <a:gd name="T18" fmla="*/ 24 w 58"/>
                <a:gd name="T19" fmla="*/ 65 h 80"/>
                <a:gd name="T20" fmla="*/ 21 w 58"/>
                <a:gd name="T21" fmla="*/ 74 h 80"/>
                <a:gd name="T22" fmla="*/ 37 w 58"/>
                <a:gd name="T23" fmla="*/ 80 h 80"/>
                <a:gd name="T24" fmla="*/ 41 w 58"/>
                <a:gd name="T25" fmla="*/ 72 h 80"/>
                <a:gd name="T26" fmla="*/ 54 w 58"/>
                <a:gd name="T27" fmla="*/ 72 h 80"/>
                <a:gd name="T28" fmla="*/ 58 w 58"/>
                <a:gd name="T2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80">
                  <a:moveTo>
                    <a:pt x="24" y="0"/>
                  </a:moveTo>
                  <a:cubicBezTo>
                    <a:pt x="21" y="3"/>
                    <a:pt x="18" y="6"/>
                    <a:pt x="15" y="9"/>
                  </a:cubicBezTo>
                  <a:cubicBezTo>
                    <a:pt x="6" y="6"/>
                    <a:pt x="6" y="6"/>
                    <a:pt x="6" y="6"/>
                  </a:cubicBezTo>
                  <a:cubicBezTo>
                    <a:pt x="0" y="21"/>
                    <a:pt x="0" y="21"/>
                    <a:pt x="0" y="21"/>
                  </a:cubicBezTo>
                  <a:cubicBezTo>
                    <a:pt x="8" y="26"/>
                    <a:pt x="8" y="26"/>
                    <a:pt x="8" y="26"/>
                  </a:cubicBezTo>
                  <a:cubicBezTo>
                    <a:pt x="8" y="30"/>
                    <a:pt x="8" y="34"/>
                    <a:pt x="8" y="39"/>
                  </a:cubicBezTo>
                  <a:cubicBezTo>
                    <a:pt x="0" y="43"/>
                    <a:pt x="0" y="43"/>
                    <a:pt x="0" y="43"/>
                  </a:cubicBezTo>
                  <a:cubicBezTo>
                    <a:pt x="6" y="59"/>
                    <a:pt x="6" y="59"/>
                    <a:pt x="6" y="59"/>
                  </a:cubicBezTo>
                  <a:cubicBezTo>
                    <a:pt x="15" y="55"/>
                    <a:pt x="15" y="55"/>
                    <a:pt x="15" y="55"/>
                  </a:cubicBezTo>
                  <a:cubicBezTo>
                    <a:pt x="18" y="59"/>
                    <a:pt x="21" y="62"/>
                    <a:pt x="24" y="65"/>
                  </a:cubicBezTo>
                  <a:cubicBezTo>
                    <a:pt x="21" y="74"/>
                    <a:pt x="21" y="74"/>
                    <a:pt x="21" y="74"/>
                  </a:cubicBezTo>
                  <a:cubicBezTo>
                    <a:pt x="37" y="80"/>
                    <a:pt x="37" y="80"/>
                    <a:pt x="37" y="80"/>
                  </a:cubicBezTo>
                  <a:cubicBezTo>
                    <a:pt x="41" y="72"/>
                    <a:pt x="41" y="72"/>
                    <a:pt x="41" y="72"/>
                  </a:cubicBezTo>
                  <a:cubicBezTo>
                    <a:pt x="45" y="72"/>
                    <a:pt x="50" y="72"/>
                    <a:pt x="54" y="72"/>
                  </a:cubicBezTo>
                  <a:cubicBezTo>
                    <a:pt x="58" y="80"/>
                    <a:pt x="58" y="80"/>
                    <a:pt x="58" y="80"/>
                  </a:cubicBezTo>
                </a:path>
              </a:pathLst>
            </a:custGeom>
            <a:noFill/>
            <a:ln w="95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Freeform 83">
              <a:extLst>
                <a:ext uri="{FF2B5EF4-FFF2-40B4-BE49-F238E27FC236}">
                  <a16:creationId xmlns:a16="http://schemas.microsoft.com/office/drawing/2014/main" id="{F8D75F8E-4E88-4F49-929B-B330CE66AB28}"/>
                </a:ext>
              </a:extLst>
            </p:cNvPr>
            <p:cNvSpPr>
              <a:spLocks/>
            </p:cNvSpPr>
            <p:nvPr/>
          </p:nvSpPr>
          <p:spPr bwMode="auto">
            <a:xfrm>
              <a:off x="9618142" y="1798893"/>
              <a:ext cx="114300" cy="122238"/>
            </a:xfrm>
            <a:custGeom>
              <a:avLst/>
              <a:gdLst>
                <a:gd name="T0" fmla="*/ 27 w 27"/>
                <a:gd name="T1" fmla="*/ 22 h 29"/>
                <a:gd name="T2" fmla="*/ 15 w 27"/>
                <a:gd name="T3" fmla="*/ 29 h 29"/>
                <a:gd name="T4" fmla="*/ 0 w 27"/>
                <a:gd name="T5" fmla="*/ 14 h 29"/>
                <a:gd name="T6" fmla="*/ 11 w 27"/>
                <a:gd name="T7" fmla="*/ 0 h 29"/>
              </a:gdLst>
              <a:ahLst/>
              <a:cxnLst>
                <a:cxn ang="0">
                  <a:pos x="T0" y="T1"/>
                </a:cxn>
                <a:cxn ang="0">
                  <a:pos x="T2" y="T3"/>
                </a:cxn>
                <a:cxn ang="0">
                  <a:pos x="T4" y="T5"/>
                </a:cxn>
                <a:cxn ang="0">
                  <a:pos x="T6" y="T7"/>
                </a:cxn>
              </a:cxnLst>
              <a:rect l="0" t="0" r="r" b="b"/>
              <a:pathLst>
                <a:path w="27" h="29">
                  <a:moveTo>
                    <a:pt x="27" y="22"/>
                  </a:moveTo>
                  <a:cubicBezTo>
                    <a:pt x="25" y="26"/>
                    <a:pt x="20" y="29"/>
                    <a:pt x="15" y="29"/>
                  </a:cubicBezTo>
                  <a:cubicBezTo>
                    <a:pt x="7" y="29"/>
                    <a:pt x="0" y="22"/>
                    <a:pt x="0" y="14"/>
                  </a:cubicBezTo>
                  <a:cubicBezTo>
                    <a:pt x="0" y="8"/>
                    <a:pt x="5" y="2"/>
                    <a:pt x="11" y="0"/>
                  </a:cubicBezTo>
                </a:path>
              </a:pathLst>
            </a:custGeom>
            <a:noFill/>
            <a:ln w="95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8" name="Freeform 84">
              <a:extLst>
                <a:ext uri="{FF2B5EF4-FFF2-40B4-BE49-F238E27FC236}">
                  <a16:creationId xmlns:a16="http://schemas.microsoft.com/office/drawing/2014/main" id="{36C47882-3280-4AA0-B2F6-7C638F15EE27}"/>
                </a:ext>
              </a:extLst>
            </p:cNvPr>
            <p:cNvSpPr>
              <a:spLocks/>
            </p:cNvSpPr>
            <p:nvPr/>
          </p:nvSpPr>
          <p:spPr bwMode="auto">
            <a:xfrm>
              <a:off x="9189517" y="1916368"/>
              <a:ext cx="339725" cy="344488"/>
            </a:xfrm>
            <a:custGeom>
              <a:avLst/>
              <a:gdLst>
                <a:gd name="T0" fmla="*/ 56 w 80"/>
                <a:gd name="T1" fmla="*/ 81 h 81"/>
                <a:gd name="T2" fmla="*/ 65 w 80"/>
                <a:gd name="T3" fmla="*/ 71 h 81"/>
                <a:gd name="T4" fmla="*/ 74 w 80"/>
                <a:gd name="T5" fmla="*/ 75 h 81"/>
                <a:gd name="T6" fmla="*/ 80 w 80"/>
                <a:gd name="T7" fmla="*/ 59 h 81"/>
                <a:gd name="T8" fmla="*/ 72 w 80"/>
                <a:gd name="T9" fmla="*/ 55 h 81"/>
                <a:gd name="T10" fmla="*/ 72 w 80"/>
                <a:gd name="T11" fmla="*/ 42 h 81"/>
                <a:gd name="T12" fmla="*/ 80 w 80"/>
                <a:gd name="T13" fmla="*/ 37 h 81"/>
                <a:gd name="T14" fmla="*/ 74 w 80"/>
                <a:gd name="T15" fmla="*/ 22 h 81"/>
                <a:gd name="T16" fmla="*/ 65 w 80"/>
                <a:gd name="T17" fmla="*/ 25 h 81"/>
                <a:gd name="T18" fmla="*/ 56 w 80"/>
                <a:gd name="T19" fmla="*/ 16 h 81"/>
                <a:gd name="T20" fmla="*/ 59 w 80"/>
                <a:gd name="T21" fmla="*/ 7 h 81"/>
                <a:gd name="T22" fmla="*/ 43 w 80"/>
                <a:gd name="T23" fmla="*/ 0 h 81"/>
                <a:gd name="T24" fmla="*/ 39 w 80"/>
                <a:gd name="T25" fmla="*/ 9 h 81"/>
                <a:gd name="T26" fmla="*/ 26 w 80"/>
                <a:gd name="T27" fmla="*/ 9 h 81"/>
                <a:gd name="T28" fmla="*/ 22 w 80"/>
                <a:gd name="T29" fmla="*/ 0 h 81"/>
                <a:gd name="T30" fmla="*/ 6 w 80"/>
                <a:gd name="T31" fmla="*/ 7 h 81"/>
                <a:gd name="T32" fmla="*/ 9 w 80"/>
                <a:gd name="T33" fmla="*/ 16 h 81"/>
                <a:gd name="T34" fmla="*/ 0 w 80"/>
                <a:gd name="T35" fmla="*/ 2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81">
                  <a:moveTo>
                    <a:pt x="56" y="81"/>
                  </a:moveTo>
                  <a:cubicBezTo>
                    <a:pt x="59" y="78"/>
                    <a:pt x="62" y="75"/>
                    <a:pt x="65" y="71"/>
                  </a:cubicBezTo>
                  <a:cubicBezTo>
                    <a:pt x="74" y="75"/>
                    <a:pt x="74" y="75"/>
                    <a:pt x="74" y="75"/>
                  </a:cubicBezTo>
                  <a:cubicBezTo>
                    <a:pt x="80" y="59"/>
                    <a:pt x="80" y="59"/>
                    <a:pt x="80" y="59"/>
                  </a:cubicBezTo>
                  <a:cubicBezTo>
                    <a:pt x="72" y="55"/>
                    <a:pt x="72" y="55"/>
                    <a:pt x="72" y="55"/>
                  </a:cubicBezTo>
                  <a:cubicBezTo>
                    <a:pt x="72" y="51"/>
                    <a:pt x="72" y="46"/>
                    <a:pt x="72" y="42"/>
                  </a:cubicBezTo>
                  <a:cubicBezTo>
                    <a:pt x="80" y="37"/>
                    <a:pt x="80" y="37"/>
                    <a:pt x="80" y="37"/>
                  </a:cubicBezTo>
                  <a:cubicBezTo>
                    <a:pt x="74" y="22"/>
                    <a:pt x="74" y="22"/>
                    <a:pt x="74" y="22"/>
                  </a:cubicBezTo>
                  <a:cubicBezTo>
                    <a:pt x="65" y="25"/>
                    <a:pt x="65" y="25"/>
                    <a:pt x="65" y="25"/>
                  </a:cubicBezTo>
                  <a:cubicBezTo>
                    <a:pt x="62" y="22"/>
                    <a:pt x="59" y="19"/>
                    <a:pt x="56" y="16"/>
                  </a:cubicBezTo>
                  <a:cubicBezTo>
                    <a:pt x="59" y="7"/>
                    <a:pt x="59" y="7"/>
                    <a:pt x="59" y="7"/>
                  </a:cubicBezTo>
                  <a:cubicBezTo>
                    <a:pt x="43" y="0"/>
                    <a:pt x="43" y="0"/>
                    <a:pt x="43" y="0"/>
                  </a:cubicBezTo>
                  <a:cubicBezTo>
                    <a:pt x="39" y="9"/>
                    <a:pt x="39" y="9"/>
                    <a:pt x="39" y="9"/>
                  </a:cubicBezTo>
                  <a:cubicBezTo>
                    <a:pt x="35" y="8"/>
                    <a:pt x="30" y="8"/>
                    <a:pt x="26" y="9"/>
                  </a:cubicBezTo>
                  <a:cubicBezTo>
                    <a:pt x="22" y="0"/>
                    <a:pt x="22" y="0"/>
                    <a:pt x="22" y="0"/>
                  </a:cubicBezTo>
                  <a:cubicBezTo>
                    <a:pt x="6" y="7"/>
                    <a:pt x="6" y="7"/>
                    <a:pt x="6" y="7"/>
                  </a:cubicBezTo>
                  <a:cubicBezTo>
                    <a:pt x="9" y="16"/>
                    <a:pt x="9" y="16"/>
                    <a:pt x="9" y="16"/>
                  </a:cubicBezTo>
                  <a:cubicBezTo>
                    <a:pt x="6" y="19"/>
                    <a:pt x="3" y="22"/>
                    <a:pt x="0" y="25"/>
                  </a:cubicBezTo>
                </a:path>
              </a:pathLst>
            </a:custGeom>
            <a:noFill/>
            <a:ln w="95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9" name="Freeform 85">
              <a:extLst>
                <a:ext uri="{FF2B5EF4-FFF2-40B4-BE49-F238E27FC236}">
                  <a16:creationId xmlns:a16="http://schemas.microsoft.com/office/drawing/2014/main" id="{208DFA49-69A3-4C36-BC4B-798743835CD8}"/>
                </a:ext>
              </a:extLst>
            </p:cNvPr>
            <p:cNvSpPr>
              <a:spLocks/>
            </p:cNvSpPr>
            <p:nvPr/>
          </p:nvSpPr>
          <p:spPr bwMode="auto">
            <a:xfrm>
              <a:off x="9260955" y="2057655"/>
              <a:ext cx="136525" cy="134938"/>
            </a:xfrm>
            <a:custGeom>
              <a:avLst/>
              <a:gdLst>
                <a:gd name="T0" fmla="*/ 0 w 32"/>
                <a:gd name="T1" fmla="*/ 16 h 32"/>
                <a:gd name="T2" fmla="*/ 16 w 32"/>
                <a:gd name="T3" fmla="*/ 0 h 32"/>
                <a:gd name="T4" fmla="*/ 32 w 32"/>
                <a:gd name="T5" fmla="*/ 16 h 32"/>
                <a:gd name="T6" fmla="*/ 16 w 32"/>
                <a:gd name="T7" fmla="*/ 32 h 32"/>
              </a:gdLst>
              <a:ahLst/>
              <a:cxnLst>
                <a:cxn ang="0">
                  <a:pos x="T0" y="T1"/>
                </a:cxn>
                <a:cxn ang="0">
                  <a:pos x="T2" y="T3"/>
                </a:cxn>
                <a:cxn ang="0">
                  <a:pos x="T4" y="T5"/>
                </a:cxn>
                <a:cxn ang="0">
                  <a:pos x="T6" y="T7"/>
                </a:cxn>
              </a:cxnLst>
              <a:rect l="0" t="0" r="r" b="b"/>
              <a:pathLst>
                <a:path w="32" h="32">
                  <a:moveTo>
                    <a:pt x="0" y="16"/>
                  </a:moveTo>
                  <a:cubicBezTo>
                    <a:pt x="0" y="7"/>
                    <a:pt x="7" y="0"/>
                    <a:pt x="16" y="0"/>
                  </a:cubicBezTo>
                  <a:cubicBezTo>
                    <a:pt x="25" y="0"/>
                    <a:pt x="32" y="7"/>
                    <a:pt x="32" y="16"/>
                  </a:cubicBezTo>
                  <a:cubicBezTo>
                    <a:pt x="32" y="25"/>
                    <a:pt x="25" y="32"/>
                    <a:pt x="16" y="32"/>
                  </a:cubicBezTo>
                </a:path>
              </a:pathLst>
            </a:custGeom>
            <a:noFill/>
            <a:ln w="95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1" name="Freeform 87">
              <a:extLst>
                <a:ext uri="{FF2B5EF4-FFF2-40B4-BE49-F238E27FC236}">
                  <a16:creationId xmlns:a16="http://schemas.microsoft.com/office/drawing/2014/main" id="{730BDB43-51A2-4235-AC87-BC1D4E14E8F3}"/>
                </a:ext>
              </a:extLst>
            </p:cNvPr>
            <p:cNvSpPr>
              <a:spLocks/>
            </p:cNvSpPr>
            <p:nvPr/>
          </p:nvSpPr>
          <p:spPr bwMode="auto">
            <a:xfrm>
              <a:off x="9702280" y="2210055"/>
              <a:ext cx="203200" cy="203200"/>
            </a:xfrm>
            <a:custGeom>
              <a:avLst/>
              <a:gdLst>
                <a:gd name="T0" fmla="*/ 32 w 128"/>
                <a:gd name="T1" fmla="*/ 0 h 128"/>
                <a:gd name="T2" fmla="*/ 128 w 128"/>
                <a:gd name="T3" fmla="*/ 96 h 128"/>
                <a:gd name="T4" fmla="*/ 96 w 128"/>
                <a:gd name="T5" fmla="*/ 128 h 128"/>
                <a:gd name="T6" fmla="*/ 0 w 128"/>
                <a:gd name="T7" fmla="*/ 32 h 128"/>
              </a:gdLst>
              <a:ahLst/>
              <a:cxnLst>
                <a:cxn ang="0">
                  <a:pos x="T0" y="T1"/>
                </a:cxn>
                <a:cxn ang="0">
                  <a:pos x="T2" y="T3"/>
                </a:cxn>
                <a:cxn ang="0">
                  <a:pos x="T4" y="T5"/>
                </a:cxn>
                <a:cxn ang="0">
                  <a:pos x="T6" y="T7"/>
                </a:cxn>
              </a:cxnLst>
              <a:rect l="0" t="0" r="r" b="b"/>
              <a:pathLst>
                <a:path w="128" h="128">
                  <a:moveTo>
                    <a:pt x="32" y="0"/>
                  </a:moveTo>
                  <a:lnTo>
                    <a:pt x="128" y="96"/>
                  </a:lnTo>
                  <a:lnTo>
                    <a:pt x="96" y="128"/>
                  </a:lnTo>
                  <a:lnTo>
                    <a:pt x="0" y="32"/>
                  </a:lnTo>
                </a:path>
              </a:pathLst>
            </a:custGeom>
            <a:noFill/>
            <a:ln w="9525" cap="flat">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pic>
        <p:nvPicPr>
          <p:cNvPr id="11266" name="Picture 2" descr="Image illustrative de l’article Fédération sportive LGBT+">
            <a:extLst>
              <a:ext uri="{FF2B5EF4-FFF2-40B4-BE49-F238E27FC236}">
                <a16:creationId xmlns:a16="http://schemas.microsoft.com/office/drawing/2014/main" id="{C2DF5FBD-3082-4E90-BF1C-06954BDC37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281"/>
          <a:stretch/>
        </p:blipFill>
        <p:spPr bwMode="auto">
          <a:xfrm>
            <a:off x="3048000" y="4726806"/>
            <a:ext cx="2184676" cy="745446"/>
          </a:xfrm>
          <a:prstGeom prst="rect">
            <a:avLst/>
          </a:prstGeom>
          <a:noFill/>
          <a:extLst>
            <a:ext uri="{909E8E84-426E-40DD-AFC4-6F175D3DCCD1}">
              <a14:hiddenFill xmlns:a14="http://schemas.microsoft.com/office/drawing/2010/main">
                <a:solidFill>
                  <a:srgbClr val="FFFFFF"/>
                </a:solidFill>
              </a14:hiddenFill>
            </a:ext>
          </a:extLst>
        </p:spPr>
      </p:pic>
      <p:sp>
        <p:nvSpPr>
          <p:cNvPr id="48" name="ZoneTexte 47">
            <a:extLst>
              <a:ext uri="{FF2B5EF4-FFF2-40B4-BE49-F238E27FC236}">
                <a16:creationId xmlns:a16="http://schemas.microsoft.com/office/drawing/2014/main" id="{B708B640-5055-48E5-906D-2068DE4BA965}"/>
              </a:ext>
            </a:extLst>
          </p:cNvPr>
          <p:cNvSpPr txBox="1"/>
          <p:nvPr/>
        </p:nvSpPr>
        <p:spPr>
          <a:xfrm>
            <a:off x="477971" y="3688471"/>
            <a:ext cx="6029361" cy="1077218"/>
          </a:xfrm>
          <a:prstGeom prst="rect">
            <a:avLst/>
          </a:prstGeom>
          <a:noFill/>
        </p:spPr>
        <p:txBody>
          <a:bodyPr wrap="square">
            <a:spAutoFit/>
          </a:bodyPr>
          <a:lstStyle/>
          <a:p>
            <a:pPr marL="1077913" marR="0" lvl="1"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bg2"/>
                </a:solidFill>
                <a:latin typeface="Calibri Light" panose="020F0302020204030204" pitchFamily="34" charset="0"/>
                <a:cs typeface="Calibri Light" panose="020F0302020204030204" pitchFamily="34" charset="0"/>
              </a:rPr>
              <a:t>ainsi qu’un échantillon de </a:t>
            </a:r>
            <a:r>
              <a:rPr lang="fr-FR" sz="1600" b="1" dirty="0">
                <a:solidFill>
                  <a:schemeClr val="bg2"/>
                </a:solidFill>
                <a:latin typeface="Calibri Light" panose="020F0302020204030204" pitchFamily="34" charset="0"/>
                <a:cs typeface="Calibri Light" panose="020F0302020204030204" pitchFamily="34" charset="0"/>
              </a:rPr>
              <a:t>500 personnes LGBT+ </a:t>
            </a:r>
            <a:r>
              <a:rPr lang="fr-FR" sz="1600" dirty="0">
                <a:solidFill>
                  <a:schemeClr val="bg2"/>
                </a:solidFill>
                <a:latin typeface="Calibri Light" panose="020F0302020204030204" pitchFamily="34" charset="0"/>
                <a:cs typeface="Calibri Light" panose="020F0302020204030204" pitchFamily="34" charset="0"/>
              </a:rPr>
              <a:t>(personnes se définissant autrement qu’hétérosexuel(le)s ou autrement que cisgenres ou se définissant comme non-binaires)</a:t>
            </a:r>
          </a:p>
        </p:txBody>
      </p:sp>
    </p:spTree>
    <p:extLst>
      <p:ext uri="{BB962C8B-B14F-4D97-AF65-F5344CB8AC3E}">
        <p14:creationId xmlns:p14="http://schemas.microsoft.com/office/powerpoint/2010/main" val="595150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Considérez-vous qu’il existe un ou plusieurs sports où l’homophobie et/ou la transphobie sont particulièrement fortes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pensent que le milieu sportif est homophobe/transphobe) – Total supérieur à 100 car trois réponses possibles</a:t>
            </a:r>
          </a:p>
        </p:txBody>
      </p:sp>
      <p:graphicFrame>
        <p:nvGraphicFramePr>
          <p:cNvPr id="4" name="Graphique 3">
            <a:extLst>
              <a:ext uri="{FF2B5EF4-FFF2-40B4-BE49-F238E27FC236}">
                <a16:creationId xmlns:a16="http://schemas.microsoft.com/office/drawing/2014/main" id="{DA2D7177-57DC-4851-A42B-EBB74ED53D00}"/>
              </a:ext>
            </a:extLst>
          </p:cNvPr>
          <p:cNvGraphicFramePr/>
          <p:nvPr>
            <p:extLst>
              <p:ext uri="{D42A27DB-BD31-4B8C-83A1-F6EECF244321}">
                <p14:modId xmlns:p14="http://schemas.microsoft.com/office/powerpoint/2010/main" val="2866898017"/>
              </p:ext>
            </p:extLst>
          </p:nvPr>
        </p:nvGraphicFramePr>
        <p:xfrm>
          <a:off x="3157177" y="1972100"/>
          <a:ext cx="4210926" cy="41755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au 5">
            <a:extLst>
              <a:ext uri="{FF2B5EF4-FFF2-40B4-BE49-F238E27FC236}">
                <a16:creationId xmlns:a16="http://schemas.microsoft.com/office/drawing/2014/main" id="{4B815CFF-80B9-416C-B382-E9E8093C2F19}"/>
              </a:ext>
            </a:extLst>
          </p:cNvPr>
          <p:cNvGraphicFramePr>
            <a:graphicFrameLocks noGrp="1"/>
          </p:cNvGraphicFramePr>
          <p:nvPr>
            <p:extLst>
              <p:ext uri="{D42A27DB-BD31-4B8C-83A1-F6EECF244321}">
                <p14:modId xmlns:p14="http://schemas.microsoft.com/office/powerpoint/2010/main" val="4256205661"/>
              </p:ext>
            </p:extLst>
          </p:nvPr>
        </p:nvGraphicFramePr>
        <p:xfrm>
          <a:off x="94343" y="1965866"/>
          <a:ext cx="3137959" cy="4134346"/>
        </p:xfrm>
        <a:graphic>
          <a:graphicData uri="http://schemas.openxmlformats.org/drawingml/2006/table">
            <a:tbl>
              <a:tblPr>
                <a:tableStyleId>{5C22544A-7EE6-4342-B048-85BDC9FD1C3A}</a:tableStyleId>
              </a:tblPr>
              <a:tblGrid>
                <a:gridCol w="3137959">
                  <a:extLst>
                    <a:ext uri="{9D8B030D-6E8A-4147-A177-3AD203B41FA5}">
                      <a16:colId xmlns:a16="http://schemas.microsoft.com/office/drawing/2014/main" val="4195551505"/>
                    </a:ext>
                  </a:extLst>
                </a:gridCol>
              </a:tblGrid>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Football</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24283">
                <a:tc>
                  <a:txBody>
                    <a:bodyPr/>
                    <a:lstStyle/>
                    <a:p>
                      <a:pPr algn="r" fontAlgn="ctr"/>
                      <a:r>
                        <a:rPr lang="fr-FR" sz="1050" b="1" u="none" strike="noStrike" kern="1200" dirty="0">
                          <a:solidFill>
                            <a:srgbClr val="0070C0"/>
                          </a:solidFill>
                          <a:effectLst/>
                          <a:latin typeface="Arial Nova Light" panose="020B0304020202020204" pitchFamily="34" charset="0"/>
                          <a:ea typeface="+mn-ea"/>
                          <a:cs typeface="+mn-cs"/>
                        </a:rPr>
                        <a:t>Non, l’homophobie et/ ou la transphobie est/sont présente(s) partout quel que soit le sport</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327673">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Rugby</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Boxe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Athlétisme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Basketball</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Danse (Afro trap, Hip-Hop, Modern-Jazz, Classique)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Tennis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24283">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Natation / Natation synchronisée / Waterpolo / Plongeon</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Arts martiaux : judo, karaté, …</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Gymnastique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327673">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Fitness / </a:t>
                      </a:r>
                      <a:r>
                        <a:rPr lang="fr-FR" sz="1050" b="0" u="none" strike="noStrike" kern="1200" dirty="0" err="1">
                          <a:solidFill>
                            <a:srgbClr val="002060"/>
                          </a:solidFill>
                          <a:effectLst/>
                          <a:latin typeface="Arial Nova Light" panose="020B0304020202020204" pitchFamily="34" charset="0"/>
                          <a:ea typeface="+mn-ea"/>
                          <a:cs typeface="+mn-cs"/>
                        </a:rPr>
                        <a:t>pilates</a:t>
                      </a:r>
                      <a:r>
                        <a:rPr lang="fr-FR" sz="1050" b="0" u="none" strike="noStrike" kern="1200" dirty="0">
                          <a:solidFill>
                            <a:srgbClr val="002060"/>
                          </a:solidFill>
                          <a:effectLst/>
                          <a:latin typeface="Arial Nova Light" panose="020B0304020202020204" pitchFamily="34" charset="0"/>
                          <a:ea typeface="+mn-ea"/>
                          <a:cs typeface="+mn-cs"/>
                        </a:rPr>
                        <a:t> / </a:t>
                      </a:r>
                      <a:r>
                        <a:rPr lang="fr-FR" sz="1050" b="0" u="none" strike="noStrike" kern="1200" dirty="0" err="1">
                          <a:solidFill>
                            <a:srgbClr val="002060"/>
                          </a:solidFill>
                          <a:effectLst/>
                          <a:latin typeface="Arial Nova Light" panose="020B0304020202020204" pitchFamily="34" charset="0"/>
                          <a:ea typeface="+mn-ea"/>
                          <a:cs typeface="+mn-cs"/>
                        </a:rPr>
                        <a:t>Crossfit</a:t>
                      </a:r>
                      <a:r>
                        <a:rPr lang="fr-FR" sz="1050" b="0" u="none" strike="noStrike" kern="1200" dirty="0">
                          <a:solidFill>
                            <a:srgbClr val="002060"/>
                          </a:solidFill>
                          <a:effectLst/>
                          <a:latin typeface="Arial Nova Light" panose="020B0304020202020204" pitchFamily="34" charset="0"/>
                          <a:ea typeface="+mn-ea"/>
                          <a:cs typeface="+mn-cs"/>
                        </a:rPr>
                        <a:t> / musculation</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Cyclisme / VTT / Vélo en salle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877481"/>
                  </a:ext>
                </a:extLst>
              </a:tr>
              <a:tr h="282622">
                <a:tc>
                  <a:txBody>
                    <a:bodyPr/>
                    <a:lstStyle/>
                    <a:p>
                      <a:pPr algn="r" fontAlgn="ctr"/>
                      <a:r>
                        <a:rPr lang="fr-FR" sz="1050" b="0" u="none" strike="noStrike" kern="1200" dirty="0">
                          <a:solidFill>
                            <a:srgbClr val="002060"/>
                          </a:solidFill>
                          <a:effectLst/>
                          <a:latin typeface="Arial Nova Light" panose="020B0304020202020204" pitchFamily="34" charset="0"/>
                          <a:ea typeface="+mn-ea"/>
                          <a:cs typeface="+mn-cs"/>
                        </a:rPr>
                        <a:t>Badminton</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5429061"/>
                  </a:ext>
                </a:extLst>
              </a:tr>
            </a:tbl>
          </a:graphicData>
        </a:graphic>
      </p:graphicFrame>
      <p:graphicFrame>
        <p:nvGraphicFramePr>
          <p:cNvPr id="11" name="Tableau 10">
            <a:extLst>
              <a:ext uri="{FF2B5EF4-FFF2-40B4-BE49-F238E27FC236}">
                <a16:creationId xmlns:a16="http://schemas.microsoft.com/office/drawing/2014/main" id="{6D39A7ED-946B-4923-97B8-E48F8FC44993}"/>
              </a:ext>
            </a:extLst>
          </p:cNvPr>
          <p:cNvGraphicFramePr>
            <a:graphicFrameLocks noGrp="1"/>
          </p:cNvGraphicFramePr>
          <p:nvPr>
            <p:extLst>
              <p:ext uri="{D42A27DB-BD31-4B8C-83A1-F6EECF244321}">
                <p14:modId xmlns:p14="http://schemas.microsoft.com/office/powerpoint/2010/main" val="2573418243"/>
              </p:ext>
            </p:extLst>
          </p:nvPr>
        </p:nvGraphicFramePr>
        <p:xfrm>
          <a:off x="5530241" y="1965866"/>
          <a:ext cx="946302" cy="4114208"/>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40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333130">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18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19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11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333130">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877481"/>
                  </a:ext>
                </a:extLst>
              </a:tr>
              <a:tr h="287329">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5429061"/>
                  </a:ext>
                </a:extLst>
              </a:tr>
            </a:tbl>
          </a:graphicData>
        </a:graphic>
      </p:graphicFrame>
      <p:graphicFrame>
        <p:nvGraphicFramePr>
          <p:cNvPr id="12" name="Graphique 11">
            <a:extLst>
              <a:ext uri="{FF2B5EF4-FFF2-40B4-BE49-F238E27FC236}">
                <a16:creationId xmlns:a16="http://schemas.microsoft.com/office/drawing/2014/main" id="{FC2DDA15-6C30-4CB8-93B1-BFBB69DFC835}"/>
              </a:ext>
            </a:extLst>
          </p:cNvPr>
          <p:cNvGraphicFramePr/>
          <p:nvPr>
            <p:extLst>
              <p:ext uri="{D42A27DB-BD31-4B8C-83A1-F6EECF244321}">
                <p14:modId xmlns:p14="http://schemas.microsoft.com/office/powerpoint/2010/main" val="1410029996"/>
              </p:ext>
            </p:extLst>
          </p:nvPr>
        </p:nvGraphicFramePr>
        <p:xfrm>
          <a:off x="8610917" y="1972100"/>
          <a:ext cx="4210926" cy="4175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au 12">
            <a:extLst>
              <a:ext uri="{FF2B5EF4-FFF2-40B4-BE49-F238E27FC236}">
                <a16:creationId xmlns:a16="http://schemas.microsoft.com/office/drawing/2014/main" id="{A036CA40-DFE9-4E77-8EB6-6E459E5A11A4}"/>
              </a:ext>
            </a:extLst>
          </p:cNvPr>
          <p:cNvGraphicFramePr>
            <a:graphicFrameLocks noGrp="1"/>
          </p:cNvGraphicFramePr>
          <p:nvPr>
            <p:extLst>
              <p:ext uri="{D42A27DB-BD31-4B8C-83A1-F6EECF244321}">
                <p14:modId xmlns:p14="http://schemas.microsoft.com/office/powerpoint/2010/main" val="3180217962"/>
              </p:ext>
            </p:extLst>
          </p:nvPr>
        </p:nvGraphicFramePr>
        <p:xfrm>
          <a:off x="6629400" y="1965866"/>
          <a:ext cx="2056642" cy="4175508"/>
        </p:xfrm>
        <a:graphic>
          <a:graphicData uri="http://schemas.openxmlformats.org/drawingml/2006/table">
            <a:tbl>
              <a:tblPr>
                <a:tableStyleId>{5C22544A-7EE6-4342-B048-85BDC9FD1C3A}</a:tableStyleId>
              </a:tblPr>
              <a:tblGrid>
                <a:gridCol w="2056642">
                  <a:extLst>
                    <a:ext uri="{9D8B030D-6E8A-4147-A177-3AD203B41FA5}">
                      <a16:colId xmlns:a16="http://schemas.microsoft.com/office/drawing/2014/main" val="4195551505"/>
                    </a:ext>
                  </a:extLst>
                </a:gridCol>
              </a:tblGrid>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Equitation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Hockey (sur glace ou sur gazon)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296657">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Yoga</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Handball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Golf</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Escalade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Volleyball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Aviron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Ski</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Escrime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Running, course à pied</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Voile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6083122"/>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Ping Pong, Tennis de table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78873341"/>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Skate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1556808"/>
                  </a:ext>
                </a:extLst>
              </a:tr>
              <a:tr h="255871">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Autre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9052893"/>
                  </a:ext>
                </a:extLst>
              </a:tr>
              <a:tr h="296657">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Je ne sais pas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bl>
          </a:graphicData>
        </a:graphic>
      </p:graphicFrame>
      <p:graphicFrame>
        <p:nvGraphicFramePr>
          <p:cNvPr id="18" name="Tableau 17">
            <a:extLst>
              <a:ext uri="{FF2B5EF4-FFF2-40B4-BE49-F238E27FC236}">
                <a16:creationId xmlns:a16="http://schemas.microsoft.com/office/drawing/2014/main" id="{C43811D3-0CFB-4571-95C6-A1F9E3E454A6}"/>
              </a:ext>
            </a:extLst>
          </p:cNvPr>
          <p:cNvGraphicFramePr>
            <a:graphicFrameLocks noGrp="1"/>
          </p:cNvGraphicFramePr>
          <p:nvPr>
            <p:extLst>
              <p:ext uri="{D42A27DB-BD31-4B8C-83A1-F6EECF244321}">
                <p14:modId xmlns:p14="http://schemas.microsoft.com/office/powerpoint/2010/main" val="1918874874"/>
              </p:ext>
            </p:extLst>
          </p:nvPr>
        </p:nvGraphicFramePr>
        <p:xfrm>
          <a:off x="10983981" y="1965866"/>
          <a:ext cx="946302" cy="4114214"/>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292302">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52115">
                <a:tc>
                  <a:txBody>
                    <a:bodyPr/>
                    <a:lstStyle/>
                    <a:p>
                      <a:pPr marL="0" algn="ctr" defTabSz="914400" rtl="0" eaLnBrk="1" fontAlgn="ctr" latinLnBrk="0" hangingPunct="1"/>
                      <a:r>
                        <a:rPr lang="fr-FR" sz="1200" b="0" u="none" strike="noStrike" kern="1200">
                          <a:solidFill>
                            <a:srgbClr val="002060"/>
                          </a:solidFill>
                          <a:effectLst/>
                          <a:latin typeface="Arial Nova Light" panose="020B0304020202020204" pitchFamily="34" charset="0"/>
                          <a:ea typeface="+mn-ea"/>
                          <a:cs typeface="+mn-cs"/>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52115">
                <a:tc>
                  <a:txBody>
                    <a:bodyPr/>
                    <a:lstStyle/>
                    <a:p>
                      <a:pPr marL="0" algn="ctr" defTabSz="914400" rtl="0" eaLnBrk="1" fontAlgn="ctr" latinLnBrk="0" hangingPunct="1"/>
                      <a:r>
                        <a:rPr lang="fr-FR" sz="1200" b="0" u="none" strike="noStrike" kern="1200">
                          <a:solidFill>
                            <a:srgbClr val="002060"/>
                          </a:solidFill>
                          <a:effectLst/>
                          <a:latin typeface="Arial Nova Light" panose="020B0304020202020204" pitchFamily="34" charset="0"/>
                          <a:ea typeface="+mn-ea"/>
                          <a:cs typeface="+mn-cs"/>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52115">
                <a:tc>
                  <a:txBody>
                    <a:bodyPr/>
                    <a:lstStyle/>
                    <a:p>
                      <a:pPr marL="0" algn="ctr" defTabSz="914400" rtl="0" eaLnBrk="1" fontAlgn="ctr" latinLnBrk="0" hangingPunct="1"/>
                      <a:r>
                        <a:rPr lang="fr-FR" sz="1200" b="0" u="none" strike="noStrike" kern="1200">
                          <a:solidFill>
                            <a:srgbClr val="002060"/>
                          </a:solidFill>
                          <a:effectLst/>
                          <a:latin typeface="Arial Nova Light" panose="020B0304020202020204" pitchFamily="34" charset="0"/>
                          <a:ea typeface="+mn-ea"/>
                          <a:cs typeface="+mn-cs"/>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35146349"/>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4035344"/>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9497113"/>
                  </a:ext>
                </a:extLst>
              </a:tr>
              <a:tr h="252115">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4407695"/>
                  </a:ext>
                </a:extLst>
              </a:tr>
              <a:tr h="292302">
                <a:tc>
                  <a:txBody>
                    <a:bodyPr/>
                    <a:lstStyle/>
                    <a:p>
                      <a:pPr marL="0" algn="ct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10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bl>
          </a:graphicData>
        </a:graphic>
      </p:graphicFrame>
      <p:pic>
        <p:nvPicPr>
          <p:cNvPr id="19" name="Image 18">
            <a:extLst>
              <a:ext uri="{FF2B5EF4-FFF2-40B4-BE49-F238E27FC236}">
                <a16:creationId xmlns:a16="http://schemas.microsoft.com/office/drawing/2014/main" id="{7E14E7D0-DB5A-443D-BA17-04E8D2E20900}"/>
              </a:ext>
            </a:extLst>
          </p:cNvPr>
          <p:cNvPicPr>
            <a:picLocks noChangeAspect="1"/>
          </p:cNvPicPr>
          <p:nvPr/>
        </p:nvPicPr>
        <p:blipFill>
          <a:blip r:embed="rId4">
            <a:duotone>
              <a:schemeClr val="accent1">
                <a:shade val="45000"/>
                <a:satMod val="135000"/>
              </a:schemeClr>
              <a:prstClr val="white"/>
            </a:duotone>
          </a:blip>
          <a:stretch>
            <a:fillRect/>
          </a:stretch>
        </p:blipFill>
        <p:spPr>
          <a:xfrm>
            <a:off x="3360862" y="1453065"/>
            <a:ext cx="1149405" cy="474904"/>
          </a:xfrm>
          <a:prstGeom prst="rect">
            <a:avLst/>
          </a:prstGeom>
        </p:spPr>
      </p:pic>
      <p:pic>
        <p:nvPicPr>
          <p:cNvPr id="20" name="Image 19">
            <a:extLst>
              <a:ext uri="{FF2B5EF4-FFF2-40B4-BE49-F238E27FC236}">
                <a16:creationId xmlns:a16="http://schemas.microsoft.com/office/drawing/2014/main" id="{EA771BEB-0F4A-4CE6-904F-318754BEBBD6}"/>
              </a:ext>
            </a:extLst>
          </p:cNvPr>
          <p:cNvPicPr>
            <a:picLocks noChangeAspect="1"/>
          </p:cNvPicPr>
          <p:nvPr/>
        </p:nvPicPr>
        <p:blipFill>
          <a:blip r:embed="rId4"/>
          <a:stretch>
            <a:fillRect/>
          </a:stretch>
        </p:blipFill>
        <p:spPr>
          <a:xfrm>
            <a:off x="5615464" y="1652324"/>
            <a:ext cx="785059" cy="324366"/>
          </a:xfrm>
          <a:prstGeom prst="rect">
            <a:avLst/>
          </a:prstGeom>
        </p:spPr>
      </p:pic>
      <p:pic>
        <p:nvPicPr>
          <p:cNvPr id="21" name="Image 20">
            <a:extLst>
              <a:ext uri="{FF2B5EF4-FFF2-40B4-BE49-F238E27FC236}">
                <a16:creationId xmlns:a16="http://schemas.microsoft.com/office/drawing/2014/main" id="{E6828190-67C6-41F0-A43B-BA41CF1CD3AC}"/>
              </a:ext>
            </a:extLst>
          </p:cNvPr>
          <p:cNvPicPr>
            <a:picLocks noChangeAspect="1"/>
          </p:cNvPicPr>
          <p:nvPr/>
        </p:nvPicPr>
        <p:blipFill>
          <a:blip r:embed="rId4">
            <a:duotone>
              <a:schemeClr val="accent1">
                <a:shade val="45000"/>
                <a:satMod val="135000"/>
              </a:schemeClr>
              <a:prstClr val="white"/>
            </a:duotone>
          </a:blip>
          <a:stretch>
            <a:fillRect/>
          </a:stretch>
        </p:blipFill>
        <p:spPr>
          <a:xfrm>
            <a:off x="8601631" y="1453065"/>
            <a:ext cx="1149405" cy="474904"/>
          </a:xfrm>
          <a:prstGeom prst="rect">
            <a:avLst/>
          </a:prstGeom>
        </p:spPr>
      </p:pic>
      <p:pic>
        <p:nvPicPr>
          <p:cNvPr id="22" name="Image 21">
            <a:extLst>
              <a:ext uri="{FF2B5EF4-FFF2-40B4-BE49-F238E27FC236}">
                <a16:creationId xmlns:a16="http://schemas.microsoft.com/office/drawing/2014/main" id="{1309C8AD-A90F-4F33-9CC3-043CE20E02FA}"/>
              </a:ext>
            </a:extLst>
          </p:cNvPr>
          <p:cNvPicPr>
            <a:picLocks noChangeAspect="1"/>
          </p:cNvPicPr>
          <p:nvPr/>
        </p:nvPicPr>
        <p:blipFill>
          <a:blip r:embed="rId4"/>
          <a:stretch>
            <a:fillRect/>
          </a:stretch>
        </p:blipFill>
        <p:spPr>
          <a:xfrm>
            <a:off x="11064602" y="1652324"/>
            <a:ext cx="785059" cy="324366"/>
          </a:xfrm>
          <a:prstGeom prst="rect">
            <a:avLst/>
          </a:prstGeom>
        </p:spPr>
      </p:pic>
      <p:sp>
        <p:nvSpPr>
          <p:cNvPr id="25" name="Titre 4">
            <a:extLst>
              <a:ext uri="{FF2B5EF4-FFF2-40B4-BE49-F238E27FC236}">
                <a16:creationId xmlns:a16="http://schemas.microsoft.com/office/drawing/2014/main" id="{209519AA-3C50-49A7-BCC4-9D120F7AB873}"/>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 ET PLUS Particulièrement le football ; même si 3 personnes sur 10 estiment que </a:t>
            </a:r>
            <a:br>
              <a:rPr lang="fr-FR" sz="20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ce type de comportement est présent quel que soit le sport</a:t>
            </a:r>
          </a:p>
        </p:txBody>
      </p:sp>
      <p:sp>
        <p:nvSpPr>
          <p:cNvPr id="26" name="Rectangle 25">
            <a:extLst>
              <a:ext uri="{FF2B5EF4-FFF2-40B4-BE49-F238E27FC236}">
                <a16:creationId xmlns:a16="http://schemas.microsoft.com/office/drawing/2014/main" id="{9CD7BAEF-9FD1-4EA8-823A-F5D216873260}"/>
              </a:ext>
            </a:extLst>
          </p:cNvPr>
          <p:cNvSpPr/>
          <p:nvPr/>
        </p:nvSpPr>
        <p:spPr>
          <a:xfrm>
            <a:off x="356775" y="2197100"/>
            <a:ext cx="4697825" cy="4318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6331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aphique 22">
            <a:extLst>
              <a:ext uri="{FF2B5EF4-FFF2-40B4-BE49-F238E27FC236}">
                <a16:creationId xmlns:a16="http://schemas.microsoft.com/office/drawing/2014/main" id="{E295E83B-DB49-4D55-8B3D-296EED555839}"/>
              </a:ext>
            </a:extLst>
          </p:cNvPr>
          <p:cNvGraphicFramePr/>
          <p:nvPr>
            <p:extLst>
              <p:ext uri="{D42A27DB-BD31-4B8C-83A1-F6EECF244321}">
                <p14:modId xmlns:p14="http://schemas.microsoft.com/office/powerpoint/2010/main" val="1996196730"/>
              </p:ext>
            </p:extLst>
          </p:nvPr>
        </p:nvGraphicFramePr>
        <p:xfrm>
          <a:off x="1533988" y="2005015"/>
          <a:ext cx="3924215" cy="2824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Graphique 23">
            <a:extLst>
              <a:ext uri="{FF2B5EF4-FFF2-40B4-BE49-F238E27FC236}">
                <a16:creationId xmlns:a16="http://schemas.microsoft.com/office/drawing/2014/main" id="{83F0270B-4296-491F-9563-5FADED164175}"/>
              </a:ext>
            </a:extLst>
          </p:cNvPr>
          <p:cNvGraphicFramePr/>
          <p:nvPr>
            <p:extLst>
              <p:ext uri="{D42A27DB-BD31-4B8C-83A1-F6EECF244321}">
                <p14:modId xmlns:p14="http://schemas.microsoft.com/office/powerpoint/2010/main" val="2878470674"/>
              </p:ext>
            </p:extLst>
          </p:nvPr>
        </p:nvGraphicFramePr>
        <p:xfrm>
          <a:off x="1533988" y="2125465"/>
          <a:ext cx="3924215" cy="256748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On entend parfois dans les stades les mots "pédés" et "enculés" être criés par certains supporters. Est-ce que ces mots sont pour vous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DD2DEBAC-E13C-44EF-910E-CBF154AE1CF1}"/>
              </a:ext>
            </a:extLst>
          </p:cNvPr>
          <p:cNvGraphicFramePr>
            <a:graphicFrameLocks noGrp="1"/>
          </p:cNvGraphicFramePr>
          <p:nvPr>
            <p:extLst>
              <p:ext uri="{D42A27DB-BD31-4B8C-83A1-F6EECF244321}">
                <p14:modId xmlns:p14="http://schemas.microsoft.com/office/powerpoint/2010/main" val="1839628463"/>
              </p:ext>
            </p:extLst>
          </p:nvPr>
        </p:nvGraphicFramePr>
        <p:xfrm>
          <a:off x="353042" y="5631403"/>
          <a:ext cx="11434172" cy="495300"/>
        </p:xfrm>
        <a:graphic>
          <a:graphicData uri="http://schemas.openxmlformats.org/drawingml/2006/table">
            <a:tbl>
              <a:tblPr firstRow="1" bandRow="1">
                <a:tableStyleId>{5C22544A-7EE6-4342-B048-85BDC9FD1C3A}</a:tableStyleId>
              </a:tblPr>
              <a:tblGrid>
                <a:gridCol w="2858543">
                  <a:extLst>
                    <a:ext uri="{9D8B030D-6E8A-4147-A177-3AD203B41FA5}">
                      <a16:colId xmlns:a16="http://schemas.microsoft.com/office/drawing/2014/main" val="2079931090"/>
                    </a:ext>
                  </a:extLst>
                </a:gridCol>
                <a:gridCol w="2858543">
                  <a:extLst>
                    <a:ext uri="{9D8B030D-6E8A-4147-A177-3AD203B41FA5}">
                      <a16:colId xmlns:a16="http://schemas.microsoft.com/office/drawing/2014/main" val="4207804028"/>
                    </a:ext>
                  </a:extLst>
                </a:gridCol>
                <a:gridCol w="2858543">
                  <a:extLst>
                    <a:ext uri="{9D8B030D-6E8A-4147-A177-3AD203B41FA5}">
                      <a16:colId xmlns:a16="http://schemas.microsoft.com/office/drawing/2014/main" val="1623079972"/>
                    </a:ext>
                  </a:extLst>
                </a:gridCol>
                <a:gridCol w="2858543">
                  <a:extLst>
                    <a:ext uri="{9D8B030D-6E8A-4147-A177-3AD203B41FA5}">
                      <a16:colId xmlns:a16="http://schemas.microsoft.com/office/drawing/2014/main" val="2638578568"/>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Une expression populaire </a:t>
                      </a:r>
                      <a:r>
                        <a:rPr lang="fr-FR" sz="1400" b="1" i="0" u="sng" kern="1200" cap="small" baseline="0" dirty="0">
                          <a:solidFill>
                            <a:schemeClr val="lt1"/>
                          </a:solidFill>
                          <a:effectLst/>
                          <a:latin typeface="Arial" panose="020B0604020202020204" pitchFamily="34" charset="0"/>
                          <a:ea typeface="+mn-ea"/>
                          <a:cs typeface="Arial" panose="020B0604020202020204" pitchFamily="34" charset="0"/>
                        </a:rPr>
                        <a:t>sans conséquence</a:t>
                      </a:r>
                      <a:endParaRPr lang="fr-FR" sz="1400" b="1" i="1" u="sng"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tx1"/>
                          </a:solidFill>
                          <a:effectLst/>
                          <a:latin typeface="Arial" panose="020B0604020202020204" pitchFamily="34" charset="0"/>
                          <a:ea typeface="+mn-ea"/>
                          <a:cs typeface="Arial" panose="020B0604020202020204" pitchFamily="34" charset="0"/>
                        </a:rPr>
                        <a:t>Une injure </a:t>
                      </a:r>
                      <a:r>
                        <a:rPr lang="fr-FR" sz="1400" b="1" i="0" u="sng" kern="1200" cap="small" dirty="0">
                          <a:solidFill>
                            <a:schemeClr val="tx1"/>
                          </a:solidFill>
                          <a:effectLst/>
                          <a:latin typeface="Arial" panose="020B0604020202020204" pitchFamily="34" charset="0"/>
                          <a:ea typeface="+mn-ea"/>
                          <a:cs typeface="Arial" panose="020B0604020202020204" pitchFamily="34" charset="0"/>
                        </a:rPr>
                        <a:t>à éviter</a:t>
                      </a:r>
                      <a:r>
                        <a:rPr lang="fr-FR" sz="1400" b="0" i="0" kern="1200" cap="small" dirty="0">
                          <a:solidFill>
                            <a:schemeClr val="tx1"/>
                          </a:solidFill>
                          <a:effectLst/>
                          <a:latin typeface="Arial" panose="020B0604020202020204" pitchFamily="34" charset="0"/>
                          <a:ea typeface="+mn-ea"/>
                          <a:cs typeface="Arial" panose="020B0604020202020204" pitchFamily="34" charset="0"/>
                        </a:rPr>
                        <a:t>, comme toutes les injures</a:t>
                      </a:r>
                      <a:endParaRPr lang="fr-FR" sz="1400" b="0" i="1" kern="1200" cap="small" dirty="0">
                        <a:solidFill>
                          <a:schemeClr val="tx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Une injure </a:t>
                      </a:r>
                      <a:r>
                        <a:rPr lang="fr-FR" sz="1400" b="1" i="0" u="sng" kern="1200" cap="small" dirty="0">
                          <a:solidFill>
                            <a:schemeClr val="lt1"/>
                          </a:solidFill>
                          <a:effectLst/>
                          <a:latin typeface="Arial" panose="020B0604020202020204" pitchFamily="34" charset="0"/>
                          <a:ea typeface="+mn-ea"/>
                          <a:cs typeface="Arial" panose="020B0604020202020204" pitchFamily="34" charset="0"/>
                        </a:rPr>
                        <a:t>à interdire</a:t>
                      </a:r>
                      <a:r>
                        <a:rPr lang="fr-FR" sz="1400" b="0" i="0" kern="1200" cap="small" dirty="0">
                          <a:solidFill>
                            <a:schemeClr val="lt1"/>
                          </a:solidFill>
                          <a:effectLst/>
                          <a:latin typeface="Arial" panose="020B0604020202020204" pitchFamily="34" charset="0"/>
                          <a:ea typeface="+mn-ea"/>
                          <a:cs typeface="Arial" panose="020B0604020202020204" pitchFamily="34" charset="0"/>
                        </a:rPr>
                        <a:t> car elle insulte la population gay</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Une injure </a:t>
                      </a:r>
                      <a:r>
                        <a:rPr lang="fr-FR" sz="1400" b="1" i="0" u="sng" kern="1200" cap="small" dirty="0">
                          <a:solidFill>
                            <a:schemeClr val="lt1"/>
                          </a:solidFill>
                          <a:effectLst/>
                          <a:latin typeface="Arial" panose="020B0604020202020204" pitchFamily="34" charset="0"/>
                          <a:ea typeface="+mn-ea"/>
                          <a:cs typeface="Arial" panose="020B0604020202020204" pitchFamily="34" charset="0"/>
                        </a:rPr>
                        <a:t>à sanctionner</a:t>
                      </a:r>
                      <a:r>
                        <a:rPr lang="fr-FR" sz="1400" b="0" i="0" kern="1200" cap="small" dirty="0">
                          <a:solidFill>
                            <a:schemeClr val="lt1"/>
                          </a:solidFill>
                          <a:effectLst/>
                          <a:latin typeface="Arial" panose="020B0604020202020204" pitchFamily="34" charset="0"/>
                          <a:ea typeface="+mn-ea"/>
                          <a:cs typeface="Arial" panose="020B0604020202020204" pitchFamily="34" charset="0"/>
                        </a:rPr>
                        <a:t> car elle insulte la population gay</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sp>
        <p:nvSpPr>
          <p:cNvPr id="26" name="Rectangle 25">
            <a:extLst>
              <a:ext uri="{FF2B5EF4-FFF2-40B4-BE49-F238E27FC236}">
                <a16:creationId xmlns:a16="http://schemas.microsoft.com/office/drawing/2014/main" id="{3A06FFE6-3411-4FA1-A8C0-34111CB265DC}"/>
              </a:ext>
            </a:extLst>
          </p:cNvPr>
          <p:cNvSpPr/>
          <p:nvPr/>
        </p:nvSpPr>
        <p:spPr>
          <a:xfrm>
            <a:off x="8190221"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le sexe</a:t>
            </a:r>
          </a:p>
        </p:txBody>
      </p:sp>
      <p:graphicFrame>
        <p:nvGraphicFramePr>
          <p:cNvPr id="27" name="Graph_PROX">
            <a:extLst>
              <a:ext uri="{FF2B5EF4-FFF2-40B4-BE49-F238E27FC236}">
                <a16:creationId xmlns:a16="http://schemas.microsoft.com/office/drawing/2014/main" id="{7BF5FEAF-FE93-441B-A6EC-D0B82B9E22B4}"/>
              </a:ext>
            </a:extLst>
          </p:cNvPr>
          <p:cNvGraphicFramePr/>
          <p:nvPr>
            <p:extLst>
              <p:ext uri="{D42A27DB-BD31-4B8C-83A1-F6EECF244321}">
                <p14:modId xmlns:p14="http://schemas.microsoft.com/office/powerpoint/2010/main" val="1907095485"/>
              </p:ext>
            </p:extLst>
          </p:nvPr>
        </p:nvGraphicFramePr>
        <p:xfrm>
          <a:off x="6272521" y="2153982"/>
          <a:ext cx="5029888" cy="31319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Tableau 27">
            <a:extLst>
              <a:ext uri="{FF2B5EF4-FFF2-40B4-BE49-F238E27FC236}">
                <a16:creationId xmlns:a16="http://schemas.microsoft.com/office/drawing/2014/main" id="{E7FF1D6F-ECD8-4052-BCF0-5C775440DB40}"/>
              </a:ext>
            </a:extLst>
          </p:cNvPr>
          <p:cNvGraphicFramePr>
            <a:graphicFrameLocks noGrp="1"/>
          </p:cNvGraphicFramePr>
          <p:nvPr>
            <p:extLst>
              <p:ext uri="{D42A27DB-BD31-4B8C-83A1-F6EECF244321}">
                <p14:modId xmlns:p14="http://schemas.microsoft.com/office/powerpoint/2010/main" val="2727077755"/>
              </p:ext>
            </p:extLst>
          </p:nvPr>
        </p:nvGraphicFramePr>
        <p:xfrm>
          <a:off x="6272521"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9" name="Rectangle 28">
            <a:extLst>
              <a:ext uri="{FF2B5EF4-FFF2-40B4-BE49-F238E27FC236}">
                <a16:creationId xmlns:a16="http://schemas.microsoft.com/office/drawing/2014/main" id="{D28EC9D8-B601-44CB-B62F-C166CD5C89F9}"/>
              </a:ext>
            </a:extLst>
          </p:cNvPr>
          <p:cNvSpPr/>
          <p:nvPr/>
        </p:nvSpPr>
        <p:spPr>
          <a:xfrm>
            <a:off x="8190221"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l’âge</a:t>
            </a:r>
          </a:p>
        </p:txBody>
      </p:sp>
      <p:graphicFrame>
        <p:nvGraphicFramePr>
          <p:cNvPr id="30" name="Tableau 29">
            <a:extLst>
              <a:ext uri="{FF2B5EF4-FFF2-40B4-BE49-F238E27FC236}">
                <a16:creationId xmlns:a16="http://schemas.microsoft.com/office/drawing/2014/main" id="{B318877F-E472-40A0-B2D2-77AFD422E31A}"/>
              </a:ext>
            </a:extLst>
          </p:cNvPr>
          <p:cNvGraphicFramePr>
            <a:graphicFrameLocks noGrp="1"/>
          </p:cNvGraphicFramePr>
          <p:nvPr>
            <p:extLst>
              <p:ext uri="{D42A27DB-BD31-4B8C-83A1-F6EECF244321}">
                <p14:modId xmlns:p14="http://schemas.microsoft.com/office/powerpoint/2010/main" val="4044455585"/>
              </p:ext>
            </p:extLst>
          </p:nvPr>
        </p:nvGraphicFramePr>
        <p:xfrm>
          <a:off x="11011116" y="2184678"/>
          <a:ext cx="1180883" cy="2424504"/>
        </p:xfrm>
        <a:graphic>
          <a:graphicData uri="http://schemas.openxmlformats.org/drawingml/2006/table">
            <a:tbl>
              <a:tblPr>
                <a:tableStyleId>{5C22544A-7EE6-4342-B048-85BDC9FD1C3A}</a:tableStyleId>
              </a:tblPr>
              <a:tblGrid>
                <a:gridCol w="1180883">
                  <a:extLst>
                    <a:ext uri="{9D8B030D-6E8A-4147-A177-3AD203B41FA5}">
                      <a16:colId xmlns:a16="http://schemas.microsoft.com/office/drawing/2014/main" val="4195551505"/>
                    </a:ext>
                  </a:extLst>
                </a:gridCol>
              </a:tblGrid>
              <a:tr h="311374">
                <a:tc>
                  <a:txBody>
                    <a:bodyPr/>
                    <a:lstStyle/>
                    <a:p>
                      <a:pPr algn="ctr" fontAlgn="ctr"/>
                      <a:r>
                        <a:rPr lang="fr-FR" sz="1200" b="1" u="none" strike="noStrike" kern="1200" dirty="0">
                          <a:solidFill>
                            <a:srgbClr val="C00000"/>
                          </a:solidFill>
                          <a:effectLst/>
                          <a:latin typeface="+mn-lt"/>
                          <a:ea typeface="+mn-ea"/>
                          <a:cs typeface="+mn-cs"/>
                        </a:rPr>
                        <a:t>% « A éviter / interdire / sanctionner »</a:t>
                      </a:r>
                      <a:endParaRPr lang="fr-FR" sz="1200" b="1" i="0" u="none" strike="noStrike" kern="1200" dirty="0">
                        <a:solidFill>
                          <a:srgbClr val="C00000"/>
                        </a:solidFill>
                        <a:effectLst/>
                        <a:latin typeface="+mn-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78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86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C0000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74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81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89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31" name="Image 30">
            <a:extLst>
              <a:ext uri="{FF2B5EF4-FFF2-40B4-BE49-F238E27FC236}">
                <a16:creationId xmlns:a16="http://schemas.microsoft.com/office/drawing/2014/main" id="{DDD65702-E974-4441-876D-397FDAA2999C}"/>
              </a:ext>
            </a:extLst>
          </p:cNvPr>
          <p:cNvPicPr>
            <a:picLocks noChangeAspect="1"/>
          </p:cNvPicPr>
          <p:nvPr/>
        </p:nvPicPr>
        <p:blipFill>
          <a:blip r:embed="rId5">
            <a:duotone>
              <a:schemeClr val="accent1">
                <a:shade val="45000"/>
                <a:satMod val="135000"/>
              </a:schemeClr>
              <a:prstClr val="white"/>
            </a:duotone>
          </a:blip>
          <a:stretch>
            <a:fillRect/>
          </a:stretch>
        </p:blipFill>
        <p:spPr>
          <a:xfrm>
            <a:off x="2346690" y="1448359"/>
            <a:ext cx="1149405" cy="474904"/>
          </a:xfrm>
          <a:prstGeom prst="rect">
            <a:avLst/>
          </a:prstGeom>
        </p:spPr>
      </p:pic>
      <p:pic>
        <p:nvPicPr>
          <p:cNvPr id="32" name="Image 31">
            <a:extLst>
              <a:ext uri="{FF2B5EF4-FFF2-40B4-BE49-F238E27FC236}">
                <a16:creationId xmlns:a16="http://schemas.microsoft.com/office/drawing/2014/main" id="{8352F755-570C-4876-BF42-C0A501CDBA71}"/>
              </a:ext>
            </a:extLst>
          </p:cNvPr>
          <p:cNvPicPr>
            <a:picLocks noChangeAspect="1"/>
          </p:cNvPicPr>
          <p:nvPr/>
        </p:nvPicPr>
        <p:blipFill>
          <a:blip r:embed="rId5"/>
          <a:stretch>
            <a:fillRect/>
          </a:stretch>
        </p:blipFill>
        <p:spPr>
          <a:xfrm>
            <a:off x="959285" y="5017054"/>
            <a:ext cx="785059" cy="324366"/>
          </a:xfrm>
          <a:prstGeom prst="rect">
            <a:avLst/>
          </a:prstGeom>
        </p:spPr>
      </p:pic>
      <p:graphicFrame>
        <p:nvGraphicFramePr>
          <p:cNvPr id="33" name="Graph_PROX">
            <a:extLst>
              <a:ext uri="{FF2B5EF4-FFF2-40B4-BE49-F238E27FC236}">
                <a16:creationId xmlns:a16="http://schemas.microsoft.com/office/drawing/2014/main" id="{7E793D36-135D-4C57-947C-18DD81FBFF2F}"/>
              </a:ext>
            </a:extLst>
          </p:cNvPr>
          <p:cNvGraphicFramePr/>
          <p:nvPr>
            <p:extLst>
              <p:ext uri="{D42A27DB-BD31-4B8C-83A1-F6EECF244321}">
                <p14:modId xmlns:p14="http://schemas.microsoft.com/office/powerpoint/2010/main" val="1319932228"/>
              </p:ext>
            </p:extLst>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4" name="Tableau 33">
            <a:extLst>
              <a:ext uri="{FF2B5EF4-FFF2-40B4-BE49-F238E27FC236}">
                <a16:creationId xmlns:a16="http://schemas.microsoft.com/office/drawing/2014/main" id="{A9E360DC-6055-4846-9C14-CF75C3D42520}"/>
              </a:ext>
            </a:extLst>
          </p:cNvPr>
          <p:cNvGraphicFramePr>
            <a:graphicFrameLocks noGrp="1"/>
          </p:cNvGraphicFramePr>
          <p:nvPr>
            <p:extLst>
              <p:ext uri="{D42A27DB-BD31-4B8C-83A1-F6EECF244321}">
                <p14:modId xmlns:p14="http://schemas.microsoft.com/office/powerpoint/2010/main" val="827143744"/>
              </p:ext>
            </p:extLst>
          </p:nvPr>
        </p:nvGraphicFramePr>
        <p:xfrm>
          <a:off x="4865105" y="4607323"/>
          <a:ext cx="1339563" cy="867634"/>
        </p:xfrm>
        <a:graphic>
          <a:graphicData uri="http://schemas.openxmlformats.org/drawingml/2006/table">
            <a:tbl>
              <a:tblPr>
                <a:tableStyleId>{5C22544A-7EE6-4342-B048-85BDC9FD1C3A}</a:tableStyleId>
              </a:tblPr>
              <a:tblGrid>
                <a:gridCol w="1339563">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C00000"/>
                          </a:solidFill>
                          <a:effectLst/>
                          <a:latin typeface="+mj-lt"/>
                        </a:rPr>
                        <a:t>% « A éviter / interdire / sanctionner »</a:t>
                      </a:r>
                      <a:endParaRPr lang="fr-FR" sz="12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83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19" name="ZoneTexte 18">
            <a:extLst>
              <a:ext uri="{FF2B5EF4-FFF2-40B4-BE49-F238E27FC236}">
                <a16:creationId xmlns:a16="http://schemas.microsoft.com/office/drawing/2014/main" id="{21922A27-5CEF-4401-96F4-690C371CB73C}"/>
              </a:ext>
            </a:extLst>
          </p:cNvPr>
          <p:cNvSpPr txBox="1"/>
          <p:nvPr/>
        </p:nvSpPr>
        <p:spPr>
          <a:xfrm>
            <a:off x="4633687" y="1902369"/>
            <a:ext cx="3878212" cy="276999"/>
          </a:xfrm>
          <a:prstGeom prst="rect">
            <a:avLst/>
          </a:prstGeom>
          <a:noFill/>
        </p:spPr>
        <p:txBody>
          <a:bodyPr wrap="square">
            <a:spAutoFit/>
          </a:bodyPr>
          <a:lstStyle/>
          <a:p>
            <a:pPr lvl="0" algn="just"/>
            <a:r>
              <a:rPr lang="fr-FR" sz="1200" i="1" u="none" strike="noStrike" dirty="0">
                <a:solidFill>
                  <a:srgbClr val="002060"/>
                </a:solidFill>
                <a:effectLst/>
                <a:ea typeface="Times New Roman" panose="02020603050405020304" pitchFamily="18" charset="0"/>
                <a:cs typeface="Arial" panose="020B0604020202020204" pitchFamily="34" charset="0"/>
              </a:rPr>
              <a:t>Pratiquent un sport d’équipe : 26</a:t>
            </a:r>
            <a:endParaRPr lang="fr-FR" sz="1400" i="1" u="none" strike="noStrike" dirty="0">
              <a:solidFill>
                <a:srgbClr val="00000A"/>
              </a:solidFill>
              <a:effectLst/>
              <a:ea typeface="Times New Roman" panose="02020603050405020304" pitchFamily="18" charset="0"/>
              <a:cs typeface="Arial" panose="020B0604020202020204" pitchFamily="34" charset="0"/>
            </a:endParaRPr>
          </a:p>
        </p:txBody>
      </p:sp>
      <p:sp>
        <p:nvSpPr>
          <p:cNvPr id="20" name="ZoneTexte 19">
            <a:extLst>
              <a:ext uri="{FF2B5EF4-FFF2-40B4-BE49-F238E27FC236}">
                <a16:creationId xmlns:a16="http://schemas.microsoft.com/office/drawing/2014/main" id="{34920C2E-43FF-4775-8F69-DF8E807F339B}"/>
              </a:ext>
            </a:extLst>
          </p:cNvPr>
          <p:cNvSpPr txBox="1"/>
          <p:nvPr/>
        </p:nvSpPr>
        <p:spPr>
          <a:xfrm>
            <a:off x="151099" y="2038450"/>
            <a:ext cx="2401430" cy="1107996"/>
          </a:xfrm>
          <a:prstGeom prst="rect">
            <a:avLst/>
          </a:prstGeom>
          <a:noFill/>
        </p:spPr>
        <p:txBody>
          <a:bodyPr wrap="square">
            <a:spAutoFit/>
          </a:bodyPr>
          <a:lstStyle/>
          <a:p>
            <a:pPr lvl="0" algn="just"/>
            <a:r>
              <a:rPr lang="fr-FR" sz="1400" u="none" strike="noStrike" dirty="0">
                <a:solidFill>
                  <a:srgbClr val="C00000"/>
                </a:solidFill>
                <a:effectLst/>
                <a:latin typeface="+mj-lt"/>
                <a:ea typeface="Times New Roman" panose="02020603050405020304" pitchFamily="18" charset="0"/>
                <a:cs typeface="Arial" panose="020B0604020202020204" pitchFamily="34" charset="0"/>
              </a:rPr>
              <a:t>% « A éviter / interdire / sanctionner » :  82</a:t>
            </a:r>
          </a:p>
          <a:p>
            <a:pPr lvl="0" algn="just"/>
            <a:endParaRPr lang="fr-FR" sz="1400" u="none" strike="noStrike" dirty="0">
              <a:solidFill>
                <a:srgbClr val="C00000"/>
              </a:solidFill>
              <a:effectLst/>
              <a:latin typeface="+mj-lt"/>
              <a:ea typeface="Times New Roman" panose="02020603050405020304" pitchFamily="18" charset="0"/>
              <a:cs typeface="Arial" panose="020B0604020202020204" pitchFamily="34" charset="0"/>
            </a:endParaRPr>
          </a:p>
          <a:p>
            <a:pPr lvl="0"/>
            <a:r>
              <a:rPr lang="fr-FR" sz="1200" dirty="0">
                <a:solidFill>
                  <a:srgbClr val="C00000"/>
                </a:solidFill>
                <a:latin typeface="+mj-lt"/>
                <a:ea typeface="Times New Roman" panose="02020603050405020304" pitchFamily="18" charset="0"/>
                <a:cs typeface="Arial" panose="020B0604020202020204" pitchFamily="34" charset="0"/>
              </a:rPr>
              <a:t>Dont « Interdire ou sanctionner » : 39</a:t>
            </a:r>
            <a:endParaRPr lang="fr-FR" sz="1400" u="none" strike="noStrike" dirty="0">
              <a:solidFill>
                <a:srgbClr val="C00000"/>
              </a:solidFill>
              <a:effectLst/>
              <a:latin typeface="+mj-lt"/>
              <a:ea typeface="Times New Roman" panose="02020603050405020304" pitchFamily="18" charset="0"/>
              <a:cs typeface="Arial" panose="020B0604020202020204" pitchFamily="34" charset="0"/>
            </a:endParaRPr>
          </a:p>
        </p:txBody>
      </p:sp>
      <p:cxnSp>
        <p:nvCxnSpPr>
          <p:cNvPr id="4" name="Connecteur droit avec flèche 3">
            <a:extLst>
              <a:ext uri="{FF2B5EF4-FFF2-40B4-BE49-F238E27FC236}">
                <a16:creationId xmlns:a16="http://schemas.microsoft.com/office/drawing/2014/main" id="{8F90CD6A-134E-484C-BE72-C07CA478600E}"/>
              </a:ext>
            </a:extLst>
          </p:cNvPr>
          <p:cNvCxnSpPr>
            <a:cxnSpLocks/>
          </p:cNvCxnSpPr>
          <p:nvPr/>
        </p:nvCxnSpPr>
        <p:spPr>
          <a:xfrm flipV="1">
            <a:off x="4118640" y="2038450"/>
            <a:ext cx="515047" cy="387362"/>
          </a:xfrm>
          <a:prstGeom prst="straightConnector1">
            <a:avLst/>
          </a:prstGeom>
          <a:ln>
            <a:solidFill>
              <a:srgbClr val="00326F"/>
            </a:solidFill>
            <a:tailEnd type="triangle"/>
          </a:ln>
        </p:spPr>
        <p:style>
          <a:lnRef idx="1">
            <a:schemeClr val="accent1"/>
          </a:lnRef>
          <a:fillRef idx="0">
            <a:schemeClr val="accent1"/>
          </a:fillRef>
          <a:effectRef idx="0">
            <a:schemeClr val="accent1"/>
          </a:effectRef>
          <a:fontRef idx="minor">
            <a:schemeClr val="tx1"/>
          </a:fontRef>
        </p:style>
      </p:cxnSp>
      <p:sp>
        <p:nvSpPr>
          <p:cNvPr id="36" name="Titre 4">
            <a:extLst>
              <a:ext uri="{FF2B5EF4-FFF2-40B4-BE49-F238E27FC236}">
                <a16:creationId xmlns:a16="http://schemas.microsoft.com/office/drawing/2014/main" id="{C3530D64-D320-459D-8152-D854F3F7AB56}"/>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Pour la très grande majorité des Français(e)s, les termes injurieux se rapportant à la communauté LGBT+ sont à bannir</a:t>
            </a:r>
          </a:p>
        </p:txBody>
      </p:sp>
      <p:sp>
        <p:nvSpPr>
          <p:cNvPr id="37" name="Rectangle 36">
            <a:extLst>
              <a:ext uri="{FF2B5EF4-FFF2-40B4-BE49-F238E27FC236}">
                <a16:creationId xmlns:a16="http://schemas.microsoft.com/office/drawing/2014/main" id="{0E297824-1596-4C2C-A6E7-0D501F227C9F}"/>
              </a:ext>
            </a:extLst>
          </p:cNvPr>
          <p:cNvSpPr/>
          <p:nvPr/>
        </p:nvSpPr>
        <p:spPr>
          <a:xfrm>
            <a:off x="11252200" y="3060700"/>
            <a:ext cx="7112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D2858B00-578F-49DC-856F-B184B50AA2BA}"/>
              </a:ext>
            </a:extLst>
          </p:cNvPr>
          <p:cNvSpPr/>
          <p:nvPr/>
        </p:nvSpPr>
        <p:spPr>
          <a:xfrm>
            <a:off x="11252200" y="4315223"/>
            <a:ext cx="711200" cy="3048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avec flèche 20">
            <a:extLst>
              <a:ext uri="{FF2B5EF4-FFF2-40B4-BE49-F238E27FC236}">
                <a16:creationId xmlns:a16="http://schemas.microsoft.com/office/drawing/2014/main" id="{C5B31324-8CED-4FD0-BA72-67D3450A8841}"/>
              </a:ext>
            </a:extLst>
          </p:cNvPr>
          <p:cNvCxnSpPr/>
          <p:nvPr/>
        </p:nvCxnSpPr>
        <p:spPr>
          <a:xfrm flipV="1">
            <a:off x="8892230" y="3697930"/>
            <a:ext cx="266666" cy="90939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30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692497"/>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Lorsqu’une personne homosexuelle (homme ou femme) pratique un sport avec des personnes du même sexe qui ne sont pas homosexuelles, pensez-vous qu’elle devrait leur dire qu’elle est homosexuelle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4" name="Tableau 3">
            <a:extLst>
              <a:ext uri="{FF2B5EF4-FFF2-40B4-BE49-F238E27FC236}">
                <a16:creationId xmlns:a16="http://schemas.microsoft.com/office/drawing/2014/main" id="{A45DB818-B443-4D0A-8F7B-B693C850DD18}"/>
              </a:ext>
            </a:extLst>
          </p:cNvPr>
          <p:cNvGraphicFramePr>
            <a:graphicFrameLocks noGrp="1"/>
          </p:cNvGraphicFramePr>
          <p:nvPr>
            <p:extLst>
              <p:ext uri="{D42A27DB-BD31-4B8C-83A1-F6EECF244321}">
                <p14:modId xmlns:p14="http://schemas.microsoft.com/office/powerpoint/2010/main" val="2606974246"/>
              </p:ext>
            </p:extLst>
          </p:nvPr>
        </p:nvGraphicFramePr>
        <p:xfrm>
          <a:off x="353042" y="5665523"/>
          <a:ext cx="11434170" cy="281940"/>
        </p:xfrm>
        <a:graphic>
          <a:graphicData uri="http://schemas.openxmlformats.org/drawingml/2006/table">
            <a:tbl>
              <a:tblPr firstRow="1" bandRow="1">
                <a:tableStyleId>{5C22544A-7EE6-4342-B048-85BDC9FD1C3A}</a:tableStyleId>
              </a:tblPr>
              <a:tblGrid>
                <a:gridCol w="3641440">
                  <a:extLst>
                    <a:ext uri="{9D8B030D-6E8A-4147-A177-3AD203B41FA5}">
                      <a16:colId xmlns:a16="http://schemas.microsoft.com/office/drawing/2014/main" val="2079931090"/>
                    </a:ext>
                  </a:extLst>
                </a:gridCol>
                <a:gridCol w="3641440">
                  <a:extLst>
                    <a:ext uri="{9D8B030D-6E8A-4147-A177-3AD203B41FA5}">
                      <a16:colId xmlns:a16="http://schemas.microsoft.com/office/drawing/2014/main" val="4207804028"/>
                    </a:ext>
                  </a:extLst>
                </a:gridCol>
                <a:gridCol w="4151290">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elle doit le dire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Non, elle n’a pas à le dire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Je pense que c’est à la personne de décider</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307786909"/>
                  </a:ext>
                </a:extLst>
              </a:tr>
            </a:tbl>
          </a:graphicData>
        </a:graphic>
      </p:graphicFrame>
      <p:graphicFrame>
        <p:nvGraphicFramePr>
          <p:cNvPr id="22" name="Graphique 21">
            <a:extLst>
              <a:ext uri="{FF2B5EF4-FFF2-40B4-BE49-F238E27FC236}">
                <a16:creationId xmlns:a16="http://schemas.microsoft.com/office/drawing/2014/main" id="{5B8E85B8-722B-4363-8975-3D472C3873A2}"/>
              </a:ext>
            </a:extLst>
          </p:cNvPr>
          <p:cNvGraphicFramePr/>
          <p:nvPr>
            <p:extLst>
              <p:ext uri="{D42A27DB-BD31-4B8C-83A1-F6EECF244321}">
                <p14:modId xmlns:p14="http://schemas.microsoft.com/office/powerpoint/2010/main" val="237274554"/>
              </p:ext>
            </p:extLst>
          </p:nvPr>
        </p:nvGraphicFramePr>
        <p:xfrm>
          <a:off x="1320628" y="2094985"/>
          <a:ext cx="3924215" cy="2567486"/>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angle 23">
            <a:extLst>
              <a:ext uri="{FF2B5EF4-FFF2-40B4-BE49-F238E27FC236}">
                <a16:creationId xmlns:a16="http://schemas.microsoft.com/office/drawing/2014/main" id="{A63ABC05-6C36-40C6-9072-6FEB7525A551}"/>
              </a:ext>
            </a:extLst>
          </p:cNvPr>
          <p:cNvSpPr/>
          <p:nvPr/>
        </p:nvSpPr>
        <p:spPr>
          <a:xfrm>
            <a:off x="7495092" y="251147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le sexe</a:t>
            </a:r>
          </a:p>
        </p:txBody>
      </p:sp>
      <p:graphicFrame>
        <p:nvGraphicFramePr>
          <p:cNvPr id="25" name="Graph_PROX">
            <a:extLst>
              <a:ext uri="{FF2B5EF4-FFF2-40B4-BE49-F238E27FC236}">
                <a16:creationId xmlns:a16="http://schemas.microsoft.com/office/drawing/2014/main" id="{A49CC581-B76A-46CC-8313-A45682AD7567}"/>
              </a:ext>
            </a:extLst>
          </p:cNvPr>
          <p:cNvGraphicFramePr/>
          <p:nvPr>
            <p:extLst>
              <p:ext uri="{D42A27DB-BD31-4B8C-83A1-F6EECF244321}">
                <p14:modId xmlns:p14="http://schemas.microsoft.com/office/powerpoint/2010/main" val="915912386"/>
              </p:ext>
            </p:extLst>
          </p:nvPr>
        </p:nvGraphicFramePr>
        <p:xfrm>
          <a:off x="5577392" y="2123502"/>
          <a:ext cx="5029888" cy="31319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Tableau 25">
            <a:extLst>
              <a:ext uri="{FF2B5EF4-FFF2-40B4-BE49-F238E27FC236}">
                <a16:creationId xmlns:a16="http://schemas.microsoft.com/office/drawing/2014/main" id="{3E67B11F-5B51-4A79-8176-51BC5FAE2EF0}"/>
              </a:ext>
            </a:extLst>
          </p:cNvPr>
          <p:cNvGraphicFramePr>
            <a:graphicFrameLocks noGrp="1"/>
          </p:cNvGraphicFramePr>
          <p:nvPr>
            <p:extLst>
              <p:ext uri="{D42A27DB-BD31-4B8C-83A1-F6EECF244321}">
                <p14:modId xmlns:p14="http://schemas.microsoft.com/office/powerpoint/2010/main" val="1445918232"/>
              </p:ext>
            </p:extLst>
          </p:nvPr>
        </p:nvGraphicFramePr>
        <p:xfrm>
          <a:off x="5577392" y="212350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7" name="Rectangle 26">
            <a:extLst>
              <a:ext uri="{FF2B5EF4-FFF2-40B4-BE49-F238E27FC236}">
                <a16:creationId xmlns:a16="http://schemas.microsoft.com/office/drawing/2014/main" id="{3F1E1953-77A3-4BAF-9C95-4B7BA5617FD0}"/>
              </a:ext>
            </a:extLst>
          </p:cNvPr>
          <p:cNvSpPr/>
          <p:nvPr/>
        </p:nvSpPr>
        <p:spPr>
          <a:xfrm>
            <a:off x="7495092" y="343850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l’âge</a:t>
            </a:r>
          </a:p>
        </p:txBody>
      </p:sp>
      <p:pic>
        <p:nvPicPr>
          <p:cNvPr id="29" name="Image 28">
            <a:extLst>
              <a:ext uri="{FF2B5EF4-FFF2-40B4-BE49-F238E27FC236}">
                <a16:creationId xmlns:a16="http://schemas.microsoft.com/office/drawing/2014/main" id="{79A1A8E8-01FB-4E42-AC2D-78320A219514}"/>
              </a:ext>
            </a:extLst>
          </p:cNvPr>
          <p:cNvPicPr>
            <a:picLocks noChangeAspect="1"/>
          </p:cNvPicPr>
          <p:nvPr/>
        </p:nvPicPr>
        <p:blipFill>
          <a:blip r:embed="rId4">
            <a:duotone>
              <a:schemeClr val="accent1">
                <a:shade val="45000"/>
                <a:satMod val="135000"/>
              </a:schemeClr>
              <a:prstClr val="white"/>
            </a:duotone>
          </a:blip>
          <a:stretch>
            <a:fillRect/>
          </a:stretch>
        </p:blipFill>
        <p:spPr>
          <a:xfrm>
            <a:off x="745925" y="1886050"/>
            <a:ext cx="1149405" cy="474904"/>
          </a:xfrm>
          <a:prstGeom prst="rect">
            <a:avLst/>
          </a:prstGeom>
        </p:spPr>
      </p:pic>
      <p:pic>
        <p:nvPicPr>
          <p:cNvPr id="30" name="Image 29">
            <a:extLst>
              <a:ext uri="{FF2B5EF4-FFF2-40B4-BE49-F238E27FC236}">
                <a16:creationId xmlns:a16="http://schemas.microsoft.com/office/drawing/2014/main" id="{B754D313-D71D-4D84-A9B4-40FEED4BB3BA}"/>
              </a:ext>
            </a:extLst>
          </p:cNvPr>
          <p:cNvPicPr>
            <a:picLocks noChangeAspect="1"/>
          </p:cNvPicPr>
          <p:nvPr/>
        </p:nvPicPr>
        <p:blipFill>
          <a:blip r:embed="rId4"/>
          <a:stretch>
            <a:fillRect/>
          </a:stretch>
        </p:blipFill>
        <p:spPr>
          <a:xfrm>
            <a:off x="745925" y="4986574"/>
            <a:ext cx="785059" cy="324366"/>
          </a:xfrm>
          <a:prstGeom prst="rect">
            <a:avLst/>
          </a:prstGeom>
        </p:spPr>
      </p:pic>
      <p:graphicFrame>
        <p:nvGraphicFramePr>
          <p:cNvPr id="31" name="Graph_PROX">
            <a:extLst>
              <a:ext uri="{FF2B5EF4-FFF2-40B4-BE49-F238E27FC236}">
                <a16:creationId xmlns:a16="http://schemas.microsoft.com/office/drawing/2014/main" id="{C8CACB8E-8EB5-4076-9EDE-28F91730CF8E}"/>
              </a:ext>
            </a:extLst>
          </p:cNvPr>
          <p:cNvGraphicFramePr/>
          <p:nvPr>
            <p:extLst>
              <p:ext uri="{D42A27DB-BD31-4B8C-83A1-F6EECF244321}">
                <p14:modId xmlns:p14="http://schemas.microsoft.com/office/powerpoint/2010/main" val="2776961308"/>
              </p:ext>
            </p:extLst>
          </p:nvPr>
        </p:nvGraphicFramePr>
        <p:xfrm>
          <a:off x="-258195" y="4841665"/>
          <a:ext cx="5029888" cy="614183"/>
        </p:xfrm>
        <a:graphic>
          <a:graphicData uri="http://schemas.openxmlformats.org/drawingml/2006/chart">
            <c:chart xmlns:c="http://schemas.openxmlformats.org/drawingml/2006/chart" xmlns:r="http://schemas.openxmlformats.org/officeDocument/2006/relationships" r:id="rId5"/>
          </a:graphicData>
        </a:graphic>
      </p:graphicFrame>
      <p:sp>
        <p:nvSpPr>
          <p:cNvPr id="20" name="Titre 4">
            <a:extLst>
              <a:ext uri="{FF2B5EF4-FFF2-40B4-BE49-F238E27FC236}">
                <a16:creationId xmlns:a16="http://schemas.microsoft.com/office/drawing/2014/main" id="{2D89FE61-E746-4412-9C86-C2503DB43709}"/>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Enfin, faire ou non son </a:t>
            </a:r>
            <a:r>
              <a:rPr lang="fr-FR" sz="2000" dirty="0" err="1">
                <a:latin typeface="Calibri" panose="020F0502020204030204" pitchFamily="34" charset="0"/>
                <a:cs typeface="Calibri" panose="020F0502020204030204" pitchFamily="34" charset="0"/>
              </a:rPr>
              <a:t>coming</a:t>
            </a:r>
            <a:r>
              <a:rPr lang="fr-FR" sz="2000" dirty="0">
                <a:latin typeface="Calibri" panose="020F0502020204030204" pitchFamily="34" charset="0"/>
                <a:cs typeface="Calibri" panose="020F0502020204030204" pitchFamily="34" charset="0"/>
              </a:rPr>
              <a:t> out dans le cadre de sa pratique sportive ne concerne que la personne concernée, selon une large majorité de répondants </a:t>
            </a:r>
          </a:p>
        </p:txBody>
      </p:sp>
      <p:sp>
        <p:nvSpPr>
          <p:cNvPr id="21" name="Rectangle 20">
            <a:extLst>
              <a:ext uri="{FF2B5EF4-FFF2-40B4-BE49-F238E27FC236}">
                <a16:creationId xmlns:a16="http://schemas.microsoft.com/office/drawing/2014/main" id="{EF5965D9-209E-45D6-812C-832CA82F0246}"/>
              </a:ext>
            </a:extLst>
          </p:cNvPr>
          <p:cNvSpPr/>
          <p:nvPr/>
        </p:nvSpPr>
        <p:spPr>
          <a:xfrm>
            <a:off x="7509404" y="3689478"/>
            <a:ext cx="643996" cy="311022"/>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D5E0E1A6-BBA9-49F3-8023-E7CE3E36F1F2}"/>
              </a:ext>
            </a:extLst>
          </p:cNvPr>
          <p:cNvSpPr/>
          <p:nvPr/>
        </p:nvSpPr>
        <p:spPr>
          <a:xfrm>
            <a:off x="3606799" y="4851400"/>
            <a:ext cx="596901" cy="55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96659053-69E4-45E5-8225-38C5E6F26555}"/>
              </a:ext>
            </a:extLst>
          </p:cNvPr>
          <p:cNvCxnSpPr/>
          <p:nvPr/>
        </p:nvCxnSpPr>
        <p:spPr>
          <a:xfrm flipV="1">
            <a:off x="10607280" y="3700005"/>
            <a:ext cx="266666" cy="90939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C2C243E-0DDD-4785-BCC0-91590DF40D21}"/>
              </a:ext>
            </a:extLst>
          </p:cNvPr>
          <p:cNvSpPr/>
          <p:nvPr/>
        </p:nvSpPr>
        <p:spPr>
          <a:xfrm>
            <a:off x="3479372" y="1457114"/>
            <a:ext cx="2037508" cy="459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i="1" dirty="0">
                <a:solidFill>
                  <a:srgbClr val="00326F"/>
                </a:solidFill>
              </a:rPr>
              <a:t>Connaît au moins une personne LGBT+ : 29</a:t>
            </a:r>
          </a:p>
        </p:txBody>
      </p:sp>
      <p:sp>
        <p:nvSpPr>
          <p:cNvPr id="18" name="Rectangle 17">
            <a:extLst>
              <a:ext uri="{FF2B5EF4-FFF2-40B4-BE49-F238E27FC236}">
                <a16:creationId xmlns:a16="http://schemas.microsoft.com/office/drawing/2014/main" id="{16342ECD-A674-43E1-B1C6-9956D5CF2360}"/>
              </a:ext>
            </a:extLst>
          </p:cNvPr>
          <p:cNvSpPr/>
          <p:nvPr/>
        </p:nvSpPr>
        <p:spPr>
          <a:xfrm>
            <a:off x="4597171" y="2942078"/>
            <a:ext cx="1636181" cy="729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i="1" dirty="0">
                <a:solidFill>
                  <a:srgbClr val="C00000"/>
                </a:solidFill>
              </a:rPr>
              <a:t>Connaît au moins une personne LGBT+ : 33</a:t>
            </a:r>
          </a:p>
        </p:txBody>
      </p:sp>
      <p:sp>
        <p:nvSpPr>
          <p:cNvPr id="19" name="Rectangle 18">
            <a:extLst>
              <a:ext uri="{FF2B5EF4-FFF2-40B4-BE49-F238E27FC236}">
                <a16:creationId xmlns:a16="http://schemas.microsoft.com/office/drawing/2014/main" id="{15ACEED6-EA00-47F6-89D1-6F465CFC1BC0}"/>
              </a:ext>
            </a:extLst>
          </p:cNvPr>
          <p:cNvSpPr/>
          <p:nvPr/>
        </p:nvSpPr>
        <p:spPr>
          <a:xfrm>
            <a:off x="638430" y="3251433"/>
            <a:ext cx="1555878" cy="729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200" i="1" dirty="0">
                <a:solidFill>
                  <a:srgbClr val="404040"/>
                </a:solidFill>
              </a:rPr>
              <a:t>Connaît au moins une personne LGBT+ : 38</a:t>
            </a:r>
          </a:p>
        </p:txBody>
      </p:sp>
      <p:sp>
        <p:nvSpPr>
          <p:cNvPr id="28" name="Rectangle 27">
            <a:extLst>
              <a:ext uri="{FF2B5EF4-FFF2-40B4-BE49-F238E27FC236}">
                <a16:creationId xmlns:a16="http://schemas.microsoft.com/office/drawing/2014/main" id="{708D86A5-0528-4D88-BE13-C89F9E5C1DE5}"/>
              </a:ext>
            </a:extLst>
          </p:cNvPr>
          <p:cNvSpPr/>
          <p:nvPr/>
        </p:nvSpPr>
        <p:spPr>
          <a:xfrm>
            <a:off x="4038172" y="1925545"/>
            <a:ext cx="2616628" cy="459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i="1" dirty="0">
                <a:solidFill>
                  <a:srgbClr val="00326F"/>
                </a:solidFill>
              </a:rPr>
              <a:t>Personnes considérant que l’homophobie n’est pas grave : 15</a:t>
            </a:r>
          </a:p>
        </p:txBody>
      </p:sp>
      <p:sp>
        <p:nvSpPr>
          <p:cNvPr id="32" name="Rectangle 31">
            <a:extLst>
              <a:ext uri="{FF2B5EF4-FFF2-40B4-BE49-F238E27FC236}">
                <a16:creationId xmlns:a16="http://schemas.microsoft.com/office/drawing/2014/main" id="{A0C7FDCA-2492-4D85-B8C6-D8739593EBAC}"/>
              </a:ext>
            </a:extLst>
          </p:cNvPr>
          <p:cNvSpPr/>
          <p:nvPr/>
        </p:nvSpPr>
        <p:spPr>
          <a:xfrm>
            <a:off x="242990" y="3981995"/>
            <a:ext cx="2063330" cy="459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200" i="1" dirty="0">
                <a:solidFill>
                  <a:srgbClr val="404040"/>
                </a:solidFill>
              </a:rPr>
              <a:t>Personnes considérant que l’homophobie n’est pas grave : 51</a:t>
            </a:r>
          </a:p>
        </p:txBody>
      </p:sp>
      <p:sp>
        <p:nvSpPr>
          <p:cNvPr id="33" name="Rectangle 32">
            <a:extLst>
              <a:ext uri="{FF2B5EF4-FFF2-40B4-BE49-F238E27FC236}">
                <a16:creationId xmlns:a16="http://schemas.microsoft.com/office/drawing/2014/main" id="{C6792AA1-6A17-4D8F-A3C9-D63FA6FF62C1}"/>
              </a:ext>
            </a:extLst>
          </p:cNvPr>
          <p:cNvSpPr/>
          <p:nvPr/>
        </p:nvSpPr>
        <p:spPr>
          <a:xfrm>
            <a:off x="4508044" y="3721544"/>
            <a:ext cx="1814437" cy="459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i="1" dirty="0">
                <a:solidFill>
                  <a:srgbClr val="C00000"/>
                </a:solidFill>
              </a:rPr>
              <a:t>Personnes considérant que l’homophobie n’est pas grave : 34</a:t>
            </a:r>
          </a:p>
        </p:txBody>
      </p:sp>
    </p:spTree>
    <p:extLst>
      <p:ext uri="{BB962C8B-B14F-4D97-AF65-F5344CB8AC3E}">
        <p14:creationId xmlns:p14="http://schemas.microsoft.com/office/powerpoint/2010/main" val="3377325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algn="ctr"/>
            <a:r>
              <a:rPr lang="fr-FR" sz="4550" dirty="0">
                <a:ln w="6350">
                  <a:noFill/>
                </a:ln>
                <a:solidFill>
                  <a:srgbClr val="3B4496"/>
                </a:solidFill>
              </a:rPr>
              <a:t>PARTIE 3</a:t>
            </a:r>
            <a:endParaRPr lang="en-GB" sz="4550" dirty="0">
              <a:solidFill>
                <a:srgbClr val="3B4496"/>
              </a:solidFill>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954107"/>
          </a:xfrm>
          <a:prstGeom prst="rect">
            <a:avLst/>
          </a:prstGeom>
          <a:noFill/>
        </p:spPr>
        <p:txBody>
          <a:bodyPr wrap="square">
            <a:spAutoFit/>
          </a:bodyPr>
          <a:lstStyle/>
          <a:p>
            <a:pPr algn="ctr"/>
            <a:r>
              <a:rPr lang="fr-FR" sz="2800" cap="all" dirty="0">
                <a:ln w="6350">
                  <a:noFill/>
                </a:ln>
                <a:solidFill>
                  <a:srgbClr val="3B4496"/>
                </a:solidFill>
                <a:latin typeface="Franklin Gothic Book" panose="020B0503020102020204" pitchFamily="34" charset="0"/>
              </a:rPr>
              <a:t>DES ELEMENTS FACTUELS SUR l’homophobie et la transphobie </a:t>
            </a:r>
            <a:br>
              <a:rPr lang="fr-FR" sz="2800" cap="all" dirty="0">
                <a:ln w="6350">
                  <a:noFill/>
                </a:ln>
                <a:solidFill>
                  <a:srgbClr val="3B4496"/>
                </a:solidFill>
                <a:latin typeface="Franklin Gothic Book" panose="020B0503020102020204" pitchFamily="34" charset="0"/>
              </a:rPr>
            </a:br>
            <a:r>
              <a:rPr lang="fr-FR" sz="2800" cap="all" dirty="0">
                <a:ln w="6350">
                  <a:noFill/>
                </a:ln>
                <a:solidFill>
                  <a:srgbClr val="3B4496"/>
                </a:solidFill>
                <a:latin typeface="Franklin Gothic Book" panose="020B0503020102020204" pitchFamily="34" charset="0"/>
              </a:rPr>
              <a:t>DANS LE SPORT</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930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Si demain, les personnes suivantes rejoignaient la structure ou l’équipe au sein de laquelle vous pratiquez votre activité sportive,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quelle serait la réaction des gens ? » (Base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sont dans une fédération sportive ou pratiquent un sport collectif)</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1819290556"/>
              </p:ext>
            </p:extLst>
          </p:nvPr>
        </p:nvGraphicFramePr>
        <p:xfrm>
          <a:off x="353042" y="5242435"/>
          <a:ext cx="11622868" cy="861060"/>
        </p:xfrm>
        <a:graphic>
          <a:graphicData uri="http://schemas.openxmlformats.org/drawingml/2006/table">
            <a:tbl>
              <a:tblPr firstRow="1" bandRow="1">
                <a:tableStyleId>{5C22544A-7EE6-4342-B048-85BDC9FD1C3A}</a:tableStyleId>
              </a:tblPr>
              <a:tblGrid>
                <a:gridCol w="2905717">
                  <a:extLst>
                    <a:ext uri="{9D8B030D-6E8A-4147-A177-3AD203B41FA5}">
                      <a16:colId xmlns:a16="http://schemas.microsoft.com/office/drawing/2014/main" val="2079931090"/>
                    </a:ext>
                  </a:extLst>
                </a:gridCol>
                <a:gridCol w="2834967">
                  <a:extLst>
                    <a:ext uri="{9D8B030D-6E8A-4147-A177-3AD203B41FA5}">
                      <a16:colId xmlns:a16="http://schemas.microsoft.com/office/drawing/2014/main" val="4207804028"/>
                    </a:ext>
                  </a:extLst>
                </a:gridCol>
                <a:gridCol w="2818263">
                  <a:extLst>
                    <a:ext uri="{9D8B030D-6E8A-4147-A177-3AD203B41FA5}">
                      <a16:colId xmlns:a16="http://schemas.microsoft.com/office/drawing/2014/main" val="2680629854"/>
                    </a:ext>
                  </a:extLst>
                </a:gridCol>
                <a:gridCol w="3063921">
                  <a:extLst>
                    <a:ext uri="{9D8B030D-6E8A-4147-A177-3AD203B41FA5}">
                      <a16:colId xmlns:a16="http://schemas.microsoft.com/office/drawing/2014/main" val="1623079972"/>
                    </a:ext>
                  </a:extLst>
                </a:gridCol>
              </a:tblGrid>
              <a:tr h="0">
                <a:tc>
                  <a:txBody>
                    <a:bodyPr/>
                    <a:lstStyle/>
                    <a:p>
                      <a:pPr lvl="0" algn="ctr"/>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Cela ne poserait aucun problème</a:t>
                      </a:r>
                      <a:br>
                        <a:rPr lang="fr-FR" sz="1300" b="0" i="0" kern="1200" cap="small" baseline="0" dirty="0">
                          <a:solidFill>
                            <a:schemeClr val="lt1"/>
                          </a:solidFill>
                          <a:effectLst/>
                          <a:latin typeface="Arial" panose="020B0604020202020204" pitchFamily="34" charset="0"/>
                          <a:ea typeface="+mn-ea"/>
                          <a:cs typeface="Arial" panose="020B0604020202020204" pitchFamily="34" charset="0"/>
                        </a:rPr>
                      </a:br>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 à personne</a:t>
                      </a:r>
                      <a:endParaRPr lang="fr-FR" sz="13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marL="0" lvl="0" algn="ctr" defTabSz="914400" rtl="0" eaLnBrk="1" latinLnBrk="0" hangingPunct="1"/>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 Il y aurait des gens qui rigoleraient entre eux, feraient des blagues sur le sujet mais ils l’accepteraient quand même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Il y aurait des gens qui ne l’accepteraient pas et qui feraient ce qu’il faut pour que la personne s’en aille d’elle-même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933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Il y aurait des gens qui pourraient devenir violents verbalement ou physiquement pour que la personne s’en aille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graphicFrame>
        <p:nvGraphicFramePr>
          <p:cNvPr id="25" name="Graphique 24">
            <a:extLst>
              <a:ext uri="{FF2B5EF4-FFF2-40B4-BE49-F238E27FC236}">
                <a16:creationId xmlns:a16="http://schemas.microsoft.com/office/drawing/2014/main" id="{AE44087B-1328-4033-8831-224AE81CF873}"/>
              </a:ext>
            </a:extLst>
          </p:cNvPr>
          <p:cNvGraphicFramePr/>
          <p:nvPr>
            <p:extLst>
              <p:ext uri="{D42A27DB-BD31-4B8C-83A1-F6EECF244321}">
                <p14:modId xmlns:p14="http://schemas.microsoft.com/office/powerpoint/2010/main" val="2203412385"/>
              </p:ext>
            </p:extLst>
          </p:nvPr>
        </p:nvGraphicFramePr>
        <p:xfrm>
          <a:off x="2852395" y="2178657"/>
          <a:ext cx="3171368" cy="30533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Tableau 25">
            <a:extLst>
              <a:ext uri="{FF2B5EF4-FFF2-40B4-BE49-F238E27FC236}">
                <a16:creationId xmlns:a16="http://schemas.microsoft.com/office/drawing/2014/main" id="{49BD81BC-4447-4792-B777-73E191405C1D}"/>
              </a:ext>
            </a:extLst>
          </p:cNvPr>
          <p:cNvGraphicFramePr>
            <a:graphicFrameLocks noGrp="1"/>
          </p:cNvGraphicFramePr>
          <p:nvPr>
            <p:extLst>
              <p:ext uri="{D42A27DB-BD31-4B8C-83A1-F6EECF244321}">
                <p14:modId xmlns:p14="http://schemas.microsoft.com/office/powerpoint/2010/main" val="457455071"/>
              </p:ext>
            </p:extLst>
          </p:nvPr>
        </p:nvGraphicFramePr>
        <p:xfrm>
          <a:off x="5609226" y="1722241"/>
          <a:ext cx="1362881" cy="3471580"/>
        </p:xfrm>
        <a:graphic>
          <a:graphicData uri="http://schemas.openxmlformats.org/drawingml/2006/table">
            <a:tbl>
              <a:tblPr>
                <a:tableStyleId>{5C22544A-7EE6-4342-B048-85BDC9FD1C3A}</a:tableStyleId>
              </a:tblPr>
              <a:tblGrid>
                <a:gridCol w="1362881">
                  <a:extLst>
                    <a:ext uri="{9D8B030D-6E8A-4147-A177-3AD203B41FA5}">
                      <a16:colId xmlns:a16="http://schemas.microsoft.com/office/drawing/2014/main" val="4195551505"/>
                    </a:ext>
                  </a:extLst>
                </a:gridCol>
              </a:tblGrid>
              <a:tr h="268345">
                <a:tc>
                  <a:txBody>
                    <a:bodyPr/>
                    <a:lstStyle/>
                    <a:p>
                      <a:pPr algn="ctr" fontAlgn="ctr"/>
                      <a:r>
                        <a:rPr lang="fr-FR" sz="1300" b="1" u="none" strike="noStrike" dirty="0">
                          <a:solidFill>
                            <a:srgbClr val="C00000"/>
                          </a:solidFill>
                          <a:effectLst/>
                          <a:latin typeface="+mj-lt"/>
                        </a:rPr>
                        <a:t>% « Aurait des réactions »</a:t>
                      </a:r>
                      <a:endParaRPr lang="fr-FR" sz="13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62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54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50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48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252993"/>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47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1171721"/>
                  </a:ext>
                </a:extLst>
              </a:tr>
            </a:tbl>
          </a:graphicData>
        </a:graphic>
      </p:graphicFrame>
      <p:graphicFrame>
        <p:nvGraphicFramePr>
          <p:cNvPr id="27" name="Tableau 26">
            <a:extLst>
              <a:ext uri="{FF2B5EF4-FFF2-40B4-BE49-F238E27FC236}">
                <a16:creationId xmlns:a16="http://schemas.microsoft.com/office/drawing/2014/main" id="{4B5706CD-41A8-49CE-B366-2AAFAC7D2C93}"/>
              </a:ext>
            </a:extLst>
          </p:cNvPr>
          <p:cNvGraphicFramePr>
            <a:graphicFrameLocks noGrp="1"/>
          </p:cNvGraphicFramePr>
          <p:nvPr>
            <p:extLst>
              <p:ext uri="{D42A27DB-BD31-4B8C-83A1-F6EECF244321}">
                <p14:modId xmlns:p14="http://schemas.microsoft.com/office/powerpoint/2010/main" val="1570243498"/>
              </p:ext>
            </p:extLst>
          </p:nvPr>
        </p:nvGraphicFramePr>
        <p:xfrm>
          <a:off x="232007" y="2165366"/>
          <a:ext cx="2531456" cy="2979840"/>
        </p:xfrm>
        <a:graphic>
          <a:graphicData uri="http://schemas.openxmlformats.org/drawingml/2006/table">
            <a:tbl>
              <a:tblPr>
                <a:tableStyleId>{5C22544A-7EE6-4342-B048-85BDC9FD1C3A}</a:tableStyleId>
              </a:tblPr>
              <a:tblGrid>
                <a:gridCol w="2531456">
                  <a:extLst>
                    <a:ext uri="{9D8B030D-6E8A-4147-A177-3AD203B41FA5}">
                      <a16:colId xmlns:a16="http://schemas.microsoft.com/office/drawing/2014/main" val="2099683861"/>
                    </a:ext>
                  </a:extLst>
                </a:gridCol>
              </a:tblGrid>
              <a:tr h="595968">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Une personne transgenre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840968"/>
                  </a:ext>
                </a:extLst>
              </a:tr>
              <a:tr h="595968">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Un homme gay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2457081"/>
                  </a:ext>
                </a:extLst>
              </a:tr>
              <a:tr h="595968">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Un homme bisexuel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65283104"/>
                  </a:ext>
                </a:extLst>
              </a:tr>
              <a:tr h="595968">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Une femme bisexuelle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0222411"/>
                  </a:ext>
                </a:extLst>
              </a:tr>
              <a:tr h="595968">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Une femme lesbienne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8859386"/>
                  </a:ext>
                </a:extLst>
              </a:tr>
            </a:tbl>
          </a:graphicData>
        </a:graphic>
      </p:graphicFrame>
      <p:graphicFrame>
        <p:nvGraphicFramePr>
          <p:cNvPr id="30" name="Graphique 29">
            <a:extLst>
              <a:ext uri="{FF2B5EF4-FFF2-40B4-BE49-F238E27FC236}">
                <a16:creationId xmlns:a16="http://schemas.microsoft.com/office/drawing/2014/main" id="{DB13AAF8-DBEF-427F-AEFC-C4A913522202}"/>
              </a:ext>
            </a:extLst>
          </p:cNvPr>
          <p:cNvGraphicFramePr/>
          <p:nvPr>
            <p:extLst>
              <p:ext uri="{D42A27DB-BD31-4B8C-83A1-F6EECF244321}">
                <p14:modId xmlns:p14="http://schemas.microsoft.com/office/powerpoint/2010/main" val="3531617630"/>
              </p:ext>
            </p:extLst>
          </p:nvPr>
        </p:nvGraphicFramePr>
        <p:xfrm>
          <a:off x="7667502" y="2178657"/>
          <a:ext cx="3171368" cy="30533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Tableau 30">
            <a:extLst>
              <a:ext uri="{FF2B5EF4-FFF2-40B4-BE49-F238E27FC236}">
                <a16:creationId xmlns:a16="http://schemas.microsoft.com/office/drawing/2014/main" id="{218602AC-6586-47B6-83C7-9A42FDCAE480}"/>
              </a:ext>
            </a:extLst>
          </p:cNvPr>
          <p:cNvGraphicFramePr>
            <a:graphicFrameLocks noGrp="1"/>
          </p:cNvGraphicFramePr>
          <p:nvPr>
            <p:extLst>
              <p:ext uri="{D42A27DB-BD31-4B8C-83A1-F6EECF244321}">
                <p14:modId xmlns:p14="http://schemas.microsoft.com/office/powerpoint/2010/main" val="1641190163"/>
              </p:ext>
            </p:extLst>
          </p:nvPr>
        </p:nvGraphicFramePr>
        <p:xfrm>
          <a:off x="10424333" y="1722241"/>
          <a:ext cx="1362881" cy="3471580"/>
        </p:xfrm>
        <a:graphic>
          <a:graphicData uri="http://schemas.openxmlformats.org/drawingml/2006/table">
            <a:tbl>
              <a:tblPr>
                <a:tableStyleId>{5C22544A-7EE6-4342-B048-85BDC9FD1C3A}</a:tableStyleId>
              </a:tblPr>
              <a:tblGrid>
                <a:gridCol w="1362881">
                  <a:extLst>
                    <a:ext uri="{9D8B030D-6E8A-4147-A177-3AD203B41FA5}">
                      <a16:colId xmlns:a16="http://schemas.microsoft.com/office/drawing/2014/main" val="4195551505"/>
                    </a:ext>
                  </a:extLst>
                </a:gridCol>
              </a:tblGrid>
              <a:tr h="268345">
                <a:tc>
                  <a:txBody>
                    <a:bodyPr/>
                    <a:lstStyle/>
                    <a:p>
                      <a:pPr algn="ctr" fontAlgn="ctr"/>
                      <a:r>
                        <a:rPr lang="fr-FR" sz="1300" b="1" u="none" strike="noStrike" dirty="0">
                          <a:solidFill>
                            <a:srgbClr val="C00000"/>
                          </a:solidFill>
                          <a:effectLst/>
                          <a:latin typeface="+mj-lt"/>
                        </a:rPr>
                        <a:t>% « Aurait des réactions »</a:t>
                      </a:r>
                      <a:endParaRPr lang="fr-FR" sz="13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69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66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61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57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252993"/>
                  </a:ext>
                </a:extLst>
              </a:tr>
              <a:tr h="6135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C00000"/>
                          </a:solidFill>
                          <a:effectLst/>
                          <a:uLnTx/>
                          <a:uFillTx/>
                          <a:latin typeface="+mj-lt"/>
                          <a:ea typeface="+mn-ea"/>
                          <a:cs typeface="+mn-cs"/>
                        </a:rPr>
                        <a:t>61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1171721"/>
                  </a:ext>
                </a:extLst>
              </a:tr>
            </a:tbl>
          </a:graphicData>
        </a:graphic>
      </p:graphicFrame>
      <p:grpSp>
        <p:nvGrpSpPr>
          <p:cNvPr id="14" name="Groupe 13">
            <a:extLst>
              <a:ext uri="{FF2B5EF4-FFF2-40B4-BE49-F238E27FC236}">
                <a16:creationId xmlns:a16="http://schemas.microsoft.com/office/drawing/2014/main" id="{48C385DE-17CB-4C6C-A90C-ADC5A2A6E076}"/>
              </a:ext>
            </a:extLst>
          </p:cNvPr>
          <p:cNvGrpSpPr/>
          <p:nvPr/>
        </p:nvGrpSpPr>
        <p:grpSpPr>
          <a:xfrm>
            <a:off x="3424349" y="1567833"/>
            <a:ext cx="1965705" cy="665991"/>
            <a:chOff x="5513695" y="2886120"/>
            <a:chExt cx="1965705" cy="665991"/>
          </a:xfrm>
        </p:grpSpPr>
        <p:pic>
          <p:nvPicPr>
            <p:cNvPr id="15" name="Image 14">
              <a:extLst>
                <a:ext uri="{FF2B5EF4-FFF2-40B4-BE49-F238E27FC236}">
                  <a16:creationId xmlns:a16="http://schemas.microsoft.com/office/drawing/2014/main" id="{9C7E9511-631F-489D-BC9E-B2749D4720FB}"/>
                </a:ext>
              </a:extLst>
            </p:cNvPr>
            <p:cNvPicPr>
              <a:picLocks noChangeAspect="1"/>
            </p:cNvPicPr>
            <p:nvPr/>
          </p:nvPicPr>
          <p:blipFill>
            <a:blip r:embed="rId5">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6" name="ZoneTexte 15">
              <a:extLst>
                <a:ext uri="{FF2B5EF4-FFF2-40B4-BE49-F238E27FC236}">
                  <a16:creationId xmlns:a16="http://schemas.microsoft.com/office/drawing/2014/main" id="{ED0DA49B-F1F5-42CE-8BE1-F3A76B1C32A4}"/>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17" name="Groupe 16">
            <a:extLst>
              <a:ext uri="{FF2B5EF4-FFF2-40B4-BE49-F238E27FC236}">
                <a16:creationId xmlns:a16="http://schemas.microsoft.com/office/drawing/2014/main" id="{18428CDD-1641-4EAD-A5F6-CB42F9DD29E1}"/>
              </a:ext>
            </a:extLst>
          </p:cNvPr>
          <p:cNvGrpSpPr/>
          <p:nvPr/>
        </p:nvGrpSpPr>
        <p:grpSpPr>
          <a:xfrm>
            <a:off x="8063065" y="1567833"/>
            <a:ext cx="1965705" cy="665991"/>
            <a:chOff x="5513695" y="2886120"/>
            <a:chExt cx="1965705" cy="665991"/>
          </a:xfrm>
        </p:grpSpPr>
        <p:pic>
          <p:nvPicPr>
            <p:cNvPr id="18" name="Image 17">
              <a:extLst>
                <a:ext uri="{FF2B5EF4-FFF2-40B4-BE49-F238E27FC236}">
                  <a16:creationId xmlns:a16="http://schemas.microsoft.com/office/drawing/2014/main" id="{1E93B10E-E08A-4DBC-B88E-FB8761DC193E}"/>
                </a:ext>
              </a:extLst>
            </p:cNvPr>
            <p:cNvPicPr>
              <a:picLocks noChangeAspect="1"/>
            </p:cNvPicPr>
            <p:nvPr/>
          </p:nvPicPr>
          <p:blipFill>
            <a:blip r:embed="rId5"/>
            <a:stretch>
              <a:fillRect/>
            </a:stretch>
          </p:blipFill>
          <p:spPr>
            <a:xfrm>
              <a:off x="5921844" y="2886120"/>
              <a:ext cx="1149405" cy="474904"/>
            </a:xfrm>
            <a:prstGeom prst="rect">
              <a:avLst/>
            </a:prstGeom>
          </p:spPr>
        </p:pic>
        <p:sp>
          <p:nvSpPr>
            <p:cNvPr id="19" name="ZoneTexte 18">
              <a:extLst>
                <a:ext uri="{FF2B5EF4-FFF2-40B4-BE49-F238E27FC236}">
                  <a16:creationId xmlns:a16="http://schemas.microsoft.com/office/drawing/2014/main" id="{F6088E6D-23C5-47DA-93AC-FE02CF67AF98}"/>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21" name="Titre 4">
            <a:extLst>
              <a:ext uri="{FF2B5EF4-FFF2-40B4-BE49-F238E27FC236}">
                <a16:creationId xmlns:a16="http://schemas.microsoft.com/office/drawing/2014/main" id="{8AB9CE7B-DB20-410D-90C7-6B0ED797B4C9}"/>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Si une personne LGBT+ rejoignait leur structure ou leur équipe, les sportif/</a:t>
            </a:r>
            <a:r>
              <a:rPr lang="fr-FR" sz="2000" dirty="0" err="1">
                <a:latin typeface="Calibri" panose="020F0502020204030204" pitchFamily="34" charset="0"/>
                <a:cs typeface="Calibri" panose="020F0502020204030204" pitchFamily="34" charset="0"/>
              </a:rPr>
              <a:t>ves</a:t>
            </a:r>
            <a:r>
              <a:rPr lang="fr-FR" sz="2000" dirty="0">
                <a:latin typeface="Calibri" panose="020F0502020204030204" pitchFamily="34" charset="0"/>
                <a:cs typeface="Calibri" panose="020F0502020204030204" pitchFamily="34" charset="0"/>
              </a:rPr>
              <a:t> imaginent que cela susciterait des réactions dans la majorité des cas </a:t>
            </a:r>
          </a:p>
        </p:txBody>
      </p:sp>
      <p:sp>
        <p:nvSpPr>
          <p:cNvPr id="22" name="Rectangle 21">
            <a:extLst>
              <a:ext uri="{FF2B5EF4-FFF2-40B4-BE49-F238E27FC236}">
                <a16:creationId xmlns:a16="http://schemas.microsoft.com/office/drawing/2014/main" id="{A95AB702-EA65-4F30-B7BA-950373FA9AC6}"/>
              </a:ext>
            </a:extLst>
          </p:cNvPr>
          <p:cNvSpPr/>
          <p:nvPr/>
        </p:nvSpPr>
        <p:spPr>
          <a:xfrm>
            <a:off x="5998104" y="2254377"/>
            <a:ext cx="669396" cy="175882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820CF63-1CDE-4F03-8D68-6C5ED52BBE59}"/>
              </a:ext>
            </a:extLst>
          </p:cNvPr>
          <p:cNvSpPr/>
          <p:nvPr/>
        </p:nvSpPr>
        <p:spPr>
          <a:xfrm>
            <a:off x="10809175" y="2254377"/>
            <a:ext cx="669396" cy="289082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559628A4-53E7-4EEF-8BC5-58F4FEA4E471}"/>
              </a:ext>
            </a:extLst>
          </p:cNvPr>
          <p:cNvSpPr/>
          <p:nvPr/>
        </p:nvSpPr>
        <p:spPr>
          <a:xfrm>
            <a:off x="10248899" y="2857500"/>
            <a:ext cx="510131" cy="419100"/>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8993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Si demain, les personnes suivantes rejoignaient la structure ou l’équipe au sein de laquelle vous pratiquez votre activité sportive,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quelle serait la réaction des gens ? » (Base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sont dans une fédération sportive ou pratiquent un sport collectif)</a:t>
            </a:r>
          </a:p>
        </p:txBody>
      </p:sp>
      <p:graphicFrame>
        <p:nvGraphicFramePr>
          <p:cNvPr id="14" name="Tableau 13">
            <a:extLst>
              <a:ext uri="{FF2B5EF4-FFF2-40B4-BE49-F238E27FC236}">
                <a16:creationId xmlns:a16="http://schemas.microsoft.com/office/drawing/2014/main" id="{46BDCF1E-DEE2-450F-8C50-EB2B407C5CA4}"/>
              </a:ext>
            </a:extLst>
          </p:cNvPr>
          <p:cNvGraphicFramePr>
            <a:graphicFrameLocks noGrp="1"/>
          </p:cNvGraphicFramePr>
          <p:nvPr>
            <p:extLst>
              <p:ext uri="{D42A27DB-BD31-4B8C-83A1-F6EECF244321}">
                <p14:modId xmlns:p14="http://schemas.microsoft.com/office/powerpoint/2010/main" val="590630146"/>
              </p:ext>
            </p:extLst>
          </p:nvPr>
        </p:nvGraphicFramePr>
        <p:xfrm>
          <a:off x="213342" y="1432968"/>
          <a:ext cx="11762753" cy="4447133"/>
        </p:xfrm>
        <a:graphic>
          <a:graphicData uri="http://schemas.openxmlformats.org/drawingml/2006/table">
            <a:tbl>
              <a:tblPr firstRow="1" bandRow="1">
                <a:tableStyleId>{5C22544A-7EE6-4342-B048-85BDC9FD1C3A}</a:tableStyleId>
              </a:tblPr>
              <a:tblGrid>
                <a:gridCol w="4493039">
                  <a:extLst>
                    <a:ext uri="{9D8B030D-6E8A-4147-A177-3AD203B41FA5}">
                      <a16:colId xmlns:a16="http://schemas.microsoft.com/office/drawing/2014/main" val="1475364648"/>
                    </a:ext>
                  </a:extLst>
                </a:gridCol>
                <a:gridCol w="807746">
                  <a:extLst>
                    <a:ext uri="{9D8B030D-6E8A-4147-A177-3AD203B41FA5}">
                      <a16:colId xmlns:a16="http://schemas.microsoft.com/office/drawing/2014/main" val="470186094"/>
                    </a:ext>
                  </a:extLst>
                </a:gridCol>
                <a:gridCol w="807746">
                  <a:extLst>
                    <a:ext uri="{9D8B030D-6E8A-4147-A177-3AD203B41FA5}">
                      <a16:colId xmlns:a16="http://schemas.microsoft.com/office/drawing/2014/main" val="1985160263"/>
                    </a:ext>
                  </a:extLst>
                </a:gridCol>
                <a:gridCol w="807746">
                  <a:extLst>
                    <a:ext uri="{9D8B030D-6E8A-4147-A177-3AD203B41FA5}">
                      <a16:colId xmlns:a16="http://schemas.microsoft.com/office/drawing/2014/main" val="2607084394"/>
                    </a:ext>
                  </a:extLst>
                </a:gridCol>
                <a:gridCol w="807746">
                  <a:extLst>
                    <a:ext uri="{9D8B030D-6E8A-4147-A177-3AD203B41FA5}">
                      <a16:colId xmlns:a16="http://schemas.microsoft.com/office/drawing/2014/main" val="2385309527"/>
                    </a:ext>
                  </a:extLst>
                </a:gridCol>
                <a:gridCol w="807746">
                  <a:extLst>
                    <a:ext uri="{9D8B030D-6E8A-4147-A177-3AD203B41FA5}">
                      <a16:colId xmlns:a16="http://schemas.microsoft.com/office/drawing/2014/main" val="1321446257"/>
                    </a:ext>
                  </a:extLst>
                </a:gridCol>
                <a:gridCol w="807746">
                  <a:extLst>
                    <a:ext uri="{9D8B030D-6E8A-4147-A177-3AD203B41FA5}">
                      <a16:colId xmlns:a16="http://schemas.microsoft.com/office/drawing/2014/main" val="2809111100"/>
                    </a:ext>
                  </a:extLst>
                </a:gridCol>
                <a:gridCol w="807746">
                  <a:extLst>
                    <a:ext uri="{9D8B030D-6E8A-4147-A177-3AD203B41FA5}">
                      <a16:colId xmlns:a16="http://schemas.microsoft.com/office/drawing/2014/main" val="609524401"/>
                    </a:ext>
                  </a:extLst>
                </a:gridCol>
                <a:gridCol w="807746">
                  <a:extLst>
                    <a:ext uri="{9D8B030D-6E8A-4147-A177-3AD203B41FA5}">
                      <a16:colId xmlns:a16="http://schemas.microsoft.com/office/drawing/2014/main" val="839528141"/>
                    </a:ext>
                  </a:extLst>
                </a:gridCol>
                <a:gridCol w="807746">
                  <a:extLst>
                    <a:ext uri="{9D8B030D-6E8A-4147-A177-3AD203B41FA5}">
                      <a16:colId xmlns:a16="http://schemas.microsoft.com/office/drawing/2014/main" val="3974149734"/>
                    </a:ext>
                  </a:extLst>
                </a:gridCol>
              </a:tblGrid>
              <a:tr h="426119">
                <a:tc rowSpan="2">
                  <a:txBody>
                    <a:bodyPr/>
                    <a:lstStyle/>
                    <a:p>
                      <a:pPr algn="ctr" rtl="0" fontAlgn="b"/>
                      <a:r>
                        <a:rPr lang="fr-FR" sz="1400" b="0" i="1" u="sng" strike="noStrike" dirty="0">
                          <a:solidFill>
                            <a:srgbClr val="00326F"/>
                          </a:solidFill>
                          <a:effectLst/>
                          <a:latin typeface="+mj-lt"/>
                        </a:rPr>
                        <a:t>« Aurait des réactions » En % </a:t>
                      </a:r>
                      <a:br>
                        <a:rPr lang="fr-FR" sz="1400" b="0" i="1" u="sng" strike="noStrike" dirty="0">
                          <a:solidFill>
                            <a:srgbClr val="00326F"/>
                          </a:solidFill>
                          <a:effectLst/>
                          <a:latin typeface="+mj-lt"/>
                        </a:rPr>
                      </a:b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rowSpan="2">
                  <a:txBody>
                    <a:bodyPr/>
                    <a:lstStyle/>
                    <a:p>
                      <a:pPr algn="ctr"/>
                      <a:r>
                        <a:rPr lang="fr-FR" sz="1100" b="0" dirty="0">
                          <a:solidFill>
                            <a:srgbClr val="00326F"/>
                          </a:solidFill>
                        </a:rPr>
                        <a:t>Pratiquent au moins un sport</a:t>
                      </a:r>
                    </a:p>
                  </a:txBody>
                  <a:tcPr marL="10160" marR="10160" marT="10160" marB="0" anchor="ctr">
                    <a:lnL w="12700" cap="flat" cmpd="sng" algn="ctr">
                      <a:solidFill>
                        <a:srgbClr val="002060"/>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fr-FR" sz="1100" b="0" dirty="0">
                          <a:solidFill>
                            <a:srgbClr val="00326F"/>
                          </a:solidFill>
                        </a:rPr>
                        <a:t>… dont Sport d’équipe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2">
                  <a:txBody>
                    <a:bodyPr/>
                    <a:lstStyle/>
                    <a:p>
                      <a:pPr algn="ctr"/>
                      <a:r>
                        <a:rPr lang="fr-FR" sz="1100" b="0" dirty="0">
                          <a:solidFill>
                            <a:srgbClr val="00326F"/>
                          </a:solidFill>
                        </a:rPr>
                        <a:t>... Dont Athlétisme, running</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481605740"/>
                  </a:ext>
                </a:extLst>
              </a:tr>
              <a:tr h="430554">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algn="ctr"/>
                      <a:r>
                        <a:rPr lang="fr-FR" sz="1100" dirty="0">
                          <a:solidFill>
                            <a:srgbClr val="00326F"/>
                          </a:solidFill>
                        </a:rPr>
                        <a:t>Pratiquent au moins un sport</a:t>
                      </a:r>
                    </a:p>
                  </a:txBody>
                  <a:tcPr marL="10160" marR="10160" marT="1016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algn="ctr"/>
                      <a:r>
                        <a:rPr lang="fr-FR" sz="1100" dirty="0">
                          <a:solidFill>
                            <a:srgbClr val="00326F"/>
                          </a:solidFill>
                        </a:rPr>
                        <a:t>… dont Sport d’équipe</a:t>
                      </a:r>
                    </a:p>
                  </a:txBody>
                  <a:tcPr marL="10160" marR="10160" marT="1016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algn="ctr"/>
                      <a:r>
                        <a:rPr lang="fr-FR" sz="1100" dirty="0">
                          <a:solidFill>
                            <a:srgbClr val="00326F"/>
                          </a:solidFill>
                        </a:rPr>
                        <a:t>... Dont Athlétisme</a:t>
                      </a: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718092">
                <a:tc>
                  <a:txBody>
                    <a:bodyPr/>
                    <a:lstStyle/>
                    <a:p>
                      <a:pPr marL="0" algn="r" defTabSz="914400" rtl="0" eaLnBrk="1" fontAlgn="ctr" latinLnBrk="0" hangingPunct="1"/>
                      <a:r>
                        <a:rPr lang="fr-FR" sz="1200" u="none" strike="noStrike" kern="1200" dirty="0">
                          <a:solidFill>
                            <a:srgbClr val="00326F"/>
                          </a:solidFill>
                          <a:effectLst/>
                          <a:latin typeface="Arial Nova Light" panose="020B0304020202020204" pitchFamily="34" charset="0"/>
                          <a:ea typeface="+mn-ea"/>
                          <a:cs typeface="+mn-cs"/>
                        </a:rPr>
                        <a:t>Une personne transgenre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00326F"/>
                          </a:solidFill>
                          <a:effectLst/>
                          <a:uLnTx/>
                          <a:uFillTx/>
                          <a:latin typeface="+mj-lt"/>
                          <a:ea typeface="+mn-ea"/>
                          <a:cs typeface="+mn-cs"/>
                        </a:rPr>
                        <a:t>62</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65</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59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69</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57</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58</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62</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70</a:t>
                      </a: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71</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718092">
                <a:tc>
                  <a:txBody>
                    <a:bodyPr/>
                    <a:lstStyle/>
                    <a:p>
                      <a:pPr marL="0" algn="r" defTabSz="914400" rtl="0" eaLnBrk="1" fontAlgn="ctr" latinLnBrk="0" hangingPunct="1"/>
                      <a:r>
                        <a:rPr lang="fr-FR" sz="1200" u="none" strike="noStrike" kern="1200" dirty="0">
                          <a:solidFill>
                            <a:srgbClr val="00326F"/>
                          </a:solidFill>
                          <a:effectLst/>
                          <a:latin typeface="Arial Nova Light" panose="020B0304020202020204" pitchFamily="34" charset="0"/>
                          <a:ea typeface="+mn-ea"/>
                          <a:cs typeface="+mn-cs"/>
                        </a:rPr>
                        <a:t>Un homme gay</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00326F"/>
                          </a:solidFill>
                          <a:effectLst/>
                          <a:uLnTx/>
                          <a:uFillTx/>
                          <a:latin typeface="+mj-lt"/>
                          <a:ea typeface="+mn-ea"/>
                          <a:cs typeface="+mn-cs"/>
                        </a:rPr>
                        <a:t>54</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59</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57</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53</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51</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54</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62</a:t>
                      </a: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63</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62756"/>
                  </a:ext>
                </a:extLst>
              </a:tr>
              <a:tr h="718092">
                <a:tc>
                  <a:txBody>
                    <a:bodyPr/>
                    <a:lstStyle/>
                    <a:p>
                      <a:pPr marL="0" algn="r" defTabSz="914400" rtl="0" eaLnBrk="1" fontAlgn="ctr" latinLnBrk="0" hangingPunct="1"/>
                      <a:r>
                        <a:rPr lang="fr-FR" sz="1200" u="none" strike="noStrike" kern="1200" dirty="0">
                          <a:solidFill>
                            <a:srgbClr val="00326F"/>
                          </a:solidFill>
                          <a:effectLst/>
                          <a:latin typeface="Arial Nova Light" panose="020B0304020202020204" pitchFamily="34" charset="0"/>
                          <a:ea typeface="+mn-ea"/>
                          <a:cs typeface="+mn-cs"/>
                        </a:rPr>
                        <a:t>Un homme bisexuel</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00326F"/>
                          </a:solidFill>
                          <a:effectLst/>
                          <a:uLnTx/>
                          <a:uFillTx/>
                          <a:latin typeface="+mj-lt"/>
                          <a:ea typeface="+mn-ea"/>
                          <a:cs typeface="+mn-cs"/>
                        </a:rPr>
                        <a:t>50</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57</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47</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43</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50</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58</a:t>
                      </a: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60</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2983198"/>
                  </a:ext>
                </a:extLst>
              </a:tr>
              <a:tr h="718092">
                <a:tc>
                  <a:txBody>
                    <a:bodyPr/>
                    <a:lstStyle/>
                    <a:p>
                      <a:pPr marL="0" algn="r" defTabSz="914400" rtl="0" eaLnBrk="1" fontAlgn="ctr" latinLnBrk="0" hangingPunct="1"/>
                      <a:r>
                        <a:rPr lang="fr-FR" sz="1200" u="none" strike="noStrike" kern="1200" dirty="0">
                          <a:solidFill>
                            <a:srgbClr val="00326F"/>
                          </a:solidFill>
                          <a:effectLst/>
                          <a:latin typeface="Arial Nova Light" panose="020B0304020202020204" pitchFamily="34" charset="0"/>
                          <a:ea typeface="+mn-ea"/>
                          <a:cs typeface="+mn-cs"/>
                        </a:rPr>
                        <a:t>Une femme bisexuelle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300" b="1" i="0" u="none" strike="noStrike" kern="1200" cap="none" spc="0" normalizeH="0" baseline="0" noProof="0" dirty="0">
                          <a:ln>
                            <a:noFill/>
                          </a:ln>
                          <a:solidFill>
                            <a:srgbClr val="00326F"/>
                          </a:solidFill>
                          <a:effectLst/>
                          <a:uLnTx/>
                          <a:uFillTx/>
                          <a:latin typeface="+mj-lt"/>
                          <a:ea typeface="+mn-ea"/>
                          <a:cs typeface="+mn-cs"/>
                        </a:rPr>
                        <a:t>48</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46</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58</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43</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42</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48</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59</a:t>
                      </a: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64</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9381085"/>
                  </a:ext>
                </a:extLst>
              </a:tr>
              <a:tr h="718092">
                <a:tc>
                  <a:txBody>
                    <a:bodyPr/>
                    <a:lstStyle/>
                    <a:p>
                      <a:pPr marL="0" algn="r" defTabSz="914400" rtl="0" eaLnBrk="1" fontAlgn="ctr" latinLnBrk="0" hangingPunct="1"/>
                      <a:r>
                        <a:rPr lang="fr-FR" sz="1200" u="none" strike="noStrike" kern="1200" dirty="0">
                          <a:solidFill>
                            <a:srgbClr val="00326F"/>
                          </a:solidFill>
                          <a:effectLst/>
                          <a:latin typeface="Arial Nova Light" panose="020B0304020202020204" pitchFamily="34" charset="0"/>
                          <a:ea typeface="+mn-ea"/>
                          <a:cs typeface="+mn-cs"/>
                        </a:rPr>
                        <a:t>Une femme lesbienne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kumimoji="0" lang="fr-FR" sz="1300" b="1" i="0" u="none" strike="noStrike" kern="1200" cap="none" spc="0" normalizeH="0" baseline="0" dirty="0">
                          <a:ln>
                            <a:noFill/>
                          </a:ln>
                          <a:solidFill>
                            <a:srgbClr val="00326F"/>
                          </a:solidFill>
                          <a:effectLst/>
                          <a:uLnTx/>
                          <a:uFillTx/>
                          <a:latin typeface="+mj-lt"/>
                          <a:ea typeface="+mn-ea"/>
                          <a:cs typeface="+mn-cs"/>
                        </a:rPr>
                        <a:t>47</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54</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44</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40</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47</a:t>
                      </a:r>
                    </a:p>
                  </a:txBody>
                  <a:tcPr marL="6350" marR="6350" marT="6350" marB="0" anchor="ctr">
                    <a:lnL w="12700" cap="flat" cmpd="sng" algn="ctr">
                      <a:solidFill>
                        <a:srgbClr val="002060"/>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58</a:t>
                      </a:r>
                    </a:p>
                  </a:txBody>
                  <a:tcPr marL="6350" marR="6350" marT="6350" marB="0" anchor="ctr">
                    <a:lnL w="12700" cap="flat" cmpd="sng" algn="ctr">
                      <a:noFill/>
                      <a:prstDash val="sysDash"/>
                      <a:round/>
                      <a:headEnd type="none" w="med" len="med"/>
                      <a:tailEnd type="none" w="med" len="med"/>
                    </a:lnL>
                    <a:lnR w="1270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61</a:t>
                      </a:r>
                    </a:p>
                  </a:txBody>
                  <a:tcPr marL="6350" marR="6350" marT="6350" marB="0" anchor="ctr">
                    <a:lnL w="12700" cap="flat" cmpd="sng" algn="ctr">
                      <a:noFill/>
                      <a:prstDash val="sysDash"/>
                      <a:round/>
                      <a:headEnd type="none" w="med" len="med"/>
                      <a:tailEnd type="none" w="med" len="med"/>
                    </a:lnL>
                    <a:lnR w="12700" cap="flat" cmpd="sng" algn="ctr">
                      <a:solidFill>
                        <a:srgbClr val="002060"/>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4943052"/>
                  </a:ext>
                </a:extLst>
              </a:tr>
            </a:tbl>
          </a:graphicData>
        </a:graphic>
      </p:graphicFrame>
      <p:sp>
        <p:nvSpPr>
          <p:cNvPr id="8" name="Titre 4">
            <a:extLst>
              <a:ext uri="{FF2B5EF4-FFF2-40B4-BE49-F238E27FC236}">
                <a16:creationId xmlns:a16="http://schemas.microsoft.com/office/drawing/2014/main" id="{4599F0A3-8569-4C76-96FC-ED05DF0A9CF5}"/>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LES Réactions de membres d’un club si une personne de la communauté LGBT+ les rejoignait - détails</a:t>
            </a:r>
          </a:p>
        </p:txBody>
      </p:sp>
      <p:sp>
        <p:nvSpPr>
          <p:cNvPr id="9" name="Rectangle 8">
            <a:extLst>
              <a:ext uri="{FF2B5EF4-FFF2-40B4-BE49-F238E27FC236}">
                <a16:creationId xmlns:a16="http://schemas.microsoft.com/office/drawing/2014/main" id="{C06F000D-1F73-415A-8EBC-05128B06484F}"/>
              </a:ext>
            </a:extLst>
          </p:cNvPr>
          <p:cNvSpPr/>
          <p:nvPr/>
        </p:nvSpPr>
        <p:spPr>
          <a:xfrm>
            <a:off x="7289925" y="2456507"/>
            <a:ext cx="510131" cy="3302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FFE4C3-294A-47F5-A4AC-86E83FA85553}"/>
              </a:ext>
            </a:extLst>
          </p:cNvPr>
          <p:cNvSpPr/>
          <p:nvPr/>
        </p:nvSpPr>
        <p:spPr>
          <a:xfrm>
            <a:off x="5659923" y="2438400"/>
            <a:ext cx="510131" cy="11938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3782D9-6E4E-4C26-849A-159C22161E77}"/>
              </a:ext>
            </a:extLst>
          </p:cNvPr>
          <p:cNvSpPr/>
          <p:nvPr/>
        </p:nvSpPr>
        <p:spPr>
          <a:xfrm>
            <a:off x="10485798" y="2456507"/>
            <a:ext cx="510131" cy="3302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421BF99-5EDE-4F6D-A0C6-E6E678AAB29F}"/>
              </a:ext>
            </a:extLst>
          </p:cNvPr>
          <p:cNvSpPr/>
          <p:nvPr/>
        </p:nvSpPr>
        <p:spPr>
          <a:xfrm>
            <a:off x="11325357" y="2456507"/>
            <a:ext cx="510131" cy="3302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3337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Et personnellement, comment jugeriez-vous cette réaction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pensent que les personnes auraient des réactions)</a:t>
            </a:r>
          </a:p>
        </p:txBody>
      </p:sp>
      <p:graphicFrame>
        <p:nvGraphicFramePr>
          <p:cNvPr id="4" name="Tableau 3">
            <a:extLst>
              <a:ext uri="{FF2B5EF4-FFF2-40B4-BE49-F238E27FC236}">
                <a16:creationId xmlns:a16="http://schemas.microsoft.com/office/drawing/2014/main" id="{8330DFEA-6AFB-4E7F-B9B5-AC9593805BBD}"/>
              </a:ext>
            </a:extLst>
          </p:cNvPr>
          <p:cNvGraphicFramePr>
            <a:graphicFrameLocks noGrp="1"/>
          </p:cNvGraphicFramePr>
          <p:nvPr>
            <p:extLst>
              <p:ext uri="{D42A27DB-BD31-4B8C-83A1-F6EECF244321}">
                <p14:modId xmlns:p14="http://schemas.microsoft.com/office/powerpoint/2010/main" val="4101233830"/>
              </p:ext>
            </p:extLst>
          </p:nvPr>
        </p:nvGraphicFramePr>
        <p:xfrm>
          <a:off x="353042" y="5665523"/>
          <a:ext cx="11434170" cy="281940"/>
        </p:xfrm>
        <a:graphic>
          <a:graphicData uri="http://schemas.openxmlformats.org/drawingml/2006/table">
            <a:tbl>
              <a:tblPr firstRow="1" bandRow="1">
                <a:tableStyleId>{5C22544A-7EE6-4342-B048-85BDC9FD1C3A}</a:tableStyleId>
              </a:tblPr>
              <a:tblGrid>
                <a:gridCol w="3811390">
                  <a:extLst>
                    <a:ext uri="{9D8B030D-6E8A-4147-A177-3AD203B41FA5}">
                      <a16:colId xmlns:a16="http://schemas.microsoft.com/office/drawing/2014/main" val="2079931090"/>
                    </a:ext>
                  </a:extLst>
                </a:gridCol>
                <a:gridCol w="3811390">
                  <a:extLst>
                    <a:ext uri="{9D8B030D-6E8A-4147-A177-3AD203B41FA5}">
                      <a16:colId xmlns:a16="http://schemas.microsoft.com/office/drawing/2014/main" val="4207804028"/>
                    </a:ext>
                  </a:extLst>
                </a:gridCol>
                <a:gridCol w="3811390">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Inacceptable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26F"/>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Inadéquate mais compréhensible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Normale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graphicFrame>
        <p:nvGraphicFramePr>
          <p:cNvPr id="21" name="Graph_PROX">
            <a:extLst>
              <a:ext uri="{FF2B5EF4-FFF2-40B4-BE49-F238E27FC236}">
                <a16:creationId xmlns:a16="http://schemas.microsoft.com/office/drawing/2014/main" id="{3B15FBF3-83EE-4640-9467-24FAFAC8160E}"/>
              </a:ext>
            </a:extLst>
          </p:cNvPr>
          <p:cNvGraphicFramePr/>
          <p:nvPr>
            <p:extLst>
              <p:ext uri="{D42A27DB-BD31-4B8C-83A1-F6EECF244321}">
                <p14:modId xmlns:p14="http://schemas.microsoft.com/office/powerpoint/2010/main" val="1109440650"/>
              </p:ext>
            </p:extLst>
          </p:nvPr>
        </p:nvGraphicFramePr>
        <p:xfrm>
          <a:off x="5993892" y="2153982"/>
          <a:ext cx="5029888" cy="31319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aphique 21">
            <a:extLst>
              <a:ext uri="{FF2B5EF4-FFF2-40B4-BE49-F238E27FC236}">
                <a16:creationId xmlns:a16="http://schemas.microsoft.com/office/drawing/2014/main" id="{41EEAD11-2170-463A-93B6-AA4F84DFB3F1}"/>
              </a:ext>
            </a:extLst>
          </p:cNvPr>
          <p:cNvGraphicFramePr/>
          <p:nvPr>
            <p:extLst>
              <p:ext uri="{D42A27DB-BD31-4B8C-83A1-F6EECF244321}">
                <p14:modId xmlns:p14="http://schemas.microsoft.com/office/powerpoint/2010/main" val="2584013455"/>
              </p:ext>
            </p:extLst>
          </p:nvPr>
        </p:nvGraphicFramePr>
        <p:xfrm>
          <a:off x="1556062" y="2056866"/>
          <a:ext cx="3924215" cy="2824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Graphique 22">
            <a:extLst>
              <a:ext uri="{FF2B5EF4-FFF2-40B4-BE49-F238E27FC236}">
                <a16:creationId xmlns:a16="http://schemas.microsoft.com/office/drawing/2014/main" id="{1ECABFB6-CC9A-45BE-B871-B058E0E72BCA}"/>
              </a:ext>
            </a:extLst>
          </p:cNvPr>
          <p:cNvGraphicFramePr/>
          <p:nvPr>
            <p:extLst>
              <p:ext uri="{D42A27DB-BD31-4B8C-83A1-F6EECF244321}">
                <p14:modId xmlns:p14="http://schemas.microsoft.com/office/powerpoint/2010/main" val="2558309312"/>
              </p:ext>
            </p:extLst>
          </p:nvPr>
        </p:nvGraphicFramePr>
        <p:xfrm>
          <a:off x="1556062" y="2184140"/>
          <a:ext cx="3924215" cy="2567486"/>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a:extLst>
              <a:ext uri="{FF2B5EF4-FFF2-40B4-BE49-F238E27FC236}">
                <a16:creationId xmlns:a16="http://schemas.microsoft.com/office/drawing/2014/main" id="{F6CE5CAB-CACE-48BA-9BFE-136349F0DFE7}"/>
              </a:ext>
            </a:extLst>
          </p:cNvPr>
          <p:cNvSpPr/>
          <p:nvPr/>
        </p:nvSpPr>
        <p:spPr>
          <a:xfrm>
            <a:off x="7911592"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le sexe</a:t>
            </a:r>
          </a:p>
        </p:txBody>
      </p:sp>
      <p:graphicFrame>
        <p:nvGraphicFramePr>
          <p:cNvPr id="25" name="Tableau 24">
            <a:extLst>
              <a:ext uri="{FF2B5EF4-FFF2-40B4-BE49-F238E27FC236}">
                <a16:creationId xmlns:a16="http://schemas.microsoft.com/office/drawing/2014/main" id="{A103779D-283E-434C-8305-BE8C5F670831}"/>
              </a:ext>
            </a:extLst>
          </p:cNvPr>
          <p:cNvGraphicFramePr>
            <a:graphicFrameLocks noGrp="1"/>
          </p:cNvGraphicFramePr>
          <p:nvPr>
            <p:extLst>
              <p:ext uri="{D42A27DB-BD31-4B8C-83A1-F6EECF244321}">
                <p14:modId xmlns:p14="http://schemas.microsoft.com/office/powerpoint/2010/main" val="4175732069"/>
              </p:ext>
            </p:extLst>
          </p:nvPr>
        </p:nvGraphicFramePr>
        <p:xfrm>
          <a:off x="5993892"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6" name="Rectangle 25">
            <a:extLst>
              <a:ext uri="{FF2B5EF4-FFF2-40B4-BE49-F238E27FC236}">
                <a16:creationId xmlns:a16="http://schemas.microsoft.com/office/drawing/2014/main" id="{197F5B14-FD28-482A-BB78-34AAC3C59EE7}"/>
              </a:ext>
            </a:extLst>
          </p:cNvPr>
          <p:cNvSpPr/>
          <p:nvPr/>
        </p:nvSpPr>
        <p:spPr>
          <a:xfrm>
            <a:off x="7911592"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l’âge</a:t>
            </a:r>
          </a:p>
        </p:txBody>
      </p:sp>
      <p:graphicFrame>
        <p:nvGraphicFramePr>
          <p:cNvPr id="27" name="Tableau 26">
            <a:extLst>
              <a:ext uri="{FF2B5EF4-FFF2-40B4-BE49-F238E27FC236}">
                <a16:creationId xmlns:a16="http://schemas.microsoft.com/office/drawing/2014/main" id="{902BF3C4-29B2-4F32-875B-715D3B299522}"/>
              </a:ext>
            </a:extLst>
          </p:cNvPr>
          <p:cNvGraphicFramePr>
            <a:graphicFrameLocks noGrp="1"/>
          </p:cNvGraphicFramePr>
          <p:nvPr>
            <p:extLst>
              <p:ext uri="{D42A27DB-BD31-4B8C-83A1-F6EECF244321}">
                <p14:modId xmlns:p14="http://schemas.microsoft.com/office/powerpoint/2010/main" val="791109983"/>
              </p:ext>
            </p:extLst>
          </p:nvPr>
        </p:nvGraphicFramePr>
        <p:xfrm>
          <a:off x="10437213" y="2369868"/>
          <a:ext cx="1605430" cy="2241624"/>
        </p:xfrm>
        <a:graphic>
          <a:graphicData uri="http://schemas.openxmlformats.org/drawingml/2006/table">
            <a:tbl>
              <a:tblPr>
                <a:tableStyleId>{5C22544A-7EE6-4342-B048-85BDC9FD1C3A}</a:tableStyleId>
              </a:tblPr>
              <a:tblGrid>
                <a:gridCol w="1605430">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C00000"/>
                          </a:solidFill>
                          <a:effectLst/>
                          <a:latin typeface="+mj-lt"/>
                        </a:rPr>
                        <a:t>% « </a:t>
                      </a:r>
                      <a:r>
                        <a:rPr lang="fr-FR" sz="1200" b="1" u="none" strike="noStrike" kern="1200" dirty="0">
                          <a:solidFill>
                            <a:srgbClr val="C00000"/>
                          </a:solidFill>
                          <a:effectLst/>
                          <a:latin typeface="+mn-lt"/>
                          <a:ea typeface="+mn-ea"/>
                          <a:cs typeface="+mn-cs"/>
                        </a:rPr>
                        <a:t> Inadéquate / Normale</a:t>
                      </a:r>
                      <a:r>
                        <a:rPr lang="fr-FR" sz="1200" b="1" u="none" strike="noStrike" dirty="0">
                          <a:solidFill>
                            <a:srgbClr val="C00000"/>
                          </a:solidFill>
                          <a:effectLst/>
                          <a:latin typeface="+mj-lt"/>
                        </a:rPr>
                        <a:t> »</a:t>
                      </a:r>
                      <a:endParaRPr lang="fr-FR" sz="12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60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44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C0000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47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59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28" name="Image 27">
            <a:extLst>
              <a:ext uri="{FF2B5EF4-FFF2-40B4-BE49-F238E27FC236}">
                <a16:creationId xmlns:a16="http://schemas.microsoft.com/office/drawing/2014/main" id="{01A4DC7F-14E5-46DF-8196-EE2BA8F03DB5}"/>
              </a:ext>
            </a:extLst>
          </p:cNvPr>
          <p:cNvPicPr>
            <a:picLocks noChangeAspect="1"/>
          </p:cNvPicPr>
          <p:nvPr/>
        </p:nvPicPr>
        <p:blipFill>
          <a:blip r:embed="rId6"/>
          <a:stretch>
            <a:fillRect/>
          </a:stretch>
        </p:blipFill>
        <p:spPr>
          <a:xfrm>
            <a:off x="959285" y="5017054"/>
            <a:ext cx="785059" cy="324366"/>
          </a:xfrm>
          <a:prstGeom prst="rect">
            <a:avLst/>
          </a:prstGeom>
        </p:spPr>
      </p:pic>
      <p:graphicFrame>
        <p:nvGraphicFramePr>
          <p:cNvPr id="29" name="Tableau 28">
            <a:extLst>
              <a:ext uri="{FF2B5EF4-FFF2-40B4-BE49-F238E27FC236}">
                <a16:creationId xmlns:a16="http://schemas.microsoft.com/office/drawing/2014/main" id="{2B0FE3FB-DE46-41AE-98B3-447980881CF5}"/>
              </a:ext>
            </a:extLst>
          </p:cNvPr>
          <p:cNvGraphicFramePr>
            <a:graphicFrameLocks noGrp="1"/>
          </p:cNvGraphicFramePr>
          <p:nvPr>
            <p:extLst>
              <p:ext uri="{D42A27DB-BD31-4B8C-83A1-F6EECF244321}">
                <p14:modId xmlns:p14="http://schemas.microsoft.com/office/powerpoint/2010/main" val="1972690844"/>
              </p:ext>
            </p:extLst>
          </p:nvPr>
        </p:nvGraphicFramePr>
        <p:xfrm>
          <a:off x="4838474" y="4639000"/>
          <a:ext cx="1534880" cy="684754"/>
        </p:xfrm>
        <a:graphic>
          <a:graphicData uri="http://schemas.openxmlformats.org/drawingml/2006/table">
            <a:tbl>
              <a:tblPr>
                <a:tableStyleId>{5C22544A-7EE6-4342-B048-85BDC9FD1C3A}</a:tableStyleId>
              </a:tblPr>
              <a:tblGrid>
                <a:gridCol w="1534880">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C00000"/>
                          </a:solidFill>
                          <a:effectLst/>
                          <a:latin typeface="+mj-lt"/>
                        </a:rPr>
                        <a:t>% « </a:t>
                      </a:r>
                      <a:r>
                        <a:rPr lang="fr-FR" sz="1200" b="1" u="none" strike="noStrike" kern="1200" dirty="0">
                          <a:solidFill>
                            <a:srgbClr val="C00000"/>
                          </a:solidFill>
                          <a:effectLst/>
                          <a:latin typeface="+mn-lt"/>
                          <a:ea typeface="+mn-ea"/>
                          <a:cs typeface="+mn-cs"/>
                        </a:rPr>
                        <a:t>Inadéquate/ Normale</a:t>
                      </a:r>
                      <a:r>
                        <a:rPr lang="fr-FR" sz="1200" b="1" u="none" strike="noStrike" dirty="0">
                          <a:solidFill>
                            <a:srgbClr val="C00000"/>
                          </a:solidFill>
                          <a:effectLst/>
                          <a:latin typeface="+mj-lt"/>
                        </a:rPr>
                        <a:t> »</a:t>
                      </a:r>
                      <a:endParaRPr lang="fr-FR" sz="1200" b="1" i="0" u="none" strike="noStrike" dirty="0">
                        <a:solidFill>
                          <a:srgbClr val="C0000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42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30" name="ZoneTexte 29">
            <a:extLst>
              <a:ext uri="{FF2B5EF4-FFF2-40B4-BE49-F238E27FC236}">
                <a16:creationId xmlns:a16="http://schemas.microsoft.com/office/drawing/2014/main" id="{1E5E80C9-F2CF-476B-B1F2-26A68F79A7B7}"/>
              </a:ext>
            </a:extLst>
          </p:cNvPr>
          <p:cNvSpPr txBox="1"/>
          <p:nvPr/>
        </p:nvSpPr>
        <p:spPr>
          <a:xfrm>
            <a:off x="155445" y="2740958"/>
            <a:ext cx="2059435" cy="584775"/>
          </a:xfrm>
          <a:prstGeom prst="rect">
            <a:avLst/>
          </a:prstGeom>
          <a:noFill/>
        </p:spPr>
        <p:txBody>
          <a:bodyPr wrap="square">
            <a:spAutoFit/>
          </a:bodyPr>
          <a:lstStyle/>
          <a:p>
            <a:pPr lvl="0" algn="just"/>
            <a:r>
              <a:rPr lang="fr-FR" sz="1600" u="none" strike="noStrike" dirty="0">
                <a:solidFill>
                  <a:srgbClr val="C00000"/>
                </a:solidFill>
                <a:effectLst/>
                <a:latin typeface="+mj-lt"/>
                <a:ea typeface="Times New Roman" panose="02020603050405020304" pitchFamily="18" charset="0"/>
                <a:cs typeface="Arial" panose="020B0604020202020204" pitchFamily="34" charset="0"/>
              </a:rPr>
              <a:t>% « </a:t>
            </a:r>
            <a:r>
              <a:rPr lang="fr-FR" sz="1600" dirty="0">
                <a:solidFill>
                  <a:srgbClr val="C00000"/>
                </a:solidFill>
                <a:latin typeface="+mj-lt"/>
                <a:ea typeface="Times New Roman" panose="02020603050405020304" pitchFamily="18" charset="0"/>
                <a:cs typeface="Arial" panose="020B0604020202020204" pitchFamily="34" charset="0"/>
              </a:rPr>
              <a:t>I</a:t>
            </a:r>
            <a:r>
              <a:rPr lang="fr-FR" sz="1600" u="none" strike="noStrike" dirty="0">
                <a:solidFill>
                  <a:srgbClr val="C00000"/>
                </a:solidFill>
                <a:effectLst/>
                <a:latin typeface="+mj-lt"/>
                <a:ea typeface="Times New Roman" panose="02020603050405020304" pitchFamily="18" charset="0"/>
                <a:cs typeface="Arial" panose="020B0604020202020204" pitchFamily="34" charset="0"/>
              </a:rPr>
              <a:t>nadéquate / Normale » :  53</a:t>
            </a:r>
            <a:endParaRPr lang="fr-FR" u="none" strike="noStrike" dirty="0">
              <a:solidFill>
                <a:srgbClr val="C00000"/>
              </a:solidFill>
              <a:effectLst/>
              <a:latin typeface="+mj-lt"/>
              <a:ea typeface="Times New Roman" panose="02020603050405020304" pitchFamily="18" charset="0"/>
              <a:cs typeface="Arial" panose="020B0604020202020204" pitchFamily="34" charset="0"/>
            </a:endParaRPr>
          </a:p>
        </p:txBody>
      </p:sp>
      <p:pic>
        <p:nvPicPr>
          <p:cNvPr id="31" name="Image 30">
            <a:extLst>
              <a:ext uri="{FF2B5EF4-FFF2-40B4-BE49-F238E27FC236}">
                <a16:creationId xmlns:a16="http://schemas.microsoft.com/office/drawing/2014/main" id="{CED46620-3533-4801-B40C-56898620919C}"/>
              </a:ext>
            </a:extLst>
          </p:cNvPr>
          <p:cNvPicPr>
            <a:picLocks noChangeAspect="1"/>
          </p:cNvPicPr>
          <p:nvPr/>
        </p:nvPicPr>
        <p:blipFill>
          <a:blip r:embed="rId6">
            <a:duotone>
              <a:schemeClr val="accent1">
                <a:shade val="45000"/>
                <a:satMod val="135000"/>
              </a:schemeClr>
              <a:prstClr val="white"/>
            </a:duotone>
          </a:blip>
          <a:stretch>
            <a:fillRect/>
          </a:stretch>
        </p:blipFill>
        <p:spPr>
          <a:xfrm>
            <a:off x="959285" y="1916530"/>
            <a:ext cx="1149405" cy="474904"/>
          </a:xfrm>
          <a:prstGeom prst="rect">
            <a:avLst/>
          </a:prstGeom>
        </p:spPr>
      </p:pic>
      <p:graphicFrame>
        <p:nvGraphicFramePr>
          <p:cNvPr id="32" name="Graph_PROX">
            <a:extLst>
              <a:ext uri="{FF2B5EF4-FFF2-40B4-BE49-F238E27FC236}">
                <a16:creationId xmlns:a16="http://schemas.microsoft.com/office/drawing/2014/main" id="{F93ACD73-0F34-47B5-9E5C-636CF6A83269}"/>
              </a:ext>
            </a:extLst>
          </p:cNvPr>
          <p:cNvGraphicFramePr/>
          <p:nvPr>
            <p:extLst>
              <p:ext uri="{D42A27DB-BD31-4B8C-83A1-F6EECF244321}">
                <p14:modId xmlns:p14="http://schemas.microsoft.com/office/powerpoint/2010/main" val="576988919"/>
              </p:ext>
            </p:extLst>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7"/>
          </a:graphicData>
        </a:graphic>
      </p:graphicFrame>
      <p:sp>
        <p:nvSpPr>
          <p:cNvPr id="20" name="Titre 4">
            <a:extLst>
              <a:ext uri="{FF2B5EF4-FFF2-40B4-BE49-F238E27FC236}">
                <a16:creationId xmlns:a16="http://schemas.microsoft.com/office/drawing/2014/main" id="{71DE58D8-34A7-41F8-9B98-11F6154ED9D9}"/>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Des réactions jugées inacceptables par près d’un(e) sportif/</a:t>
            </a:r>
            <a:r>
              <a:rPr lang="fr-FR" sz="2000" dirty="0" err="1">
                <a:latin typeface="Calibri" panose="020F0502020204030204" pitchFamily="34" charset="0"/>
                <a:cs typeface="Calibri" panose="020F0502020204030204" pitchFamily="34" charset="0"/>
              </a:rPr>
              <a:t>ve</a:t>
            </a:r>
            <a:r>
              <a:rPr lang="fr-FR" sz="2000" dirty="0">
                <a:latin typeface="Calibri" panose="020F0502020204030204" pitchFamily="34" charset="0"/>
                <a:cs typeface="Calibri" panose="020F0502020204030204" pitchFamily="34" charset="0"/>
              </a:rPr>
              <a:t> sur deux, inadéquates mais compréhensibles par 4/10</a:t>
            </a:r>
          </a:p>
        </p:txBody>
      </p:sp>
      <p:sp>
        <p:nvSpPr>
          <p:cNvPr id="34" name="Rectangle 33">
            <a:extLst>
              <a:ext uri="{FF2B5EF4-FFF2-40B4-BE49-F238E27FC236}">
                <a16:creationId xmlns:a16="http://schemas.microsoft.com/office/drawing/2014/main" id="{8F8B41EB-4F1E-4EE6-A6BA-54495EDF0FB3}"/>
              </a:ext>
            </a:extLst>
          </p:cNvPr>
          <p:cNvSpPr/>
          <p:nvPr/>
        </p:nvSpPr>
        <p:spPr>
          <a:xfrm>
            <a:off x="11036299" y="4310742"/>
            <a:ext cx="393701" cy="3120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C27FD293-7302-4060-8031-D9BB6593F3DC}"/>
              </a:ext>
            </a:extLst>
          </p:cNvPr>
          <p:cNvSpPr/>
          <p:nvPr/>
        </p:nvSpPr>
        <p:spPr>
          <a:xfrm>
            <a:off x="11036299" y="2775606"/>
            <a:ext cx="393701" cy="26067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5333CECA-F991-4259-B6C2-143E20D7E216}"/>
              </a:ext>
            </a:extLst>
          </p:cNvPr>
          <p:cNvSpPr/>
          <p:nvPr/>
        </p:nvSpPr>
        <p:spPr>
          <a:xfrm>
            <a:off x="2489199" y="4902200"/>
            <a:ext cx="596901" cy="558800"/>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65978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personnellement, avez-vous déjà vu ou vécu chacune des situations suivantes dans le milieu sportif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 – Total supérieur à 100 car deux réponses possibles</a:t>
            </a:r>
          </a:p>
        </p:txBody>
      </p:sp>
      <p:graphicFrame>
        <p:nvGraphicFramePr>
          <p:cNvPr id="4" name="Tableau 3">
            <a:extLst>
              <a:ext uri="{FF2B5EF4-FFF2-40B4-BE49-F238E27FC236}">
                <a16:creationId xmlns:a16="http://schemas.microsoft.com/office/drawing/2014/main" id="{A45DB818-B443-4D0A-8F7B-B693C850DD18}"/>
              </a:ext>
            </a:extLst>
          </p:cNvPr>
          <p:cNvGraphicFramePr>
            <a:graphicFrameLocks noGrp="1"/>
          </p:cNvGraphicFramePr>
          <p:nvPr>
            <p:extLst>
              <p:ext uri="{D42A27DB-BD31-4B8C-83A1-F6EECF244321}">
                <p14:modId xmlns:p14="http://schemas.microsoft.com/office/powerpoint/2010/main" val="979369194"/>
              </p:ext>
            </p:extLst>
          </p:nvPr>
        </p:nvGraphicFramePr>
        <p:xfrm>
          <a:off x="353042" y="5665523"/>
          <a:ext cx="11434171" cy="495300"/>
        </p:xfrm>
        <a:graphic>
          <a:graphicData uri="http://schemas.openxmlformats.org/drawingml/2006/table">
            <a:tbl>
              <a:tblPr firstRow="1" bandRow="1">
                <a:tableStyleId>{5C22544A-7EE6-4342-B048-85BDC9FD1C3A}</a:tableStyleId>
              </a:tblPr>
              <a:tblGrid>
                <a:gridCol w="4593372">
                  <a:extLst>
                    <a:ext uri="{9D8B030D-6E8A-4147-A177-3AD203B41FA5}">
                      <a16:colId xmlns:a16="http://schemas.microsoft.com/office/drawing/2014/main" val="2079931090"/>
                    </a:ext>
                  </a:extLst>
                </a:gridCol>
                <a:gridCol w="4593372">
                  <a:extLst>
                    <a:ext uri="{9D8B030D-6E8A-4147-A177-3AD203B41FA5}">
                      <a16:colId xmlns:a16="http://schemas.microsoft.com/office/drawing/2014/main" val="4207804028"/>
                    </a:ext>
                  </a:extLst>
                </a:gridCol>
                <a:gridCol w="2247427">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j’ai été témoin d’une situation </a:t>
                      </a:r>
                      <a:br>
                        <a:rPr lang="fr-FR" sz="1400" b="0" i="0" kern="1200" cap="small" baseline="0" dirty="0">
                          <a:solidFill>
                            <a:schemeClr val="lt1"/>
                          </a:solidFill>
                          <a:effectLst/>
                          <a:latin typeface="Arial" panose="020B0604020202020204" pitchFamily="34" charset="0"/>
                          <a:ea typeface="+mn-ea"/>
                          <a:cs typeface="Arial" panose="020B0604020202020204" pitchFamily="34" charset="0"/>
                        </a:rPr>
                      </a:b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comme celle-ci</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93366"/>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j’ai été visé personnellement par une situation comme celle-ci</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307786909"/>
                  </a:ext>
                </a:extLst>
              </a:tr>
            </a:tbl>
          </a:graphicData>
        </a:graphic>
      </p:graphicFrame>
      <p:graphicFrame>
        <p:nvGraphicFramePr>
          <p:cNvPr id="9" name="Tableau 8">
            <a:extLst>
              <a:ext uri="{FF2B5EF4-FFF2-40B4-BE49-F238E27FC236}">
                <a16:creationId xmlns:a16="http://schemas.microsoft.com/office/drawing/2014/main" id="{77674D37-E99B-43F8-A206-5880545DC3EE}"/>
              </a:ext>
            </a:extLst>
          </p:cNvPr>
          <p:cNvGraphicFramePr>
            <a:graphicFrameLocks noGrp="1"/>
          </p:cNvGraphicFramePr>
          <p:nvPr>
            <p:extLst>
              <p:ext uri="{D42A27DB-BD31-4B8C-83A1-F6EECF244321}">
                <p14:modId xmlns:p14="http://schemas.microsoft.com/office/powerpoint/2010/main" val="2735447018"/>
              </p:ext>
            </p:extLst>
          </p:nvPr>
        </p:nvGraphicFramePr>
        <p:xfrm>
          <a:off x="109182" y="2009175"/>
          <a:ext cx="4319695" cy="3476316"/>
        </p:xfrm>
        <a:graphic>
          <a:graphicData uri="http://schemas.openxmlformats.org/drawingml/2006/table">
            <a:tbl>
              <a:tblPr>
                <a:tableStyleId>{5C22544A-7EE6-4342-B048-85BDC9FD1C3A}</a:tableStyleId>
              </a:tblPr>
              <a:tblGrid>
                <a:gridCol w="4319695">
                  <a:extLst>
                    <a:ext uri="{9D8B030D-6E8A-4147-A177-3AD203B41FA5}">
                      <a16:colId xmlns:a16="http://schemas.microsoft.com/office/drawing/2014/main" val="3736816276"/>
                    </a:ext>
                  </a:extLst>
                </a:gridCol>
              </a:tblGrid>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Entendre ou subir une insulte homophobe (« pédé », « gouine », « gouinasse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4740942"/>
                  </a:ext>
                </a:extLst>
              </a:tr>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Voir une personne être regardée de travers en raison de son orientation sexuelle ou de son identité de 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912313"/>
                  </a:ext>
                </a:extLst>
              </a:tr>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Voir une personne se faire agresser </a:t>
                      </a:r>
                      <a:r>
                        <a:rPr lang="fr-FR" sz="1100" b="0" u="sng" strike="noStrike" kern="1200" dirty="0">
                          <a:solidFill>
                            <a:srgbClr val="002060"/>
                          </a:solidFill>
                          <a:effectLst/>
                          <a:latin typeface="Arial Nova Light" panose="020B0304020202020204" pitchFamily="34" charset="0"/>
                          <a:ea typeface="+mn-ea"/>
                          <a:cs typeface="+mn-cs"/>
                        </a:rPr>
                        <a:t>verbalement</a:t>
                      </a:r>
                      <a:r>
                        <a:rPr lang="fr-FR" sz="1100" b="0" u="none" strike="noStrike" kern="1200" dirty="0">
                          <a:solidFill>
                            <a:srgbClr val="002060"/>
                          </a:solidFill>
                          <a:effectLst/>
                          <a:latin typeface="Arial Nova Light" panose="020B0304020202020204" pitchFamily="34" charset="0"/>
                          <a:ea typeface="+mn-ea"/>
                          <a:cs typeface="+mn-cs"/>
                        </a:rPr>
                        <a:t> en raison de son orientation sexuelle ou de son identité de 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9981880"/>
                  </a:ext>
                </a:extLst>
              </a:tr>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Voir une personne se faire agresser </a:t>
                      </a:r>
                      <a:r>
                        <a:rPr lang="fr-FR" sz="1100" b="0" u="sng" strike="noStrike" kern="1200" dirty="0">
                          <a:solidFill>
                            <a:srgbClr val="002060"/>
                          </a:solidFill>
                          <a:effectLst/>
                          <a:latin typeface="Arial Nova Light" panose="020B0304020202020204" pitchFamily="34" charset="0"/>
                          <a:ea typeface="+mn-ea"/>
                          <a:cs typeface="+mn-cs"/>
                        </a:rPr>
                        <a:t>physiquement</a:t>
                      </a:r>
                      <a:r>
                        <a:rPr lang="fr-FR" sz="1100" b="0" u="none" strike="noStrike" kern="1200" dirty="0">
                          <a:solidFill>
                            <a:srgbClr val="002060"/>
                          </a:solidFill>
                          <a:effectLst/>
                          <a:latin typeface="Arial Nova Light" panose="020B0304020202020204" pitchFamily="34" charset="0"/>
                          <a:ea typeface="+mn-ea"/>
                          <a:cs typeface="+mn-cs"/>
                        </a:rPr>
                        <a:t> en raison de son orientation sexuelle ou de son identité de 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93491"/>
                  </a:ext>
                </a:extLst>
              </a:tr>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Voir une personne arrêter un sport ou quitter une équipe parce que les autres ont une attitude hostile en raison de son orientation sexuelle ou de son identité de 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241980"/>
                  </a:ext>
                </a:extLst>
              </a:tr>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Voir une personne se faire exclure d’un évènement, d’une sortie de groupe en raison de son orientation sexuelle ou de son identité de 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535779"/>
                  </a:ext>
                </a:extLst>
              </a:tr>
              <a:tr h="494296">
                <a:tc>
                  <a:txBody>
                    <a:bodyPr/>
                    <a:lstStyle/>
                    <a:p>
                      <a:pPr marL="0" algn="r" defTabSz="914400" rtl="0" eaLnBrk="1" fontAlgn="ctr" latinLnBrk="0" hangingPunct="1"/>
                      <a:r>
                        <a:rPr lang="fr-FR" sz="1100" b="0" u="none" strike="noStrike" kern="1200" dirty="0">
                          <a:solidFill>
                            <a:srgbClr val="002060"/>
                          </a:solidFill>
                          <a:effectLst/>
                          <a:latin typeface="Arial Nova Light" panose="020B0304020202020204" pitchFamily="34" charset="0"/>
                          <a:ea typeface="+mn-ea"/>
                          <a:cs typeface="+mn-cs"/>
                        </a:rPr>
                        <a:t>Voir une personne se faire exclure d’un sport (un cours, un match…) en raison de son orientation sexuelle ou de son identité de genre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022069"/>
                  </a:ext>
                </a:extLst>
              </a:tr>
            </a:tbl>
          </a:graphicData>
        </a:graphic>
      </p:graphicFrame>
      <p:graphicFrame>
        <p:nvGraphicFramePr>
          <p:cNvPr id="10" name="Graphique 9">
            <a:extLst>
              <a:ext uri="{FF2B5EF4-FFF2-40B4-BE49-F238E27FC236}">
                <a16:creationId xmlns:a16="http://schemas.microsoft.com/office/drawing/2014/main" id="{67462F19-94BF-4E2F-86BA-F7AC7BC8F2BF}"/>
              </a:ext>
            </a:extLst>
          </p:cNvPr>
          <p:cNvGraphicFramePr/>
          <p:nvPr>
            <p:extLst>
              <p:ext uri="{D42A27DB-BD31-4B8C-83A1-F6EECF244321}">
                <p14:modId xmlns:p14="http://schemas.microsoft.com/office/powerpoint/2010/main" val="4153186271"/>
              </p:ext>
            </p:extLst>
          </p:nvPr>
        </p:nvGraphicFramePr>
        <p:xfrm>
          <a:off x="4485740" y="1979875"/>
          <a:ext cx="2890875" cy="3578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au 10">
            <a:extLst>
              <a:ext uri="{FF2B5EF4-FFF2-40B4-BE49-F238E27FC236}">
                <a16:creationId xmlns:a16="http://schemas.microsoft.com/office/drawing/2014/main" id="{8E947301-B934-4F7E-880E-47B30251FF78}"/>
              </a:ext>
            </a:extLst>
          </p:cNvPr>
          <p:cNvGraphicFramePr>
            <a:graphicFrameLocks noGrp="1"/>
          </p:cNvGraphicFramePr>
          <p:nvPr>
            <p:extLst>
              <p:ext uri="{D42A27DB-BD31-4B8C-83A1-F6EECF244321}">
                <p14:modId xmlns:p14="http://schemas.microsoft.com/office/powerpoint/2010/main" val="2053650661"/>
              </p:ext>
            </p:extLst>
          </p:nvPr>
        </p:nvGraphicFramePr>
        <p:xfrm>
          <a:off x="7097512" y="1535373"/>
          <a:ext cx="946302" cy="3933875"/>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69401">
                <a:tc>
                  <a:txBody>
                    <a:bodyPr/>
                    <a:lstStyle/>
                    <a:p>
                      <a:pPr algn="ctr" fontAlgn="ctr"/>
                      <a:r>
                        <a:rPr lang="fr-FR" sz="1200" b="1" i="0" u="none" strike="noStrike" dirty="0">
                          <a:solidFill>
                            <a:srgbClr val="C00000"/>
                          </a:solidFill>
                          <a:effectLst/>
                          <a:latin typeface="+mj-lt"/>
                        </a:rPr>
                        <a:t>% « Oui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4978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40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57723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35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4978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26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4978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16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4978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14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4978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11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497873">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dirty="0">
                          <a:ln>
                            <a:noFill/>
                          </a:ln>
                          <a:solidFill>
                            <a:srgbClr val="C00000"/>
                          </a:solidFill>
                          <a:effectLst/>
                          <a:uLnTx/>
                          <a:uFillTx/>
                          <a:latin typeface="+mj-lt"/>
                          <a:ea typeface="+mn-ea"/>
                          <a:cs typeface="+mn-cs"/>
                        </a:rPr>
                        <a:t>11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bl>
          </a:graphicData>
        </a:graphic>
      </p:graphicFrame>
      <p:graphicFrame>
        <p:nvGraphicFramePr>
          <p:cNvPr id="15" name="Graphique 14">
            <a:extLst>
              <a:ext uri="{FF2B5EF4-FFF2-40B4-BE49-F238E27FC236}">
                <a16:creationId xmlns:a16="http://schemas.microsoft.com/office/drawing/2014/main" id="{6A3D59EE-7D2A-471E-994A-26EFDF817B80}"/>
              </a:ext>
            </a:extLst>
          </p:cNvPr>
          <p:cNvGraphicFramePr/>
          <p:nvPr>
            <p:extLst>
              <p:ext uri="{D42A27DB-BD31-4B8C-83A1-F6EECF244321}">
                <p14:modId xmlns:p14="http://schemas.microsoft.com/office/powerpoint/2010/main" val="102039839"/>
              </p:ext>
            </p:extLst>
          </p:nvPr>
        </p:nvGraphicFramePr>
        <p:xfrm>
          <a:off x="8266167" y="1979875"/>
          <a:ext cx="2890875" cy="35780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Tableau 15">
            <a:extLst>
              <a:ext uri="{FF2B5EF4-FFF2-40B4-BE49-F238E27FC236}">
                <a16:creationId xmlns:a16="http://schemas.microsoft.com/office/drawing/2014/main" id="{37EC62E3-C726-4B95-B438-22F28608C78A}"/>
              </a:ext>
            </a:extLst>
          </p:cNvPr>
          <p:cNvGraphicFramePr>
            <a:graphicFrameLocks noGrp="1"/>
          </p:cNvGraphicFramePr>
          <p:nvPr>
            <p:extLst>
              <p:ext uri="{D42A27DB-BD31-4B8C-83A1-F6EECF244321}">
                <p14:modId xmlns:p14="http://schemas.microsoft.com/office/powerpoint/2010/main" val="3119905506"/>
              </p:ext>
            </p:extLst>
          </p:nvPr>
        </p:nvGraphicFramePr>
        <p:xfrm>
          <a:off x="10877939" y="1562669"/>
          <a:ext cx="946302" cy="3950119"/>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70926">
                <a:tc>
                  <a:txBody>
                    <a:bodyPr/>
                    <a:lstStyle/>
                    <a:p>
                      <a:pPr algn="ctr" fontAlgn="ctr"/>
                      <a:r>
                        <a:rPr lang="fr-FR" sz="1200" b="1" i="0" u="none" strike="noStrike" dirty="0">
                          <a:solidFill>
                            <a:srgbClr val="C00000"/>
                          </a:solidFill>
                          <a:effectLst/>
                          <a:latin typeface="+mj-lt"/>
                        </a:rPr>
                        <a:t>% « Oui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49992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67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57961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64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49992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60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49992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44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49992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46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49992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41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49992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mj-lt"/>
                          <a:ea typeface="+mn-ea"/>
                          <a:cs typeface="+mn-cs"/>
                        </a:rPr>
                        <a:t>38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bl>
          </a:graphicData>
        </a:graphic>
      </p:graphicFrame>
      <p:grpSp>
        <p:nvGrpSpPr>
          <p:cNvPr id="14" name="Groupe 13">
            <a:extLst>
              <a:ext uri="{FF2B5EF4-FFF2-40B4-BE49-F238E27FC236}">
                <a16:creationId xmlns:a16="http://schemas.microsoft.com/office/drawing/2014/main" id="{02171F15-B42C-4BD5-A3AC-740A468B25A9}"/>
              </a:ext>
            </a:extLst>
          </p:cNvPr>
          <p:cNvGrpSpPr/>
          <p:nvPr/>
        </p:nvGrpSpPr>
        <p:grpSpPr>
          <a:xfrm>
            <a:off x="4795287" y="1366608"/>
            <a:ext cx="1965705" cy="665991"/>
            <a:chOff x="5513695" y="2886120"/>
            <a:chExt cx="1965705" cy="665991"/>
          </a:xfrm>
        </p:grpSpPr>
        <p:pic>
          <p:nvPicPr>
            <p:cNvPr id="18" name="Image 17">
              <a:extLst>
                <a:ext uri="{FF2B5EF4-FFF2-40B4-BE49-F238E27FC236}">
                  <a16:creationId xmlns:a16="http://schemas.microsoft.com/office/drawing/2014/main" id="{A65DA050-424A-4071-972D-DCF935AA1463}"/>
                </a:ext>
              </a:extLst>
            </p:cNvPr>
            <p:cNvPicPr>
              <a:picLocks noChangeAspect="1"/>
            </p:cNvPicPr>
            <p:nvPr/>
          </p:nvPicPr>
          <p:blipFill>
            <a:blip r:embed="rId5">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9" name="ZoneTexte 18">
              <a:extLst>
                <a:ext uri="{FF2B5EF4-FFF2-40B4-BE49-F238E27FC236}">
                  <a16:creationId xmlns:a16="http://schemas.microsoft.com/office/drawing/2014/main" id="{8B90BDAF-4526-4927-A332-301E671E360C}"/>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20" name="Groupe 19">
            <a:extLst>
              <a:ext uri="{FF2B5EF4-FFF2-40B4-BE49-F238E27FC236}">
                <a16:creationId xmlns:a16="http://schemas.microsoft.com/office/drawing/2014/main" id="{DC5C5EF9-7EDA-4692-A1C6-5657A0E7FE2B}"/>
              </a:ext>
            </a:extLst>
          </p:cNvPr>
          <p:cNvGrpSpPr/>
          <p:nvPr/>
        </p:nvGrpSpPr>
        <p:grpSpPr>
          <a:xfrm>
            <a:off x="8881791" y="1366608"/>
            <a:ext cx="1965705" cy="665991"/>
            <a:chOff x="5513695" y="2886120"/>
            <a:chExt cx="1965705" cy="665991"/>
          </a:xfrm>
        </p:grpSpPr>
        <p:pic>
          <p:nvPicPr>
            <p:cNvPr id="21" name="Image 20">
              <a:extLst>
                <a:ext uri="{FF2B5EF4-FFF2-40B4-BE49-F238E27FC236}">
                  <a16:creationId xmlns:a16="http://schemas.microsoft.com/office/drawing/2014/main" id="{DD147499-73FA-49A0-9409-CB43C850BE2D}"/>
                </a:ext>
              </a:extLst>
            </p:cNvPr>
            <p:cNvPicPr>
              <a:picLocks noChangeAspect="1"/>
            </p:cNvPicPr>
            <p:nvPr/>
          </p:nvPicPr>
          <p:blipFill>
            <a:blip r:embed="rId5"/>
            <a:stretch>
              <a:fillRect/>
            </a:stretch>
          </p:blipFill>
          <p:spPr>
            <a:xfrm>
              <a:off x="5921844" y="2886120"/>
              <a:ext cx="1149405" cy="474904"/>
            </a:xfrm>
            <a:prstGeom prst="rect">
              <a:avLst/>
            </a:prstGeom>
          </p:spPr>
        </p:pic>
        <p:sp>
          <p:nvSpPr>
            <p:cNvPr id="22" name="ZoneTexte 21">
              <a:extLst>
                <a:ext uri="{FF2B5EF4-FFF2-40B4-BE49-F238E27FC236}">
                  <a16:creationId xmlns:a16="http://schemas.microsoft.com/office/drawing/2014/main" id="{C54D0246-3E04-4971-9145-7F2C6C3D757F}"/>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24" name="Titre 4">
            <a:extLst>
              <a:ext uri="{FF2B5EF4-FFF2-40B4-BE49-F238E27FC236}">
                <a16:creationId xmlns:a16="http://schemas.microsoft.com/office/drawing/2014/main" id="{656B3C03-6E00-4CEE-AAB6-18406FD11843}"/>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Les insultes homophobes représentent un comportement répandu dans le milieu sportif : près d’1 personne LGBT+ sur 3 y a déjà été confrontée personnellement</a:t>
            </a:r>
          </a:p>
        </p:txBody>
      </p:sp>
      <p:sp>
        <p:nvSpPr>
          <p:cNvPr id="25" name="Rectangle 24">
            <a:extLst>
              <a:ext uri="{FF2B5EF4-FFF2-40B4-BE49-F238E27FC236}">
                <a16:creationId xmlns:a16="http://schemas.microsoft.com/office/drawing/2014/main" id="{572B47D1-A91E-455A-B21C-1B737506A9A9}"/>
              </a:ext>
            </a:extLst>
          </p:cNvPr>
          <p:cNvSpPr/>
          <p:nvPr/>
        </p:nvSpPr>
        <p:spPr>
          <a:xfrm>
            <a:off x="7353299" y="2025330"/>
            <a:ext cx="546101" cy="324170"/>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5563B118-911D-42EA-979B-00E9A6DBC185}"/>
              </a:ext>
            </a:extLst>
          </p:cNvPr>
          <p:cNvSpPr/>
          <p:nvPr/>
        </p:nvSpPr>
        <p:spPr>
          <a:xfrm>
            <a:off x="11139372" y="1987230"/>
            <a:ext cx="546101" cy="347377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75FF2FD0-C5FA-40B4-9644-DD657344588C}"/>
              </a:ext>
            </a:extLst>
          </p:cNvPr>
          <p:cNvSpPr/>
          <p:nvPr/>
        </p:nvSpPr>
        <p:spPr>
          <a:xfrm>
            <a:off x="9438553" y="2044700"/>
            <a:ext cx="1064347" cy="1409700"/>
          </a:xfrm>
          <a:prstGeom prst="rect">
            <a:avLst/>
          </a:prstGeom>
          <a:noFill/>
          <a:ln w="28575">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6546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personnellement, avez-vous déjà vu ou vécu chacune des situations suivantes dans le milieu sportif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 – Total supérieur à 100 car deux réponses possibles</a:t>
            </a:r>
          </a:p>
        </p:txBody>
      </p:sp>
      <p:graphicFrame>
        <p:nvGraphicFramePr>
          <p:cNvPr id="14" name="Tableau 13">
            <a:extLst>
              <a:ext uri="{FF2B5EF4-FFF2-40B4-BE49-F238E27FC236}">
                <a16:creationId xmlns:a16="http://schemas.microsoft.com/office/drawing/2014/main" id="{C8FEE882-7319-48BA-A373-C464EB35F98A}"/>
              </a:ext>
            </a:extLst>
          </p:cNvPr>
          <p:cNvGraphicFramePr>
            <a:graphicFrameLocks noGrp="1"/>
          </p:cNvGraphicFramePr>
          <p:nvPr>
            <p:extLst>
              <p:ext uri="{D42A27DB-BD31-4B8C-83A1-F6EECF244321}">
                <p14:modId xmlns:p14="http://schemas.microsoft.com/office/powerpoint/2010/main" val="2462891573"/>
              </p:ext>
            </p:extLst>
          </p:nvPr>
        </p:nvGraphicFramePr>
        <p:xfrm>
          <a:off x="395788" y="1474097"/>
          <a:ext cx="11224711" cy="4509740"/>
        </p:xfrm>
        <a:graphic>
          <a:graphicData uri="http://schemas.openxmlformats.org/drawingml/2006/table">
            <a:tbl>
              <a:tblPr firstRow="1" bandRow="1">
                <a:tableStyleId>{5C22544A-7EE6-4342-B048-85BDC9FD1C3A}</a:tableStyleId>
              </a:tblPr>
              <a:tblGrid>
                <a:gridCol w="4378609">
                  <a:extLst>
                    <a:ext uri="{9D8B030D-6E8A-4147-A177-3AD203B41FA5}">
                      <a16:colId xmlns:a16="http://schemas.microsoft.com/office/drawing/2014/main" val="1475364648"/>
                    </a:ext>
                  </a:extLst>
                </a:gridCol>
                <a:gridCol w="760678">
                  <a:extLst>
                    <a:ext uri="{9D8B030D-6E8A-4147-A177-3AD203B41FA5}">
                      <a16:colId xmlns:a16="http://schemas.microsoft.com/office/drawing/2014/main" val="470186094"/>
                    </a:ext>
                  </a:extLst>
                </a:gridCol>
                <a:gridCol w="760678">
                  <a:extLst>
                    <a:ext uri="{9D8B030D-6E8A-4147-A177-3AD203B41FA5}">
                      <a16:colId xmlns:a16="http://schemas.microsoft.com/office/drawing/2014/main" val="1985160263"/>
                    </a:ext>
                  </a:extLst>
                </a:gridCol>
                <a:gridCol w="760678">
                  <a:extLst>
                    <a:ext uri="{9D8B030D-6E8A-4147-A177-3AD203B41FA5}">
                      <a16:colId xmlns:a16="http://schemas.microsoft.com/office/drawing/2014/main" val="2607084394"/>
                    </a:ext>
                  </a:extLst>
                </a:gridCol>
                <a:gridCol w="760678">
                  <a:extLst>
                    <a:ext uri="{9D8B030D-6E8A-4147-A177-3AD203B41FA5}">
                      <a16:colId xmlns:a16="http://schemas.microsoft.com/office/drawing/2014/main" val="2385309527"/>
                    </a:ext>
                  </a:extLst>
                </a:gridCol>
                <a:gridCol w="760678">
                  <a:extLst>
                    <a:ext uri="{9D8B030D-6E8A-4147-A177-3AD203B41FA5}">
                      <a16:colId xmlns:a16="http://schemas.microsoft.com/office/drawing/2014/main" val="1321446257"/>
                    </a:ext>
                  </a:extLst>
                </a:gridCol>
                <a:gridCol w="760678">
                  <a:extLst>
                    <a:ext uri="{9D8B030D-6E8A-4147-A177-3AD203B41FA5}">
                      <a16:colId xmlns:a16="http://schemas.microsoft.com/office/drawing/2014/main" val="2809111100"/>
                    </a:ext>
                  </a:extLst>
                </a:gridCol>
                <a:gridCol w="873375">
                  <a:extLst>
                    <a:ext uri="{9D8B030D-6E8A-4147-A177-3AD203B41FA5}">
                      <a16:colId xmlns:a16="http://schemas.microsoft.com/office/drawing/2014/main" val="3752358704"/>
                    </a:ext>
                  </a:extLst>
                </a:gridCol>
                <a:gridCol w="647981">
                  <a:extLst>
                    <a:ext uri="{9D8B030D-6E8A-4147-A177-3AD203B41FA5}">
                      <a16:colId xmlns:a16="http://schemas.microsoft.com/office/drawing/2014/main" val="1148524698"/>
                    </a:ext>
                  </a:extLst>
                </a:gridCol>
                <a:gridCol w="760678">
                  <a:extLst>
                    <a:ext uri="{9D8B030D-6E8A-4147-A177-3AD203B41FA5}">
                      <a16:colId xmlns:a16="http://schemas.microsoft.com/office/drawing/2014/main" val="850489410"/>
                    </a:ext>
                  </a:extLst>
                </a:gridCol>
              </a:tblGrid>
              <a:tr h="212927">
                <a:tc rowSpan="2">
                  <a:txBody>
                    <a:bodyPr/>
                    <a:lstStyle/>
                    <a:p>
                      <a:pPr algn="ctr" rtl="0" fontAlgn="b"/>
                      <a:r>
                        <a:rPr lang="fr-FR" sz="1400" b="0" i="1" u="sng" strike="noStrike" dirty="0">
                          <a:solidFill>
                            <a:srgbClr val="00326F"/>
                          </a:solidFill>
                          <a:effectLst/>
                          <a:latin typeface="+mj-lt"/>
                        </a:rPr>
                        <a:t>En % « Oui » </a:t>
                      </a: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rowSpan="2">
                  <a:txBody>
                    <a:bodyPr/>
                    <a:lstStyle/>
                    <a:p>
                      <a:pPr algn="ctr"/>
                      <a:r>
                        <a:rPr lang="fr-FR" sz="1100" b="0" dirty="0">
                          <a:solidFill>
                            <a:srgbClr val="00326F"/>
                          </a:solidFill>
                        </a:rPr>
                        <a:t>Pratiquent au moins un sport</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fr-FR" sz="1100" b="0" dirty="0">
                          <a:solidFill>
                            <a:srgbClr val="00326F"/>
                          </a:solidFill>
                        </a:rPr>
                        <a:t>… dont Sport d’équipe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algn="ctr"/>
                      <a:r>
                        <a:rPr lang="fr-FR" sz="1100" b="0" dirty="0">
                          <a:solidFill>
                            <a:srgbClr val="00326F"/>
                          </a:solidFill>
                        </a:rPr>
                        <a:t>... Dont Athlétisme, running</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81605740"/>
                  </a:ext>
                </a:extLst>
              </a:tr>
              <a:tr h="381027">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algn="ctr"/>
                      <a:r>
                        <a:rPr lang="fr-FR" sz="1100" dirty="0">
                          <a:solidFill>
                            <a:srgbClr val="00326F"/>
                          </a:solidFill>
                        </a:rPr>
                        <a:t>Pratiquent au moins un sport</a:t>
                      </a: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r>
                        <a:rPr lang="fr-FR" sz="1100" dirty="0">
                          <a:solidFill>
                            <a:srgbClr val="00326F"/>
                          </a:solidFill>
                        </a:rPr>
                        <a:t>… dont Sport d’équipe</a:t>
                      </a: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r>
                        <a:rPr lang="fr-FR" sz="1100" dirty="0">
                          <a:solidFill>
                            <a:srgbClr val="00326F"/>
                          </a:solidFill>
                        </a:rPr>
                        <a:t>... Dont Athlétisme</a:t>
                      </a: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950520"/>
                  </a:ext>
                </a:extLst>
              </a:tr>
              <a:tr h="559398">
                <a:tc>
                  <a:txBody>
                    <a:bodyPr/>
                    <a:lstStyle/>
                    <a:p>
                      <a:pPr marL="0" algn="r" defTabSz="914400" rtl="0" eaLnBrk="1" fontAlgn="ctr" latinLnBrk="0" hangingPunct="1"/>
                      <a:r>
                        <a:rPr lang="fr-FR" sz="1100" b="0" u="none" strike="noStrike" kern="1200" dirty="0">
                          <a:solidFill>
                            <a:srgbClr val="00326F"/>
                          </a:solidFill>
                          <a:effectLst/>
                          <a:latin typeface="Arial Nova Light" panose="020B0304020202020204" pitchFamily="34" charset="0"/>
                          <a:ea typeface="+mn-ea"/>
                          <a:cs typeface="+mn-cs"/>
                        </a:rPr>
                        <a:t>Entendre ou subir une insulte homophobe (« pédé », « gouine », « gouinasse »…)</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kern="1200" dirty="0">
                          <a:solidFill>
                            <a:srgbClr val="00326F"/>
                          </a:solidFill>
                          <a:effectLst/>
                          <a:latin typeface="Arial Narrow" panose="020B0606020202030204" pitchFamily="34" charset="0"/>
                          <a:ea typeface="+mn-ea"/>
                          <a:cs typeface="+mn-cs"/>
                        </a:rPr>
                        <a:t>40</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44</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36</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49</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40</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52</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559398">
                <a:tc>
                  <a:txBody>
                    <a:bodyPr/>
                    <a:lstStyle/>
                    <a:p>
                      <a:pPr marL="0" algn="r" defTabSz="914400" rtl="0" eaLnBrk="1" fontAlgn="ctr" latinLnBrk="0" hangingPunct="1"/>
                      <a:r>
                        <a:rPr lang="fr-FR" sz="1100" b="0" u="none" strike="noStrike" kern="1200" dirty="0">
                          <a:solidFill>
                            <a:srgbClr val="00326F"/>
                          </a:solidFill>
                          <a:effectLst/>
                          <a:latin typeface="Arial Nova Light" panose="020B0304020202020204" pitchFamily="34" charset="0"/>
                          <a:ea typeface="+mn-ea"/>
                          <a:cs typeface="+mn-cs"/>
                        </a:rPr>
                        <a:t>Voir une personne être regardée de travers en raison de son orientation sexuelle ou de son identité de 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kern="1200" dirty="0">
                          <a:solidFill>
                            <a:srgbClr val="00326F"/>
                          </a:solidFill>
                          <a:effectLst/>
                          <a:latin typeface="Arial Narrow" panose="020B0606020202030204" pitchFamily="34" charset="0"/>
                          <a:ea typeface="+mn-ea"/>
                          <a:cs typeface="+mn-cs"/>
                        </a:rPr>
                        <a:t>35</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36</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43</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34</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40</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50</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53</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43994"/>
                  </a:ext>
                </a:extLst>
              </a:tr>
              <a:tr h="559398">
                <a:tc>
                  <a:txBody>
                    <a:bodyPr/>
                    <a:lstStyle/>
                    <a:p>
                      <a:pPr marL="0" algn="r" defTabSz="914400" rtl="0" eaLnBrk="1" fontAlgn="ctr" latinLnBrk="0" hangingPunct="1"/>
                      <a:r>
                        <a:rPr lang="fr-FR" sz="1100" b="0" u="none" strike="noStrike" kern="1200" dirty="0">
                          <a:solidFill>
                            <a:srgbClr val="00326F"/>
                          </a:solidFill>
                          <a:effectLst/>
                          <a:latin typeface="Arial Nova Light" panose="020B0304020202020204" pitchFamily="34" charset="0"/>
                          <a:ea typeface="+mn-ea"/>
                          <a:cs typeface="+mn-cs"/>
                        </a:rPr>
                        <a:t>Voir une personne se faire agresser </a:t>
                      </a:r>
                      <a:r>
                        <a:rPr lang="fr-FR" sz="1100" b="0" u="sng" strike="noStrike" kern="1200" dirty="0">
                          <a:solidFill>
                            <a:srgbClr val="00326F"/>
                          </a:solidFill>
                          <a:effectLst/>
                          <a:latin typeface="Arial Nova Light" panose="020B0304020202020204" pitchFamily="34" charset="0"/>
                          <a:ea typeface="+mn-ea"/>
                          <a:cs typeface="+mn-cs"/>
                        </a:rPr>
                        <a:t>verbalement</a:t>
                      </a:r>
                      <a:r>
                        <a:rPr lang="fr-FR" sz="1100" b="0" u="none" strike="noStrike" kern="1200" dirty="0">
                          <a:solidFill>
                            <a:srgbClr val="00326F"/>
                          </a:solidFill>
                          <a:effectLst/>
                          <a:latin typeface="Arial Nova Light" panose="020B0304020202020204" pitchFamily="34" charset="0"/>
                          <a:ea typeface="+mn-ea"/>
                          <a:cs typeface="+mn-cs"/>
                        </a:rPr>
                        <a:t> en raison de son orientation sexuelle ou de son identité de 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kern="1200" dirty="0">
                          <a:solidFill>
                            <a:srgbClr val="00326F"/>
                          </a:solidFill>
                          <a:effectLst/>
                          <a:latin typeface="Arial Narrow" panose="020B0606020202030204" pitchFamily="34" charset="0"/>
                          <a:ea typeface="+mn-ea"/>
                          <a:cs typeface="+mn-cs"/>
                        </a:rPr>
                        <a:t>26</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23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35</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26</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20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32</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48</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6431045"/>
                  </a:ext>
                </a:extLst>
              </a:tr>
              <a:tr h="559398">
                <a:tc>
                  <a:txBody>
                    <a:bodyPr/>
                    <a:lstStyle/>
                    <a:p>
                      <a:pPr marL="0" algn="r" defTabSz="914400" rtl="0" eaLnBrk="1" fontAlgn="ctr" latinLnBrk="0" hangingPunct="1"/>
                      <a:r>
                        <a:rPr lang="fr-FR" sz="1100" b="0" u="none" strike="noStrike" kern="1200" dirty="0">
                          <a:solidFill>
                            <a:srgbClr val="00326F"/>
                          </a:solidFill>
                          <a:effectLst/>
                          <a:latin typeface="Arial Nova Light" panose="020B0304020202020204" pitchFamily="34" charset="0"/>
                          <a:ea typeface="+mn-ea"/>
                          <a:cs typeface="+mn-cs"/>
                        </a:rPr>
                        <a:t>Voir une personne se faire agresser </a:t>
                      </a:r>
                      <a:r>
                        <a:rPr lang="fr-FR" sz="1100" b="0" u="sng" strike="noStrike" kern="1200" dirty="0">
                          <a:solidFill>
                            <a:srgbClr val="00326F"/>
                          </a:solidFill>
                          <a:effectLst/>
                          <a:latin typeface="Arial Nova Light" panose="020B0304020202020204" pitchFamily="34" charset="0"/>
                          <a:ea typeface="+mn-ea"/>
                          <a:cs typeface="+mn-cs"/>
                        </a:rPr>
                        <a:t>physiquement</a:t>
                      </a:r>
                      <a:r>
                        <a:rPr lang="fr-FR" sz="1100" b="0" u="none" strike="noStrike" kern="1200" dirty="0">
                          <a:solidFill>
                            <a:srgbClr val="00326F"/>
                          </a:solidFill>
                          <a:effectLst/>
                          <a:latin typeface="Arial Nova Light" panose="020B0304020202020204" pitchFamily="34" charset="0"/>
                          <a:ea typeface="+mn-ea"/>
                          <a:cs typeface="+mn-cs"/>
                        </a:rPr>
                        <a:t> en raison de son orientation sexuelle ou de son identité de 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kern="1200" dirty="0">
                          <a:solidFill>
                            <a:srgbClr val="00326F"/>
                          </a:solidFill>
                          <a:effectLst/>
                          <a:latin typeface="Arial Narrow" panose="020B0606020202030204" pitchFamily="34" charset="0"/>
                          <a:ea typeface="+mn-ea"/>
                          <a:cs typeface="+mn-cs"/>
                        </a:rPr>
                        <a:t>16</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18</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26</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15</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21</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41</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36</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305992"/>
                  </a:ext>
                </a:extLst>
              </a:tr>
              <a:tr h="559398">
                <a:tc>
                  <a:txBody>
                    <a:bodyPr/>
                    <a:lstStyle/>
                    <a:p>
                      <a:pPr marL="0" algn="r" defTabSz="914400" rtl="0" eaLnBrk="1" fontAlgn="ctr" latinLnBrk="0" hangingPunct="1"/>
                      <a:r>
                        <a:rPr lang="fr-FR" sz="1100" b="0" u="none" strike="noStrike" kern="1200" dirty="0">
                          <a:solidFill>
                            <a:srgbClr val="00326F"/>
                          </a:solidFill>
                          <a:effectLst/>
                          <a:latin typeface="Arial Nova Light" panose="020B0304020202020204" pitchFamily="34" charset="0"/>
                          <a:ea typeface="+mn-ea"/>
                          <a:cs typeface="+mn-cs"/>
                        </a:rPr>
                        <a:t>Voir une personne arrêter un sport ou quitter une équipe parce que les autres ont une attitude hostile en raison de son orientation sexuelle ou de son identité de 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kern="1200" dirty="0">
                          <a:solidFill>
                            <a:srgbClr val="00326F"/>
                          </a:solidFill>
                          <a:effectLst/>
                          <a:latin typeface="Arial Narrow" panose="020B0606020202030204" pitchFamily="34" charset="0"/>
                          <a:ea typeface="+mn-ea"/>
                          <a:cs typeface="+mn-cs"/>
                        </a:rPr>
                        <a:t>14</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17</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12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26</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14</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19</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37</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34</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0901450"/>
                  </a:ext>
                </a:extLst>
              </a:tr>
              <a:tr h="559398">
                <a:tc>
                  <a:txBody>
                    <a:bodyPr/>
                    <a:lstStyle/>
                    <a:p>
                      <a:pPr marL="0" algn="r" defTabSz="914400" rtl="0" eaLnBrk="1" fontAlgn="ctr" latinLnBrk="0" hangingPunct="1"/>
                      <a:r>
                        <a:rPr lang="fr-FR" sz="1100" b="0" u="none" strike="noStrike" kern="1200" dirty="0">
                          <a:solidFill>
                            <a:srgbClr val="00326F"/>
                          </a:solidFill>
                          <a:effectLst/>
                          <a:latin typeface="Arial Nova Light" panose="020B0304020202020204" pitchFamily="34" charset="0"/>
                          <a:ea typeface="+mn-ea"/>
                          <a:cs typeface="+mn-cs"/>
                        </a:rPr>
                        <a:t>Voir une personne se faire exclure d’un évènement, d’une sortie de groupe en raison de son orientation sexuelle ou de son identité de 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600" b="1" i="0" u="none" strike="noStrike" kern="1200" dirty="0">
                          <a:solidFill>
                            <a:srgbClr val="00326F"/>
                          </a:solidFill>
                          <a:effectLst/>
                          <a:latin typeface="Arial Narrow" panose="020B0606020202030204" pitchFamily="34" charset="0"/>
                          <a:ea typeface="+mn-ea"/>
                          <a:cs typeface="+mn-cs"/>
                        </a:rPr>
                        <a:t>11</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14</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23</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10</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27</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454549"/>
                  </a:ext>
                </a:extLst>
              </a:tr>
              <a:tr h="559398">
                <a:tc>
                  <a:txBody>
                    <a:bodyPr/>
                    <a:lstStyle/>
                    <a:p>
                      <a:pPr marL="0" algn="r" defTabSz="914400" rtl="0" eaLnBrk="1" fontAlgn="ctr" latinLnBrk="0" hangingPunct="1"/>
                      <a:r>
                        <a:rPr lang="fr-FR" sz="1100" u="none" strike="noStrike" kern="1200" dirty="0">
                          <a:solidFill>
                            <a:srgbClr val="00326F"/>
                          </a:solidFill>
                          <a:effectLst/>
                          <a:latin typeface="Arial Nova Light" panose="020B0304020202020204" pitchFamily="34" charset="0"/>
                          <a:ea typeface="+mn-ea"/>
                          <a:cs typeface="+mn-cs"/>
                        </a:rPr>
                        <a:t>Voir une personne se faire exclure d’un sport (un cours, un match…) en raison de son orientation sexuelle ou de son identité de genre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11</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12</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22</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15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36</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31</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8" name="Titre 4">
            <a:extLst>
              <a:ext uri="{FF2B5EF4-FFF2-40B4-BE49-F238E27FC236}">
                <a16:creationId xmlns:a16="http://schemas.microsoft.com/office/drawing/2014/main" id="{B8C50BC3-BAC0-4304-A1B5-98DA3C66D5E4}"/>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L’expérience de situations homophobes et transphobes dans le milieu sportif - détails</a:t>
            </a:r>
          </a:p>
        </p:txBody>
      </p:sp>
      <p:sp>
        <p:nvSpPr>
          <p:cNvPr id="9" name="Rectangle 8">
            <a:extLst>
              <a:ext uri="{FF2B5EF4-FFF2-40B4-BE49-F238E27FC236}">
                <a16:creationId xmlns:a16="http://schemas.microsoft.com/office/drawing/2014/main" id="{70D23208-3D07-4776-9F37-2F31475CCC23}"/>
              </a:ext>
            </a:extLst>
          </p:cNvPr>
          <p:cNvSpPr/>
          <p:nvPr/>
        </p:nvSpPr>
        <p:spPr>
          <a:xfrm>
            <a:off x="5671593" y="2171700"/>
            <a:ext cx="475208" cy="379498"/>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A2D3E40C-D9E6-4868-8E7E-BBF390AEFDD3}"/>
              </a:ext>
            </a:extLst>
          </p:cNvPr>
          <p:cNvSpPr/>
          <p:nvPr/>
        </p:nvSpPr>
        <p:spPr>
          <a:xfrm>
            <a:off x="7157492" y="2197100"/>
            <a:ext cx="602207" cy="3657600"/>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7E953A2-9BF8-40E7-BB4E-BD8D0CB615AC}"/>
              </a:ext>
            </a:extLst>
          </p:cNvPr>
          <p:cNvSpPr/>
          <p:nvPr/>
        </p:nvSpPr>
        <p:spPr>
          <a:xfrm>
            <a:off x="5671593" y="3304739"/>
            <a:ext cx="475208" cy="379498"/>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9A677131-36B0-4F60-A477-0540FD8B9A3A}"/>
              </a:ext>
            </a:extLst>
          </p:cNvPr>
          <p:cNvSpPr/>
          <p:nvPr/>
        </p:nvSpPr>
        <p:spPr>
          <a:xfrm>
            <a:off x="9474200" y="2159000"/>
            <a:ext cx="1955799" cy="3746499"/>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7304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63F40E-2BEC-468E-A7CD-353C49C268AC}"/>
              </a:ext>
            </a:extLst>
          </p:cNvPr>
          <p:cNvSpPr/>
          <p:nvPr/>
        </p:nvSpPr>
        <p:spPr>
          <a:xfrm>
            <a:off x="1475468" y="3491063"/>
            <a:ext cx="9639572" cy="26566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42CB397A-6AB0-47ED-8426-6691ACC38DD5}"/>
              </a:ext>
            </a:extLst>
          </p:cNvPr>
          <p:cNvSpPr/>
          <p:nvPr/>
        </p:nvSpPr>
        <p:spPr>
          <a:xfrm>
            <a:off x="0" y="-14549"/>
            <a:ext cx="4805680" cy="29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0" b="1" dirty="0">
                <a:solidFill>
                  <a:schemeClr val="bg2"/>
                </a:solidFill>
              </a:rPr>
              <a:t>46%</a:t>
            </a:r>
          </a:p>
        </p:txBody>
      </p:sp>
      <p:sp>
        <p:nvSpPr>
          <p:cNvPr id="24" name="ZoneTexte 23">
            <a:extLst>
              <a:ext uri="{FF2B5EF4-FFF2-40B4-BE49-F238E27FC236}">
                <a16:creationId xmlns:a16="http://schemas.microsoft.com/office/drawing/2014/main" id="{D6A1B718-EB93-4647-B937-9D983F1D246B}"/>
              </a:ext>
            </a:extLst>
          </p:cNvPr>
          <p:cNvSpPr txBox="1"/>
          <p:nvPr/>
        </p:nvSpPr>
        <p:spPr>
          <a:xfrm>
            <a:off x="3994494" y="813403"/>
            <a:ext cx="7061200" cy="1384995"/>
          </a:xfrm>
          <a:prstGeom prst="rect">
            <a:avLst/>
          </a:prstGeom>
          <a:noFill/>
        </p:spPr>
        <p:txBody>
          <a:bodyPr wrap="square">
            <a:spAutoFit/>
          </a:bodyPr>
          <a:lstStyle/>
          <a:p>
            <a:r>
              <a:rPr lang="fr-FR" sz="2800" b="1" dirty="0">
                <a:solidFill>
                  <a:schemeClr val="bg2"/>
                </a:solidFill>
              </a:rPr>
              <a:t>des Français(e)s ont déjà été témoin d’un comportement homophobe ou transphobe dans le milieu sportif</a:t>
            </a:r>
            <a:endParaRPr lang="fr-FR" sz="2800" u="sng" dirty="0"/>
          </a:p>
        </p:txBody>
      </p:sp>
      <p:sp>
        <p:nvSpPr>
          <p:cNvPr id="11" name="ZoneTexte 10">
            <a:extLst>
              <a:ext uri="{FF2B5EF4-FFF2-40B4-BE49-F238E27FC236}">
                <a16:creationId xmlns:a16="http://schemas.microsoft.com/office/drawing/2014/main" id="{DA2A1937-EA34-4E51-9A37-785DBC134761}"/>
              </a:ext>
            </a:extLst>
          </p:cNvPr>
          <p:cNvSpPr txBox="1"/>
          <p:nvPr/>
        </p:nvSpPr>
        <p:spPr>
          <a:xfrm>
            <a:off x="936334" y="2198398"/>
            <a:ext cx="10119360" cy="830997"/>
          </a:xfrm>
          <a:prstGeom prst="rect">
            <a:avLst/>
          </a:prstGeom>
          <a:noFill/>
        </p:spPr>
        <p:txBody>
          <a:bodyPr wrap="square">
            <a:spAutoFit/>
          </a:bodyPr>
          <a:lstStyle/>
          <a:p>
            <a:r>
              <a:rPr lang="fr-FR" sz="2400" i="1" dirty="0">
                <a:solidFill>
                  <a:schemeClr val="bg2"/>
                </a:solidFill>
              </a:rPr>
              <a:t>Plus particulièrement les personnes faisant de l’athlétisme ou du running (64%) ou pratiquant un sport d’équipe (63%)</a:t>
            </a:r>
            <a:endParaRPr lang="fr-FR" sz="2400" i="1" u="sng" dirty="0"/>
          </a:p>
        </p:txBody>
      </p:sp>
      <p:sp>
        <p:nvSpPr>
          <p:cNvPr id="12" name="Rectangle 11">
            <a:extLst>
              <a:ext uri="{FF2B5EF4-FFF2-40B4-BE49-F238E27FC236}">
                <a16:creationId xmlns:a16="http://schemas.microsoft.com/office/drawing/2014/main" id="{AA01E7DA-B454-4A1E-950F-1789E5D95FBA}"/>
              </a:ext>
            </a:extLst>
          </p:cNvPr>
          <p:cNvSpPr/>
          <p:nvPr/>
        </p:nvSpPr>
        <p:spPr>
          <a:xfrm>
            <a:off x="384466" y="2597265"/>
            <a:ext cx="4805680" cy="29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800" b="1" dirty="0">
                <a:solidFill>
                  <a:schemeClr val="bg2"/>
                </a:solidFill>
              </a:rPr>
              <a:t>52%</a:t>
            </a:r>
          </a:p>
        </p:txBody>
      </p:sp>
      <p:sp>
        <p:nvSpPr>
          <p:cNvPr id="13" name="ZoneTexte 12">
            <a:extLst>
              <a:ext uri="{FF2B5EF4-FFF2-40B4-BE49-F238E27FC236}">
                <a16:creationId xmlns:a16="http://schemas.microsoft.com/office/drawing/2014/main" id="{D65F3ADC-96A4-4AA0-B982-0E3009F4FFF6}"/>
              </a:ext>
            </a:extLst>
          </p:cNvPr>
          <p:cNvSpPr txBox="1"/>
          <p:nvPr/>
        </p:nvSpPr>
        <p:spPr>
          <a:xfrm>
            <a:off x="3876040" y="3641752"/>
            <a:ext cx="7061200" cy="1015663"/>
          </a:xfrm>
          <a:prstGeom prst="rect">
            <a:avLst/>
          </a:prstGeom>
          <a:noFill/>
        </p:spPr>
        <p:txBody>
          <a:bodyPr wrap="square">
            <a:spAutoFit/>
          </a:bodyPr>
          <a:lstStyle/>
          <a:p>
            <a:r>
              <a:rPr lang="fr-FR" sz="2000" b="1" dirty="0">
                <a:solidFill>
                  <a:schemeClr val="bg2"/>
                </a:solidFill>
              </a:rPr>
              <a:t>des LGBT+ ont déjà été </a:t>
            </a:r>
            <a:r>
              <a:rPr lang="fr-FR" sz="2000" b="1" u="sng" dirty="0">
                <a:solidFill>
                  <a:schemeClr val="bg2"/>
                </a:solidFill>
              </a:rPr>
              <a:t>visé(e)s personnellement</a:t>
            </a:r>
            <a:r>
              <a:rPr lang="fr-FR" sz="2000" b="1" dirty="0">
                <a:solidFill>
                  <a:schemeClr val="bg2"/>
                </a:solidFill>
              </a:rPr>
              <a:t> par un comportement homophobe ou transphobe </a:t>
            </a:r>
            <a:br>
              <a:rPr lang="fr-FR" sz="2000" b="1" dirty="0">
                <a:solidFill>
                  <a:schemeClr val="bg2"/>
                </a:solidFill>
              </a:rPr>
            </a:br>
            <a:r>
              <a:rPr lang="fr-FR" sz="2000" b="1" dirty="0">
                <a:solidFill>
                  <a:schemeClr val="bg2"/>
                </a:solidFill>
              </a:rPr>
              <a:t>dans le milieu sportif</a:t>
            </a:r>
            <a:endParaRPr lang="fr-FR" sz="2000" u="sng" dirty="0"/>
          </a:p>
        </p:txBody>
      </p:sp>
      <p:sp>
        <p:nvSpPr>
          <p:cNvPr id="14" name="ZoneTexte 13">
            <a:extLst>
              <a:ext uri="{FF2B5EF4-FFF2-40B4-BE49-F238E27FC236}">
                <a16:creationId xmlns:a16="http://schemas.microsoft.com/office/drawing/2014/main" id="{961DF465-00B8-42B8-B5C6-E82187F5FCEC}"/>
              </a:ext>
            </a:extLst>
          </p:cNvPr>
          <p:cNvSpPr txBox="1"/>
          <p:nvPr/>
        </p:nvSpPr>
        <p:spPr>
          <a:xfrm>
            <a:off x="1789774" y="4580122"/>
            <a:ext cx="8969666" cy="400110"/>
          </a:xfrm>
          <a:prstGeom prst="rect">
            <a:avLst/>
          </a:prstGeom>
          <a:noFill/>
        </p:spPr>
        <p:txBody>
          <a:bodyPr wrap="square">
            <a:spAutoFit/>
          </a:bodyPr>
          <a:lstStyle/>
          <a:p>
            <a:r>
              <a:rPr lang="fr-FR" sz="2000" i="1" dirty="0">
                <a:solidFill>
                  <a:schemeClr val="bg2"/>
                </a:solidFill>
              </a:rPr>
              <a:t>Plus particulièrement les personnes pratiquant un sport d’équipe (67%)</a:t>
            </a:r>
            <a:endParaRPr lang="fr-FR" sz="2000" i="1" u="sng" dirty="0"/>
          </a:p>
        </p:txBody>
      </p:sp>
      <p:sp>
        <p:nvSpPr>
          <p:cNvPr id="2" name="Rectangle 1">
            <a:extLst>
              <a:ext uri="{FF2B5EF4-FFF2-40B4-BE49-F238E27FC236}">
                <a16:creationId xmlns:a16="http://schemas.microsoft.com/office/drawing/2014/main" id="{AFADEF12-D968-4382-8EAF-0EF9FF8567A7}"/>
              </a:ext>
            </a:extLst>
          </p:cNvPr>
          <p:cNvSpPr/>
          <p:nvPr/>
        </p:nvSpPr>
        <p:spPr>
          <a:xfrm>
            <a:off x="579120" y="615371"/>
            <a:ext cx="10833118" cy="2538253"/>
          </a:xfrm>
          <a:prstGeom prst="rect">
            <a:avLst/>
          </a:prstGeom>
          <a:noFill/>
          <a:ln w="28575">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9F5D809A-0FE4-45A0-A8EF-8970FBF82E8F}"/>
              </a:ext>
            </a:extLst>
          </p:cNvPr>
          <p:cNvSpPr/>
          <p:nvPr/>
        </p:nvSpPr>
        <p:spPr>
          <a:xfrm>
            <a:off x="944073" y="4042607"/>
            <a:ext cx="4805680" cy="29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800" b="1" dirty="0">
                <a:solidFill>
                  <a:schemeClr val="bg2"/>
                </a:solidFill>
              </a:rPr>
              <a:t>73%</a:t>
            </a:r>
          </a:p>
        </p:txBody>
      </p:sp>
      <p:sp>
        <p:nvSpPr>
          <p:cNvPr id="17" name="ZoneTexte 16">
            <a:extLst>
              <a:ext uri="{FF2B5EF4-FFF2-40B4-BE49-F238E27FC236}">
                <a16:creationId xmlns:a16="http://schemas.microsoft.com/office/drawing/2014/main" id="{D86FE670-60A8-4472-995C-50DCD58A3E52}"/>
              </a:ext>
            </a:extLst>
          </p:cNvPr>
          <p:cNvSpPr txBox="1"/>
          <p:nvPr/>
        </p:nvSpPr>
        <p:spPr>
          <a:xfrm>
            <a:off x="4533093" y="5317671"/>
            <a:ext cx="7061200" cy="400110"/>
          </a:xfrm>
          <a:prstGeom prst="rect">
            <a:avLst/>
          </a:prstGeom>
          <a:noFill/>
        </p:spPr>
        <p:txBody>
          <a:bodyPr wrap="square">
            <a:spAutoFit/>
          </a:bodyPr>
          <a:lstStyle/>
          <a:p>
            <a:r>
              <a:rPr lang="fr-FR" sz="2000" b="1" dirty="0">
                <a:solidFill>
                  <a:schemeClr val="bg2"/>
                </a:solidFill>
              </a:rPr>
              <a:t>en ont déjà été </a:t>
            </a:r>
            <a:r>
              <a:rPr lang="fr-FR" sz="2000" b="1" u="sng" dirty="0">
                <a:solidFill>
                  <a:schemeClr val="bg2"/>
                </a:solidFill>
              </a:rPr>
              <a:t>témoins</a:t>
            </a:r>
            <a:endParaRPr lang="fr-FR" sz="2000" u="sng" dirty="0"/>
          </a:p>
        </p:txBody>
      </p:sp>
      <p:pic>
        <p:nvPicPr>
          <p:cNvPr id="19" name="Image 18">
            <a:extLst>
              <a:ext uri="{FF2B5EF4-FFF2-40B4-BE49-F238E27FC236}">
                <a16:creationId xmlns:a16="http://schemas.microsoft.com/office/drawing/2014/main" id="{BA2AA8E3-B9EC-4959-9C5B-E141A4731642}"/>
              </a:ext>
            </a:extLst>
          </p:cNvPr>
          <p:cNvPicPr>
            <a:picLocks noChangeAspect="1"/>
          </p:cNvPicPr>
          <p:nvPr/>
        </p:nvPicPr>
        <p:blipFill>
          <a:blip r:embed="rId2"/>
          <a:stretch>
            <a:fillRect/>
          </a:stretch>
        </p:blipFill>
        <p:spPr>
          <a:xfrm>
            <a:off x="219843" y="3433475"/>
            <a:ext cx="1184913" cy="489575"/>
          </a:xfrm>
          <a:prstGeom prst="rect">
            <a:avLst/>
          </a:prstGeom>
          <a:noFill/>
        </p:spPr>
      </p:pic>
    </p:spTree>
    <p:extLst>
      <p:ext uri="{BB962C8B-B14F-4D97-AF65-F5344CB8AC3E}">
        <p14:creationId xmlns:p14="http://schemas.microsoft.com/office/powerpoint/2010/main" val="423698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algn="ctr"/>
            <a:r>
              <a:rPr lang="fr-FR" sz="4550" dirty="0">
                <a:ln w="6350">
                  <a:noFill/>
                </a:ln>
                <a:solidFill>
                  <a:srgbClr val="3B4496"/>
                </a:solidFill>
              </a:rPr>
              <a:t>PARTIE 1</a:t>
            </a:r>
            <a:endParaRPr lang="en-GB" sz="4550" dirty="0">
              <a:solidFill>
                <a:srgbClr val="3B4496"/>
              </a:solidFill>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954107"/>
          </a:xfrm>
          <a:prstGeom prst="rect">
            <a:avLst/>
          </a:prstGeom>
          <a:noFill/>
        </p:spPr>
        <p:txBody>
          <a:bodyPr wrap="square">
            <a:spAutoFit/>
          </a:bodyPr>
          <a:lstStyle/>
          <a:p>
            <a:pPr algn="ctr"/>
            <a:r>
              <a:rPr lang="fr-FR" sz="2800" cap="all" dirty="0">
                <a:ln w="6350">
                  <a:noFill/>
                </a:ln>
                <a:solidFill>
                  <a:srgbClr val="3B4496"/>
                </a:solidFill>
                <a:latin typeface="Franklin Gothic Book" panose="020B0503020102020204" pitchFamily="34" charset="0"/>
              </a:rPr>
              <a:t>Opinion des français(e)s à l’égard des attitudes </a:t>
            </a:r>
            <a:br>
              <a:rPr lang="fr-FR" sz="2800" cap="all" dirty="0">
                <a:ln w="6350">
                  <a:noFill/>
                </a:ln>
                <a:solidFill>
                  <a:srgbClr val="3B4496"/>
                </a:solidFill>
                <a:latin typeface="Franklin Gothic Book" panose="020B0503020102020204" pitchFamily="34" charset="0"/>
              </a:rPr>
            </a:br>
            <a:r>
              <a:rPr lang="fr-FR" sz="2800" cap="all" dirty="0">
                <a:ln w="6350">
                  <a:noFill/>
                </a:ln>
                <a:solidFill>
                  <a:srgbClr val="3B4496"/>
                </a:solidFill>
                <a:latin typeface="Franklin Gothic Book" panose="020B0503020102020204" pitchFamily="34" charset="0"/>
              </a:rPr>
              <a:t>homophobes et transphobes</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770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phique 6">
            <a:extLst>
              <a:ext uri="{FF2B5EF4-FFF2-40B4-BE49-F238E27FC236}">
                <a16:creationId xmlns:a16="http://schemas.microsoft.com/office/drawing/2014/main" id="{B6312A9E-7948-486A-9CE6-4CB45DAA8E69}"/>
              </a:ext>
            </a:extLst>
          </p:cNvPr>
          <p:cNvGraphicFramePr/>
          <p:nvPr>
            <p:extLst>
              <p:ext uri="{D42A27DB-BD31-4B8C-83A1-F6EECF244321}">
                <p14:modId xmlns:p14="http://schemas.microsoft.com/office/powerpoint/2010/main" val="4092863818"/>
              </p:ext>
            </p:extLst>
          </p:nvPr>
        </p:nvGraphicFramePr>
        <p:xfrm>
          <a:off x="4133396" y="2548476"/>
          <a:ext cx="3587269" cy="33736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au 3">
            <a:extLst>
              <a:ext uri="{FF2B5EF4-FFF2-40B4-BE49-F238E27FC236}">
                <a16:creationId xmlns:a16="http://schemas.microsoft.com/office/drawing/2014/main" id="{6D712F70-A6D2-419B-A8C8-8B37F71DDA2C}"/>
              </a:ext>
            </a:extLst>
          </p:cNvPr>
          <p:cNvGraphicFramePr>
            <a:graphicFrameLocks noGrp="1"/>
          </p:cNvGraphicFramePr>
          <p:nvPr>
            <p:extLst>
              <p:ext uri="{D42A27DB-BD31-4B8C-83A1-F6EECF244321}">
                <p14:modId xmlns:p14="http://schemas.microsoft.com/office/powerpoint/2010/main" val="619155109"/>
              </p:ext>
            </p:extLst>
          </p:nvPr>
        </p:nvGraphicFramePr>
        <p:xfrm>
          <a:off x="6201134" y="1827801"/>
          <a:ext cx="5795521" cy="4091425"/>
        </p:xfrm>
        <a:graphic>
          <a:graphicData uri="http://schemas.openxmlformats.org/drawingml/2006/table">
            <a:tbl>
              <a:tblPr firstRow="1" bandRow="1">
                <a:tableStyleId>{5C22544A-7EE6-4342-B048-85BDC9FD1C3A}</a:tableStyleId>
              </a:tblPr>
              <a:tblGrid>
                <a:gridCol w="748201">
                  <a:extLst>
                    <a:ext uri="{9D8B030D-6E8A-4147-A177-3AD203B41FA5}">
                      <a16:colId xmlns:a16="http://schemas.microsoft.com/office/drawing/2014/main" val="1985160263"/>
                    </a:ext>
                  </a:extLst>
                </a:gridCol>
                <a:gridCol w="504732">
                  <a:extLst>
                    <a:ext uri="{9D8B030D-6E8A-4147-A177-3AD203B41FA5}">
                      <a16:colId xmlns:a16="http://schemas.microsoft.com/office/drawing/2014/main" val="2607084394"/>
                    </a:ext>
                  </a:extLst>
                </a:gridCol>
                <a:gridCol w="504732">
                  <a:extLst>
                    <a:ext uri="{9D8B030D-6E8A-4147-A177-3AD203B41FA5}">
                      <a16:colId xmlns:a16="http://schemas.microsoft.com/office/drawing/2014/main" val="2385309527"/>
                    </a:ext>
                  </a:extLst>
                </a:gridCol>
                <a:gridCol w="504732">
                  <a:extLst>
                    <a:ext uri="{9D8B030D-6E8A-4147-A177-3AD203B41FA5}">
                      <a16:colId xmlns:a16="http://schemas.microsoft.com/office/drawing/2014/main" val="1321446257"/>
                    </a:ext>
                  </a:extLst>
                </a:gridCol>
                <a:gridCol w="504732">
                  <a:extLst>
                    <a:ext uri="{9D8B030D-6E8A-4147-A177-3AD203B41FA5}">
                      <a16:colId xmlns:a16="http://schemas.microsoft.com/office/drawing/2014/main" val="2809111100"/>
                    </a:ext>
                  </a:extLst>
                </a:gridCol>
                <a:gridCol w="504732">
                  <a:extLst>
                    <a:ext uri="{9D8B030D-6E8A-4147-A177-3AD203B41FA5}">
                      <a16:colId xmlns:a16="http://schemas.microsoft.com/office/drawing/2014/main" val="1877826731"/>
                    </a:ext>
                  </a:extLst>
                </a:gridCol>
                <a:gridCol w="504732">
                  <a:extLst>
                    <a:ext uri="{9D8B030D-6E8A-4147-A177-3AD203B41FA5}">
                      <a16:colId xmlns:a16="http://schemas.microsoft.com/office/drawing/2014/main" val="167222120"/>
                    </a:ext>
                  </a:extLst>
                </a:gridCol>
                <a:gridCol w="504732">
                  <a:extLst>
                    <a:ext uri="{9D8B030D-6E8A-4147-A177-3AD203B41FA5}">
                      <a16:colId xmlns:a16="http://schemas.microsoft.com/office/drawing/2014/main" val="3745403479"/>
                    </a:ext>
                  </a:extLst>
                </a:gridCol>
                <a:gridCol w="504732">
                  <a:extLst>
                    <a:ext uri="{9D8B030D-6E8A-4147-A177-3AD203B41FA5}">
                      <a16:colId xmlns:a16="http://schemas.microsoft.com/office/drawing/2014/main" val="3447184582"/>
                    </a:ext>
                  </a:extLst>
                </a:gridCol>
                <a:gridCol w="504732">
                  <a:extLst>
                    <a:ext uri="{9D8B030D-6E8A-4147-A177-3AD203B41FA5}">
                      <a16:colId xmlns:a16="http://schemas.microsoft.com/office/drawing/2014/main" val="1966052551"/>
                    </a:ext>
                  </a:extLst>
                </a:gridCol>
                <a:gridCol w="504732">
                  <a:extLst>
                    <a:ext uri="{9D8B030D-6E8A-4147-A177-3AD203B41FA5}">
                      <a16:colId xmlns:a16="http://schemas.microsoft.com/office/drawing/2014/main" val="2904974292"/>
                    </a:ext>
                  </a:extLst>
                </a:gridCol>
              </a:tblGrid>
              <a:tr h="192016">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type de sport pratiqué</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extLst>
                  <a:ext uri="{0D108BD9-81ED-4DB2-BD59-A6C34878D82A}">
                    <a16:rowId xmlns:a16="http://schemas.microsoft.com/office/drawing/2014/main" val="1481605740"/>
                  </a:ext>
                </a:extLst>
              </a:tr>
              <a:tr h="44076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0" i="0" u="none" strike="noStrike" kern="1200" dirty="0">
                          <a:solidFill>
                            <a:srgbClr val="00326F"/>
                          </a:solidFill>
                          <a:effectLst/>
                          <a:latin typeface="Arial Narrow" panose="020B0606020202030204" pitchFamily="34" charset="0"/>
                          <a:ea typeface="+mn-ea"/>
                          <a:cs typeface="+mn-cs"/>
                        </a:rPr>
                        <a:t> Athlétisme/ Running</a:t>
                      </a:r>
                    </a:p>
                  </a:txBody>
                  <a:tcPr marL="6350" marR="6350" marT="635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0" i="0" u="none" strike="noStrike" kern="1200" dirty="0">
                          <a:solidFill>
                            <a:srgbClr val="00326F"/>
                          </a:solidFill>
                          <a:effectLst/>
                          <a:latin typeface="Arial Narrow" panose="020B0606020202030204" pitchFamily="34" charset="0"/>
                          <a:ea typeface="+mn-ea"/>
                          <a:cs typeface="+mn-cs"/>
                        </a:rPr>
                        <a:t>Sports d'équipe</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0" i="0" u="none" strike="noStrike" kern="1200" dirty="0">
                          <a:solidFill>
                            <a:srgbClr val="00326F"/>
                          </a:solidFill>
                          <a:effectLst/>
                          <a:latin typeface="Arial Narrow" panose="020B0606020202030204" pitchFamily="34" charset="0"/>
                          <a:ea typeface="+mn-ea"/>
                          <a:cs typeface="+mn-cs"/>
                        </a:rPr>
                        <a:t>Sports d'eau</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0" i="0" u="none" strike="noStrike" kern="1200" dirty="0">
                          <a:solidFill>
                            <a:srgbClr val="00326F"/>
                          </a:solidFill>
                          <a:effectLst/>
                          <a:latin typeface="Arial Narrow" panose="020B0606020202030204" pitchFamily="34" charset="0"/>
                          <a:ea typeface="+mn-ea"/>
                          <a:cs typeface="+mn-cs"/>
                        </a:rPr>
                        <a:t>Sports en salle</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0" i="0" u="none" strike="noStrike" kern="1200" dirty="0">
                          <a:solidFill>
                            <a:srgbClr val="00326F"/>
                          </a:solidFill>
                          <a:effectLst/>
                          <a:latin typeface="Arial Narrow" panose="020B0606020202030204" pitchFamily="34" charset="0"/>
                          <a:ea typeface="+mn-ea"/>
                          <a:cs typeface="+mn-cs"/>
                        </a:rPr>
                        <a:t>Sports d'extérieur</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0" i="0" u="none" strike="noStrike" kern="1200" dirty="0">
                          <a:solidFill>
                            <a:srgbClr val="00326F"/>
                          </a:solidFill>
                          <a:effectLst/>
                          <a:latin typeface="Arial Narrow" panose="020B0606020202030204" pitchFamily="34" charset="0"/>
                          <a:ea typeface="+mn-ea"/>
                          <a:cs typeface="+mn-cs"/>
                        </a:rPr>
                        <a:t>Sports de raquette</a:t>
                      </a:r>
                    </a:p>
                  </a:txBody>
                  <a:tcPr marL="6350" marR="6350" marT="635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950520"/>
                  </a:ext>
                </a:extLst>
              </a:tr>
              <a:tr h="677061">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80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75</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69</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87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63</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54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63</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72</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64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677061">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26</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35</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34</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27</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31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31</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33</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37</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27</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30</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34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043994"/>
                  </a:ext>
                </a:extLst>
              </a:tr>
              <a:tr h="677061">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17</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24</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19</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23</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23</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18</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23</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20</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6431045"/>
                  </a:ext>
                </a:extLst>
              </a:tr>
              <a:tr h="677061">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11</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8</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13</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11</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17</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19</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16</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0305992"/>
                  </a:ext>
                </a:extLst>
              </a:tr>
              <a:tr h="677061">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9</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16</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15</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20</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15</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12</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13</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0901450"/>
                  </a:ext>
                </a:extLst>
              </a:tr>
            </a:tbl>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Lorsque vous avez été témoin de chacune des situations suivantes, était-ce en direction… (</a:t>
            </a:r>
            <a:r>
              <a:rPr lang="fr-FR" sz="1300" dirty="0">
                <a:solidFill>
                  <a:schemeClr val="tx2"/>
                </a:solidFill>
                <a:latin typeface="Calibri Light" panose="020F0302020204030204" pitchFamily="34" charset="0"/>
                <a:cs typeface="Calibri Light" panose="020F0302020204030204" pitchFamily="34" charset="0"/>
              </a:rPr>
              <a:t>Si vous avez vécu plusieurs situations, cochez toutes les réponses qui s’appliquent) </a:t>
            </a:r>
            <a:r>
              <a:rPr lang="fr-FR" sz="1300" i="1" dirty="0">
                <a:solidFill>
                  <a:schemeClr val="tx2"/>
                </a:solidFill>
                <a:latin typeface="Calibri Light" panose="020F0302020204030204" pitchFamily="34" charset="0"/>
                <a:cs typeface="Calibri Light" panose="020F0302020204030204" pitchFamily="34" charset="0"/>
              </a:rPr>
              <a:t>» (Base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ont été témoins d’au moins une des situations évoquées) – Total supérieur à 100 car plusieurs réponses possibles</a:t>
            </a:r>
          </a:p>
        </p:txBody>
      </p:sp>
      <p:graphicFrame>
        <p:nvGraphicFramePr>
          <p:cNvPr id="10" name="Graphique 9">
            <a:extLst>
              <a:ext uri="{FF2B5EF4-FFF2-40B4-BE49-F238E27FC236}">
                <a16:creationId xmlns:a16="http://schemas.microsoft.com/office/drawing/2014/main" id="{F43865F9-AB5B-40E2-BE11-DAEC8331E03D}"/>
              </a:ext>
            </a:extLst>
          </p:cNvPr>
          <p:cNvGraphicFramePr/>
          <p:nvPr>
            <p:extLst>
              <p:ext uri="{D42A27DB-BD31-4B8C-83A1-F6EECF244321}">
                <p14:modId xmlns:p14="http://schemas.microsoft.com/office/powerpoint/2010/main" val="3849357537"/>
              </p:ext>
            </p:extLst>
          </p:nvPr>
        </p:nvGraphicFramePr>
        <p:xfrm>
          <a:off x="-515620" y="2548476"/>
          <a:ext cx="2500355" cy="33736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au 5">
            <a:extLst>
              <a:ext uri="{FF2B5EF4-FFF2-40B4-BE49-F238E27FC236}">
                <a16:creationId xmlns:a16="http://schemas.microsoft.com/office/drawing/2014/main" id="{A12891F2-ACEE-4E88-9294-BB3BF275A97C}"/>
              </a:ext>
            </a:extLst>
          </p:cNvPr>
          <p:cNvGraphicFramePr>
            <a:graphicFrameLocks noGrp="1"/>
          </p:cNvGraphicFramePr>
          <p:nvPr>
            <p:extLst>
              <p:ext uri="{D42A27DB-BD31-4B8C-83A1-F6EECF244321}">
                <p14:modId xmlns:p14="http://schemas.microsoft.com/office/powerpoint/2010/main" val="2396852922"/>
              </p:ext>
            </p:extLst>
          </p:nvPr>
        </p:nvGraphicFramePr>
        <p:xfrm>
          <a:off x="1692556" y="1808163"/>
          <a:ext cx="2733020" cy="4049588"/>
        </p:xfrm>
        <a:graphic>
          <a:graphicData uri="http://schemas.openxmlformats.org/drawingml/2006/table">
            <a:tbl>
              <a:tblPr firstRow="1" bandRow="1">
                <a:tableStyleId>{5C22544A-7EE6-4342-B048-85BDC9FD1C3A}</a:tableStyleId>
              </a:tblPr>
              <a:tblGrid>
                <a:gridCol w="2733020">
                  <a:extLst>
                    <a:ext uri="{9D8B030D-6E8A-4147-A177-3AD203B41FA5}">
                      <a16:colId xmlns:a16="http://schemas.microsoft.com/office/drawing/2014/main" val="261968078"/>
                    </a:ext>
                  </a:extLst>
                </a:gridCol>
              </a:tblGrid>
              <a:tr h="192016">
                <a:tc>
                  <a:txBody>
                    <a:bodyPr/>
                    <a:lstStyle/>
                    <a:p>
                      <a:pPr algn="ctr" rtl="0" fontAlgn="b"/>
                      <a:r>
                        <a:rPr lang="fr-FR" sz="1400" b="0" i="1" u="sng" strike="noStrike" dirty="0">
                          <a:solidFill>
                            <a:srgbClr val="58585B"/>
                          </a:solidFill>
                          <a:effectLst/>
                          <a:latin typeface="+mj-lt"/>
                        </a:rPr>
                        <a:t>En %</a:t>
                      </a:r>
                    </a:p>
                  </a:txBody>
                  <a:tcPr marL="10160" marR="10160" marT="10160" marB="0" anchor="ctr">
                    <a:lnL w="12700" cmpd="sng">
                      <a:noFill/>
                    </a:lnL>
                    <a:lnR w="952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4813513"/>
                  </a:ext>
                </a:extLst>
              </a:tr>
              <a:tr h="440763">
                <a:tc>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7150998"/>
                  </a:ext>
                </a:extLst>
              </a:tr>
              <a:tr h="677061">
                <a:tc>
                  <a:txBody>
                    <a:bodyPr/>
                    <a:lstStyle/>
                    <a:p>
                      <a:pPr marL="0" indent="-138113" algn="ctr" rtl="0" fontAlgn="ctr"/>
                      <a:r>
                        <a:rPr lang="fr-FR" sz="1300" b="0" i="0" u="none" strike="noStrike" kern="1200" dirty="0">
                          <a:solidFill>
                            <a:srgbClr val="002060"/>
                          </a:solidFill>
                          <a:effectLst/>
                          <a:latin typeface="Arial Nova Light" panose="020B0304020202020204" pitchFamily="34" charset="0"/>
                          <a:ea typeface="+mn-ea"/>
                          <a:cs typeface="+mn-cs"/>
                        </a:rPr>
                        <a:t>D’un homme gay</a:t>
                      </a:r>
                    </a:p>
                  </a:txBody>
                  <a:tcPr marL="36000" marR="36000" marT="36000" marB="36000" anchor="ctr">
                    <a:lnL w="12700" cmpd="sng">
                      <a:noFill/>
                    </a:lnL>
                    <a:lnR w="12700" cap="flat" cmpd="sng" algn="ctr">
                      <a:noFill/>
                      <a:prstDash val="sysDash"/>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009390"/>
                  </a:ext>
                </a:extLst>
              </a:tr>
              <a:tr h="677061">
                <a:tc>
                  <a:txBody>
                    <a:bodyPr/>
                    <a:lstStyle/>
                    <a:p>
                      <a:pPr algn="ctr" rtl="0" fontAlgn="ctr"/>
                      <a:r>
                        <a:rPr lang="fr-FR" sz="1300" b="0" i="0" u="none" strike="noStrike" kern="1200" dirty="0">
                          <a:solidFill>
                            <a:srgbClr val="002060"/>
                          </a:solidFill>
                          <a:effectLst/>
                          <a:latin typeface="Arial Nova Light" panose="020B0304020202020204" pitchFamily="34" charset="0"/>
                          <a:ea typeface="+mn-ea"/>
                          <a:cs typeface="+mn-cs"/>
                        </a:rPr>
                        <a:t>D’une femme lesbienne</a:t>
                      </a:r>
                    </a:p>
                  </a:txBody>
                  <a:tcPr marL="36000" marR="36000" marT="36000" marB="36000" anchor="ctr">
                    <a:lnL w="12700" cmpd="sng">
                      <a:noFill/>
                    </a:lnL>
                    <a:lnR w="12700" cap="flat" cmpd="sng" algn="ctr">
                      <a:noFill/>
                      <a:prstDash val="sysDash"/>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849851"/>
                  </a:ext>
                </a:extLst>
              </a:tr>
              <a:tr h="677061">
                <a:tc>
                  <a:txBody>
                    <a:bodyPr/>
                    <a:lstStyle/>
                    <a:p>
                      <a:pPr algn="ctr" rtl="0" fontAlgn="ctr"/>
                      <a:r>
                        <a:rPr lang="fr-FR" sz="1300" b="0" i="0" u="none" strike="noStrike" kern="1200" dirty="0">
                          <a:solidFill>
                            <a:srgbClr val="002060"/>
                          </a:solidFill>
                          <a:effectLst/>
                          <a:latin typeface="Arial Nova Light" panose="020B0304020202020204" pitchFamily="34" charset="0"/>
                          <a:ea typeface="+mn-ea"/>
                          <a:cs typeface="+mn-cs"/>
                        </a:rPr>
                        <a:t>D’une personne transgenre</a:t>
                      </a:r>
                    </a:p>
                  </a:txBody>
                  <a:tcPr marL="36000" marR="36000" marT="36000" marB="36000" anchor="ctr">
                    <a:lnL w="12700" cmpd="sng">
                      <a:noFill/>
                    </a:lnL>
                    <a:lnR w="12700" cap="flat" cmpd="sng" algn="ctr">
                      <a:noFill/>
                      <a:prstDash val="sysDash"/>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8700129"/>
                  </a:ext>
                </a:extLst>
              </a:tr>
              <a:tr h="677061">
                <a:tc>
                  <a:txBody>
                    <a:bodyPr/>
                    <a:lstStyle/>
                    <a:p>
                      <a:pPr marL="0" algn="ct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D’un homme bisexuel</a:t>
                      </a:r>
                    </a:p>
                  </a:txBody>
                  <a:tcPr marL="36000" marR="36000" marT="36000" marB="36000" anchor="ctr">
                    <a:lnL w="12700" cmpd="sng">
                      <a:noFill/>
                    </a:lnL>
                    <a:lnR w="12700" cap="flat" cmpd="sng" algn="ctr">
                      <a:noFill/>
                      <a:prstDash val="sysDash"/>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3321611"/>
                  </a:ext>
                </a:extLst>
              </a:tr>
              <a:tr h="677061">
                <a:tc>
                  <a:txBody>
                    <a:bodyPr/>
                    <a:lstStyle/>
                    <a:p>
                      <a:pPr marL="0" algn="ct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D’une femme bisexuelle</a:t>
                      </a:r>
                    </a:p>
                  </a:txBody>
                  <a:tcPr marL="36000" marR="36000" marT="36000" marB="36000" anchor="ctr">
                    <a:lnL w="12700" cmpd="sng">
                      <a:noFill/>
                    </a:lnL>
                    <a:lnR w="12700" cap="flat" cmpd="sng" algn="ctr">
                      <a:noFill/>
                      <a:prstDash val="sysDash"/>
                      <a:round/>
                      <a:headEnd type="none" w="med" len="med"/>
                      <a:tailEnd type="none" w="med" len="med"/>
                    </a:ln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0608042"/>
                  </a:ext>
                </a:extLst>
              </a:tr>
            </a:tbl>
          </a:graphicData>
        </a:graphic>
      </p:graphicFrame>
      <p:grpSp>
        <p:nvGrpSpPr>
          <p:cNvPr id="13" name="Groupe 12">
            <a:extLst>
              <a:ext uri="{FF2B5EF4-FFF2-40B4-BE49-F238E27FC236}">
                <a16:creationId xmlns:a16="http://schemas.microsoft.com/office/drawing/2014/main" id="{79E932EF-5FEE-47F7-A5A0-FCA27CCDAE61}"/>
              </a:ext>
            </a:extLst>
          </p:cNvPr>
          <p:cNvGrpSpPr/>
          <p:nvPr/>
        </p:nvGrpSpPr>
        <p:grpSpPr>
          <a:xfrm>
            <a:off x="4052473" y="1950480"/>
            <a:ext cx="1965705" cy="665991"/>
            <a:chOff x="5513695" y="2886120"/>
            <a:chExt cx="1965705" cy="665991"/>
          </a:xfrm>
        </p:grpSpPr>
        <p:pic>
          <p:nvPicPr>
            <p:cNvPr id="14" name="Image 13">
              <a:extLst>
                <a:ext uri="{FF2B5EF4-FFF2-40B4-BE49-F238E27FC236}">
                  <a16:creationId xmlns:a16="http://schemas.microsoft.com/office/drawing/2014/main" id="{B6E8E6FF-B0E3-464E-9852-6FD0408EE52C}"/>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5" name="ZoneTexte 14">
              <a:extLst>
                <a:ext uri="{FF2B5EF4-FFF2-40B4-BE49-F238E27FC236}">
                  <a16:creationId xmlns:a16="http://schemas.microsoft.com/office/drawing/2014/main" id="{6F1B477A-E46B-4784-9253-08B86045D94A}"/>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16" name="Groupe 15">
            <a:extLst>
              <a:ext uri="{FF2B5EF4-FFF2-40B4-BE49-F238E27FC236}">
                <a16:creationId xmlns:a16="http://schemas.microsoft.com/office/drawing/2014/main" id="{18929765-DE3F-42B5-8A22-42282EC86F5F}"/>
              </a:ext>
            </a:extLst>
          </p:cNvPr>
          <p:cNvGrpSpPr/>
          <p:nvPr/>
        </p:nvGrpSpPr>
        <p:grpSpPr>
          <a:xfrm>
            <a:off x="247509" y="1917542"/>
            <a:ext cx="1965705" cy="665991"/>
            <a:chOff x="5513695" y="2886120"/>
            <a:chExt cx="1965705" cy="665991"/>
          </a:xfrm>
        </p:grpSpPr>
        <p:pic>
          <p:nvPicPr>
            <p:cNvPr id="17" name="Image 16">
              <a:extLst>
                <a:ext uri="{FF2B5EF4-FFF2-40B4-BE49-F238E27FC236}">
                  <a16:creationId xmlns:a16="http://schemas.microsoft.com/office/drawing/2014/main" id="{1B2CA40B-D872-4CDD-AFE9-951D031010A6}"/>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18" name="ZoneTexte 17">
              <a:extLst>
                <a:ext uri="{FF2B5EF4-FFF2-40B4-BE49-F238E27FC236}">
                  <a16:creationId xmlns:a16="http://schemas.microsoft.com/office/drawing/2014/main" id="{DEAB435B-9FFB-4EA0-830F-6AC3115D0222}"/>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20" name="Titre 4">
            <a:extLst>
              <a:ext uri="{FF2B5EF4-FFF2-40B4-BE49-F238E27FC236}">
                <a16:creationId xmlns:a16="http://schemas.microsoft.com/office/drawing/2014/main" id="{F321E39F-9540-42D7-801B-CDBF31EEF826}"/>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La plupart du temps, les situations homophobes ou transphobes dont ils/elles ont été témoins concernaient un homme gay</a:t>
            </a:r>
          </a:p>
        </p:txBody>
      </p:sp>
      <p:sp>
        <p:nvSpPr>
          <p:cNvPr id="21" name="Rectangle 20">
            <a:extLst>
              <a:ext uri="{FF2B5EF4-FFF2-40B4-BE49-F238E27FC236}">
                <a16:creationId xmlns:a16="http://schemas.microsoft.com/office/drawing/2014/main" id="{E27CF50A-EFBA-4B8E-B9CE-387CA0FDA217}"/>
              </a:ext>
            </a:extLst>
          </p:cNvPr>
          <p:cNvSpPr/>
          <p:nvPr/>
        </p:nvSpPr>
        <p:spPr>
          <a:xfrm>
            <a:off x="8518323" y="2667271"/>
            <a:ext cx="384377" cy="444229"/>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2AFBF78B-7FDA-458A-B02A-38F42B095F9D}"/>
              </a:ext>
            </a:extLst>
          </p:cNvPr>
          <p:cNvSpPr/>
          <p:nvPr/>
        </p:nvSpPr>
        <p:spPr>
          <a:xfrm>
            <a:off x="10029623" y="3365500"/>
            <a:ext cx="384377" cy="444229"/>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9E08657C-D251-42B8-9904-812F38A8881F}"/>
              </a:ext>
            </a:extLst>
          </p:cNvPr>
          <p:cNvSpPr/>
          <p:nvPr/>
        </p:nvSpPr>
        <p:spPr>
          <a:xfrm>
            <a:off x="9013623" y="4025900"/>
            <a:ext cx="917777" cy="1831851"/>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00595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Lorsque vous avez été témoin de ces comportements homophobes ou transphobes, êtes-vous intervenu pour essayer d’y mettre fin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ont été témoins d’au moins une des situations évoquées)</a:t>
            </a:r>
          </a:p>
        </p:txBody>
      </p:sp>
      <p:graphicFrame>
        <p:nvGraphicFramePr>
          <p:cNvPr id="4" name="Tableau 3">
            <a:extLst>
              <a:ext uri="{FF2B5EF4-FFF2-40B4-BE49-F238E27FC236}">
                <a16:creationId xmlns:a16="http://schemas.microsoft.com/office/drawing/2014/main" id="{B87458E1-2692-45B5-BE8F-A3C4413D4081}"/>
              </a:ext>
            </a:extLst>
          </p:cNvPr>
          <p:cNvGraphicFramePr>
            <a:graphicFrameLocks noGrp="1"/>
          </p:cNvGraphicFramePr>
          <p:nvPr>
            <p:extLst>
              <p:ext uri="{D42A27DB-BD31-4B8C-83A1-F6EECF244321}">
                <p14:modId xmlns:p14="http://schemas.microsoft.com/office/powerpoint/2010/main" val="2617960913"/>
              </p:ext>
            </p:extLst>
          </p:nvPr>
        </p:nvGraphicFramePr>
        <p:xfrm>
          <a:off x="353042" y="5665523"/>
          <a:ext cx="11434170" cy="281940"/>
        </p:xfrm>
        <a:graphic>
          <a:graphicData uri="http://schemas.openxmlformats.org/drawingml/2006/table">
            <a:tbl>
              <a:tblPr firstRow="1" bandRow="1">
                <a:tableStyleId>{5C22544A-7EE6-4342-B048-85BDC9FD1C3A}</a:tableStyleId>
              </a:tblPr>
              <a:tblGrid>
                <a:gridCol w="3641440">
                  <a:extLst>
                    <a:ext uri="{9D8B030D-6E8A-4147-A177-3AD203B41FA5}">
                      <a16:colId xmlns:a16="http://schemas.microsoft.com/office/drawing/2014/main" val="2079931090"/>
                    </a:ext>
                  </a:extLst>
                </a:gridCol>
                <a:gridCol w="3641440">
                  <a:extLst>
                    <a:ext uri="{9D8B030D-6E8A-4147-A177-3AD203B41FA5}">
                      <a16:colId xmlns:a16="http://schemas.microsoft.com/office/drawing/2014/main" val="4207804028"/>
                    </a:ext>
                  </a:extLst>
                </a:gridCol>
                <a:gridCol w="4151290">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à chaque fois</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mais pas toujours</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jamais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graphicFrame>
        <p:nvGraphicFramePr>
          <p:cNvPr id="21" name="Graph_PROX">
            <a:extLst>
              <a:ext uri="{FF2B5EF4-FFF2-40B4-BE49-F238E27FC236}">
                <a16:creationId xmlns:a16="http://schemas.microsoft.com/office/drawing/2014/main" id="{E61E5F70-1152-4F68-B190-02CC12855243}"/>
              </a:ext>
            </a:extLst>
          </p:cNvPr>
          <p:cNvGraphicFramePr/>
          <p:nvPr>
            <p:extLst>
              <p:ext uri="{D42A27DB-BD31-4B8C-83A1-F6EECF244321}">
                <p14:modId xmlns:p14="http://schemas.microsoft.com/office/powerpoint/2010/main" val="3363836703"/>
              </p:ext>
            </p:extLst>
          </p:nvPr>
        </p:nvGraphicFramePr>
        <p:xfrm>
          <a:off x="5993892" y="2153982"/>
          <a:ext cx="5029888" cy="31319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aphique 21">
            <a:extLst>
              <a:ext uri="{FF2B5EF4-FFF2-40B4-BE49-F238E27FC236}">
                <a16:creationId xmlns:a16="http://schemas.microsoft.com/office/drawing/2014/main" id="{5F700013-D7E6-468A-BBF2-CBA25E2C54F0}"/>
              </a:ext>
            </a:extLst>
          </p:cNvPr>
          <p:cNvGraphicFramePr/>
          <p:nvPr>
            <p:extLst>
              <p:ext uri="{D42A27DB-BD31-4B8C-83A1-F6EECF244321}">
                <p14:modId xmlns:p14="http://schemas.microsoft.com/office/powerpoint/2010/main" val="883053256"/>
              </p:ext>
            </p:extLst>
          </p:nvPr>
        </p:nvGraphicFramePr>
        <p:xfrm>
          <a:off x="1556062" y="2056866"/>
          <a:ext cx="3924215" cy="28242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Graphique 22">
            <a:extLst>
              <a:ext uri="{FF2B5EF4-FFF2-40B4-BE49-F238E27FC236}">
                <a16:creationId xmlns:a16="http://schemas.microsoft.com/office/drawing/2014/main" id="{BDE85E60-FA72-4B03-9D4D-59C284C12D29}"/>
              </a:ext>
            </a:extLst>
          </p:cNvPr>
          <p:cNvGraphicFramePr/>
          <p:nvPr>
            <p:extLst>
              <p:ext uri="{D42A27DB-BD31-4B8C-83A1-F6EECF244321}">
                <p14:modId xmlns:p14="http://schemas.microsoft.com/office/powerpoint/2010/main" val="2496419602"/>
              </p:ext>
            </p:extLst>
          </p:nvPr>
        </p:nvGraphicFramePr>
        <p:xfrm>
          <a:off x="1556062" y="2184140"/>
          <a:ext cx="3924215" cy="2567486"/>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tangle 23">
            <a:extLst>
              <a:ext uri="{FF2B5EF4-FFF2-40B4-BE49-F238E27FC236}">
                <a16:creationId xmlns:a16="http://schemas.microsoft.com/office/drawing/2014/main" id="{38DCD39C-945E-412B-AC37-F19F173AC495}"/>
              </a:ext>
            </a:extLst>
          </p:cNvPr>
          <p:cNvSpPr/>
          <p:nvPr/>
        </p:nvSpPr>
        <p:spPr>
          <a:xfrm>
            <a:off x="7911592"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le sexe</a:t>
            </a:r>
          </a:p>
        </p:txBody>
      </p:sp>
      <p:graphicFrame>
        <p:nvGraphicFramePr>
          <p:cNvPr id="25" name="Tableau 24">
            <a:extLst>
              <a:ext uri="{FF2B5EF4-FFF2-40B4-BE49-F238E27FC236}">
                <a16:creationId xmlns:a16="http://schemas.microsoft.com/office/drawing/2014/main" id="{1749D766-5915-4E3C-9801-DACB00862D85}"/>
              </a:ext>
            </a:extLst>
          </p:cNvPr>
          <p:cNvGraphicFramePr>
            <a:graphicFrameLocks noGrp="1"/>
          </p:cNvGraphicFramePr>
          <p:nvPr>
            <p:extLst>
              <p:ext uri="{D42A27DB-BD31-4B8C-83A1-F6EECF244321}">
                <p14:modId xmlns:p14="http://schemas.microsoft.com/office/powerpoint/2010/main" val="858539224"/>
              </p:ext>
            </p:extLst>
          </p:nvPr>
        </p:nvGraphicFramePr>
        <p:xfrm>
          <a:off x="5993892"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6" name="Rectangle 25">
            <a:extLst>
              <a:ext uri="{FF2B5EF4-FFF2-40B4-BE49-F238E27FC236}">
                <a16:creationId xmlns:a16="http://schemas.microsoft.com/office/drawing/2014/main" id="{488034B3-67C0-4A02-AB14-D3A5154205A9}"/>
              </a:ext>
            </a:extLst>
          </p:cNvPr>
          <p:cNvSpPr/>
          <p:nvPr/>
        </p:nvSpPr>
        <p:spPr>
          <a:xfrm>
            <a:off x="7911592"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l’âge</a:t>
            </a:r>
          </a:p>
        </p:txBody>
      </p:sp>
      <p:graphicFrame>
        <p:nvGraphicFramePr>
          <p:cNvPr id="27" name="Tableau 26">
            <a:extLst>
              <a:ext uri="{FF2B5EF4-FFF2-40B4-BE49-F238E27FC236}">
                <a16:creationId xmlns:a16="http://schemas.microsoft.com/office/drawing/2014/main" id="{A70D9C24-3A82-4103-BF2D-0E82BBF6B4AA}"/>
              </a:ext>
            </a:extLst>
          </p:cNvPr>
          <p:cNvGraphicFramePr>
            <a:graphicFrameLocks noGrp="1"/>
          </p:cNvGraphicFramePr>
          <p:nvPr>
            <p:extLst>
              <p:ext uri="{D42A27DB-BD31-4B8C-83A1-F6EECF244321}">
                <p14:modId xmlns:p14="http://schemas.microsoft.com/office/powerpoint/2010/main" val="110155641"/>
              </p:ext>
            </p:extLst>
          </p:nvPr>
        </p:nvGraphicFramePr>
        <p:xfrm>
          <a:off x="10437213" y="2407968"/>
          <a:ext cx="1605430" cy="2179618"/>
        </p:xfrm>
        <a:graphic>
          <a:graphicData uri="http://schemas.openxmlformats.org/drawingml/2006/table">
            <a:tbl>
              <a:tblPr>
                <a:tableStyleId>{5C22544A-7EE6-4342-B048-85BDC9FD1C3A}</a:tableStyleId>
              </a:tblPr>
              <a:tblGrid>
                <a:gridCol w="1605430">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002060"/>
                          </a:solidFill>
                          <a:effectLst/>
                          <a:latin typeface="+mj-lt"/>
                        </a:rPr>
                        <a:t>% « </a:t>
                      </a:r>
                      <a:r>
                        <a:rPr lang="fr-FR" sz="1200" b="1" u="none" strike="noStrike" kern="1200" dirty="0">
                          <a:solidFill>
                            <a:srgbClr val="00326F"/>
                          </a:solidFill>
                          <a:effectLst/>
                          <a:latin typeface="+mn-lt"/>
                          <a:ea typeface="+mn-ea"/>
                          <a:cs typeface="+mn-cs"/>
                        </a:rPr>
                        <a:t>Oui </a:t>
                      </a:r>
                      <a:r>
                        <a:rPr lang="fr-FR" sz="1200" b="1" u="none" strike="noStrike" dirty="0">
                          <a:solidFill>
                            <a:srgbClr val="002060"/>
                          </a:solidFill>
                          <a:effectLst/>
                          <a:latin typeface="+mj-lt"/>
                        </a:rPr>
                        <a:t>»</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206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28" name="Image 27">
            <a:extLst>
              <a:ext uri="{FF2B5EF4-FFF2-40B4-BE49-F238E27FC236}">
                <a16:creationId xmlns:a16="http://schemas.microsoft.com/office/drawing/2014/main" id="{A5C6DA11-A6BA-4068-9D3F-20D3C487A220}"/>
              </a:ext>
            </a:extLst>
          </p:cNvPr>
          <p:cNvPicPr>
            <a:picLocks noChangeAspect="1"/>
          </p:cNvPicPr>
          <p:nvPr/>
        </p:nvPicPr>
        <p:blipFill>
          <a:blip r:embed="rId6"/>
          <a:stretch>
            <a:fillRect/>
          </a:stretch>
        </p:blipFill>
        <p:spPr>
          <a:xfrm>
            <a:off x="959285" y="5017054"/>
            <a:ext cx="785059" cy="324366"/>
          </a:xfrm>
          <a:prstGeom prst="rect">
            <a:avLst/>
          </a:prstGeom>
        </p:spPr>
      </p:pic>
      <p:graphicFrame>
        <p:nvGraphicFramePr>
          <p:cNvPr id="29" name="Tableau 28">
            <a:extLst>
              <a:ext uri="{FF2B5EF4-FFF2-40B4-BE49-F238E27FC236}">
                <a16:creationId xmlns:a16="http://schemas.microsoft.com/office/drawing/2014/main" id="{69A34D3D-96C4-4C39-8C78-9BD54F18D2DF}"/>
              </a:ext>
            </a:extLst>
          </p:cNvPr>
          <p:cNvGraphicFramePr>
            <a:graphicFrameLocks noGrp="1"/>
          </p:cNvGraphicFramePr>
          <p:nvPr>
            <p:extLst>
              <p:ext uri="{D42A27DB-BD31-4B8C-83A1-F6EECF244321}">
                <p14:modId xmlns:p14="http://schemas.microsoft.com/office/powerpoint/2010/main" val="1511104769"/>
              </p:ext>
            </p:extLst>
          </p:nvPr>
        </p:nvGraphicFramePr>
        <p:xfrm>
          <a:off x="4838474" y="4639000"/>
          <a:ext cx="1534880" cy="622748"/>
        </p:xfrm>
        <a:graphic>
          <a:graphicData uri="http://schemas.openxmlformats.org/drawingml/2006/table">
            <a:tbl>
              <a:tblPr>
                <a:tableStyleId>{5C22544A-7EE6-4342-B048-85BDC9FD1C3A}</a:tableStyleId>
              </a:tblPr>
              <a:tblGrid>
                <a:gridCol w="1534880">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002060"/>
                          </a:solidFill>
                          <a:effectLst/>
                          <a:latin typeface="+mj-lt"/>
                        </a:rPr>
                        <a:t>% « </a:t>
                      </a:r>
                      <a:r>
                        <a:rPr lang="fr-FR" sz="1200" b="1" u="none" strike="noStrike" kern="1200" dirty="0">
                          <a:solidFill>
                            <a:srgbClr val="00326F"/>
                          </a:solidFill>
                          <a:effectLst/>
                          <a:latin typeface="+mn-lt"/>
                          <a:ea typeface="+mn-ea"/>
                          <a:cs typeface="+mn-cs"/>
                        </a:rPr>
                        <a:t>Oui </a:t>
                      </a:r>
                      <a:r>
                        <a:rPr lang="fr-FR" sz="1200" b="1" u="none" strike="noStrike" dirty="0">
                          <a:solidFill>
                            <a:srgbClr val="002060"/>
                          </a:solidFill>
                          <a:effectLst/>
                          <a:latin typeface="+mj-lt"/>
                        </a:rPr>
                        <a:t>»</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90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30" name="ZoneTexte 29">
            <a:extLst>
              <a:ext uri="{FF2B5EF4-FFF2-40B4-BE49-F238E27FC236}">
                <a16:creationId xmlns:a16="http://schemas.microsoft.com/office/drawing/2014/main" id="{CB991352-0C2B-4544-9DFD-5704E137CE27}"/>
              </a:ext>
            </a:extLst>
          </p:cNvPr>
          <p:cNvSpPr txBox="1"/>
          <p:nvPr/>
        </p:nvSpPr>
        <p:spPr>
          <a:xfrm>
            <a:off x="4124196" y="1561546"/>
            <a:ext cx="2767919" cy="338554"/>
          </a:xfrm>
          <a:prstGeom prst="rect">
            <a:avLst/>
          </a:prstGeom>
          <a:noFill/>
        </p:spPr>
        <p:txBody>
          <a:bodyPr wrap="square">
            <a:spAutoFit/>
          </a:bodyPr>
          <a:lstStyle/>
          <a:p>
            <a:pPr lvl="0" algn="just"/>
            <a:r>
              <a:rPr lang="fr-FR" sz="1600" u="none" strike="noStrike" dirty="0">
                <a:solidFill>
                  <a:srgbClr val="002060"/>
                </a:solidFill>
                <a:effectLst/>
                <a:latin typeface="+mj-lt"/>
                <a:ea typeface="Times New Roman" panose="02020603050405020304" pitchFamily="18" charset="0"/>
                <a:cs typeface="Arial" panose="020B0604020202020204" pitchFamily="34" charset="0"/>
              </a:rPr>
              <a:t>% « Oui » :  </a:t>
            </a:r>
            <a:r>
              <a:rPr lang="fr-FR" sz="1600" dirty="0">
                <a:solidFill>
                  <a:srgbClr val="002060"/>
                </a:solidFill>
                <a:latin typeface="+mj-lt"/>
                <a:ea typeface="Times New Roman" panose="02020603050405020304" pitchFamily="18" charset="0"/>
                <a:cs typeface="Arial" panose="020B0604020202020204" pitchFamily="34" charset="0"/>
              </a:rPr>
              <a:t>64</a:t>
            </a:r>
            <a:endParaRPr lang="fr-FR" u="none" strike="noStrike" dirty="0">
              <a:solidFill>
                <a:srgbClr val="00000A"/>
              </a:solidFill>
              <a:effectLst/>
              <a:latin typeface="+mj-lt"/>
              <a:ea typeface="Times New Roman" panose="02020603050405020304" pitchFamily="18" charset="0"/>
              <a:cs typeface="Arial" panose="020B0604020202020204" pitchFamily="34" charset="0"/>
            </a:endParaRPr>
          </a:p>
        </p:txBody>
      </p:sp>
      <p:pic>
        <p:nvPicPr>
          <p:cNvPr id="31" name="Image 30">
            <a:extLst>
              <a:ext uri="{FF2B5EF4-FFF2-40B4-BE49-F238E27FC236}">
                <a16:creationId xmlns:a16="http://schemas.microsoft.com/office/drawing/2014/main" id="{02238455-7033-49BB-9A14-AFBCAC0ACAF2}"/>
              </a:ext>
            </a:extLst>
          </p:cNvPr>
          <p:cNvPicPr>
            <a:picLocks noChangeAspect="1"/>
          </p:cNvPicPr>
          <p:nvPr/>
        </p:nvPicPr>
        <p:blipFill>
          <a:blip r:embed="rId6">
            <a:duotone>
              <a:schemeClr val="accent1">
                <a:shade val="45000"/>
                <a:satMod val="135000"/>
              </a:schemeClr>
              <a:prstClr val="white"/>
            </a:duotone>
          </a:blip>
          <a:stretch>
            <a:fillRect/>
          </a:stretch>
        </p:blipFill>
        <p:spPr>
          <a:xfrm>
            <a:off x="959285" y="1916530"/>
            <a:ext cx="1149405" cy="474904"/>
          </a:xfrm>
          <a:prstGeom prst="rect">
            <a:avLst/>
          </a:prstGeom>
        </p:spPr>
      </p:pic>
      <p:graphicFrame>
        <p:nvGraphicFramePr>
          <p:cNvPr id="32" name="Graph_PROX">
            <a:extLst>
              <a:ext uri="{FF2B5EF4-FFF2-40B4-BE49-F238E27FC236}">
                <a16:creationId xmlns:a16="http://schemas.microsoft.com/office/drawing/2014/main" id="{95F6A635-7F7D-4EB2-BF81-DAFFE8C19D7E}"/>
              </a:ext>
            </a:extLst>
          </p:cNvPr>
          <p:cNvGraphicFramePr/>
          <p:nvPr>
            <p:extLst>
              <p:ext uri="{D42A27DB-BD31-4B8C-83A1-F6EECF244321}">
                <p14:modId xmlns:p14="http://schemas.microsoft.com/office/powerpoint/2010/main" val="3360771114"/>
              </p:ext>
            </p:extLst>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7"/>
          </a:graphicData>
        </a:graphic>
      </p:graphicFrame>
      <p:sp>
        <p:nvSpPr>
          <p:cNvPr id="18" name="ZoneTexte 17">
            <a:extLst>
              <a:ext uri="{FF2B5EF4-FFF2-40B4-BE49-F238E27FC236}">
                <a16:creationId xmlns:a16="http://schemas.microsoft.com/office/drawing/2014/main" id="{C4E2020A-077F-4007-B5E5-D1EC0842817C}"/>
              </a:ext>
            </a:extLst>
          </p:cNvPr>
          <p:cNvSpPr txBox="1"/>
          <p:nvPr/>
        </p:nvSpPr>
        <p:spPr>
          <a:xfrm>
            <a:off x="4693826" y="1873238"/>
            <a:ext cx="3878212" cy="861774"/>
          </a:xfrm>
          <a:prstGeom prst="rect">
            <a:avLst/>
          </a:prstGeom>
          <a:noFill/>
        </p:spPr>
        <p:txBody>
          <a:bodyPr wrap="square">
            <a:spAutoFit/>
          </a:bodyPr>
          <a:lstStyle/>
          <a:p>
            <a:pPr lvl="0" algn="just"/>
            <a:r>
              <a:rPr lang="fr-FR" sz="1200" i="1" u="none" strike="noStrike" dirty="0">
                <a:solidFill>
                  <a:srgbClr val="002060"/>
                </a:solidFill>
                <a:effectLst/>
                <a:ea typeface="Times New Roman" panose="02020603050405020304" pitchFamily="18" charset="0"/>
                <a:cs typeface="Arial" panose="020B0604020202020204" pitchFamily="34" charset="0"/>
              </a:rPr>
              <a:t>Pratiquent un sport d’équipe : 78</a:t>
            </a:r>
          </a:p>
          <a:p>
            <a:pPr lvl="0" algn="just"/>
            <a:r>
              <a:rPr lang="fr-FR" sz="1200" i="1" dirty="0">
                <a:solidFill>
                  <a:srgbClr val="002060"/>
                </a:solidFill>
                <a:ea typeface="Times New Roman" panose="02020603050405020304" pitchFamily="18" charset="0"/>
                <a:cs typeface="Arial" panose="020B0604020202020204" pitchFamily="34" charset="0"/>
              </a:rPr>
              <a:t>Pratiquent un sport d’extérieur : 75</a:t>
            </a:r>
          </a:p>
          <a:p>
            <a:pPr lvl="0" algn="just"/>
            <a:r>
              <a:rPr lang="fr-FR" sz="1200" i="1" u="none" strike="noStrike" dirty="0">
                <a:solidFill>
                  <a:srgbClr val="002060"/>
                </a:solidFill>
                <a:effectLst/>
                <a:ea typeface="Times New Roman" panose="02020603050405020304" pitchFamily="18" charset="0"/>
                <a:cs typeface="Arial" panose="020B0604020202020204" pitchFamily="34" charset="0"/>
              </a:rPr>
              <a:t>Pratiquent un sport de raquettes : 76</a:t>
            </a:r>
          </a:p>
          <a:p>
            <a:pPr lvl="0" algn="just"/>
            <a:r>
              <a:rPr lang="fr-FR" sz="1200" i="1" dirty="0">
                <a:solidFill>
                  <a:srgbClr val="002060"/>
                </a:solidFill>
                <a:ea typeface="Times New Roman" panose="02020603050405020304" pitchFamily="18" charset="0"/>
                <a:cs typeface="Arial" panose="020B0604020202020204" pitchFamily="34" charset="0"/>
              </a:rPr>
              <a:t>Pratiquent un sport dans une structure : 70</a:t>
            </a:r>
            <a:endParaRPr lang="fr-FR" sz="1400" i="1" u="none" strike="noStrike" dirty="0">
              <a:solidFill>
                <a:srgbClr val="00000A"/>
              </a:solidFill>
              <a:effectLst/>
              <a:ea typeface="Times New Roman" panose="02020603050405020304" pitchFamily="18" charset="0"/>
              <a:cs typeface="Arial" panose="020B0604020202020204" pitchFamily="34" charset="0"/>
            </a:endParaRPr>
          </a:p>
        </p:txBody>
      </p:sp>
      <p:sp>
        <p:nvSpPr>
          <p:cNvPr id="34" name="Titre 4">
            <a:extLst>
              <a:ext uri="{FF2B5EF4-FFF2-40B4-BE49-F238E27FC236}">
                <a16:creationId xmlns:a16="http://schemas.microsoft.com/office/drawing/2014/main" id="{DFCCAE79-970E-4C36-8891-71352C4329A9}"/>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Les Deux tiers des témoins d’un comportement homophobe ou transphobe affirment être intervenu pour tenter d’y mettre fin</a:t>
            </a:r>
          </a:p>
        </p:txBody>
      </p:sp>
      <p:sp>
        <p:nvSpPr>
          <p:cNvPr id="35" name="Rectangle 34">
            <a:extLst>
              <a:ext uri="{FF2B5EF4-FFF2-40B4-BE49-F238E27FC236}">
                <a16:creationId xmlns:a16="http://schemas.microsoft.com/office/drawing/2014/main" id="{55C9E58A-DDC4-4877-ACDB-CA9086471E90}"/>
              </a:ext>
            </a:extLst>
          </p:cNvPr>
          <p:cNvSpPr/>
          <p:nvPr/>
        </p:nvSpPr>
        <p:spPr>
          <a:xfrm>
            <a:off x="2108200" y="4864101"/>
            <a:ext cx="685800" cy="571500"/>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E12C60F2-1782-4FC6-811F-94366B2CE264}"/>
              </a:ext>
            </a:extLst>
          </p:cNvPr>
          <p:cNvSpPr/>
          <p:nvPr/>
        </p:nvSpPr>
        <p:spPr>
          <a:xfrm>
            <a:off x="8078123" y="3721100"/>
            <a:ext cx="685800" cy="279400"/>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3420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110498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Sauriez-vous à qui vous adresser si vous étiez témoin ou victime d’un acte homophobe ou transphobe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a:t>
            </a:r>
          </a:p>
        </p:txBody>
      </p:sp>
      <p:graphicFrame>
        <p:nvGraphicFramePr>
          <p:cNvPr id="9" name="Graphique 8">
            <a:extLst>
              <a:ext uri="{FF2B5EF4-FFF2-40B4-BE49-F238E27FC236}">
                <a16:creationId xmlns:a16="http://schemas.microsoft.com/office/drawing/2014/main" id="{485CCD67-C91B-46FF-BAB3-FD802B5E120C}"/>
              </a:ext>
            </a:extLst>
          </p:cNvPr>
          <p:cNvGraphicFramePr/>
          <p:nvPr/>
        </p:nvGraphicFramePr>
        <p:xfrm>
          <a:off x="3025400" y="3575908"/>
          <a:ext cx="3216275" cy="1613957"/>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28ECBB55-1504-43C4-973A-2B2F740D51B1}"/>
              </a:ext>
            </a:extLst>
          </p:cNvPr>
          <p:cNvSpPr txBox="1"/>
          <p:nvPr/>
        </p:nvSpPr>
        <p:spPr>
          <a:xfrm>
            <a:off x="4123949" y="4244386"/>
            <a:ext cx="1019175" cy="276999"/>
          </a:xfrm>
          <a:prstGeom prst="rect">
            <a:avLst/>
          </a:prstGeom>
        </p:spPr>
        <p:txBody>
          <a:bodyPr vert="horz" wrap="square" lIns="0" tIns="0" rIns="0" bIns="0" rtlCol="0">
            <a:spAutoFit/>
          </a:bodyPr>
          <a:lstStyle/>
          <a:p>
            <a:pPr marL="4763"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a:ea typeface="+mn-ea"/>
                <a:cs typeface="+mn-cs"/>
              </a:rPr>
              <a:t>30%</a:t>
            </a:r>
          </a:p>
        </p:txBody>
      </p:sp>
      <p:sp>
        <p:nvSpPr>
          <p:cNvPr id="11" name="Arc 10">
            <a:extLst>
              <a:ext uri="{FF2B5EF4-FFF2-40B4-BE49-F238E27FC236}">
                <a16:creationId xmlns:a16="http://schemas.microsoft.com/office/drawing/2014/main" id="{CC832DFE-9869-4347-99A4-F4634A20F254}"/>
              </a:ext>
            </a:extLst>
          </p:cNvPr>
          <p:cNvSpPr/>
          <p:nvPr/>
        </p:nvSpPr>
        <p:spPr>
          <a:xfrm>
            <a:off x="4081949" y="3807264"/>
            <a:ext cx="1116000" cy="1116000"/>
          </a:xfrm>
          <a:prstGeom prst="arc">
            <a:avLst>
              <a:gd name="adj1" fmla="val 1155834"/>
              <a:gd name="adj2" fmla="val 16151340"/>
            </a:avLst>
          </a:prstGeom>
          <a:noFill/>
          <a:ln w="19050">
            <a:solidFill>
              <a:schemeClr val="bg2"/>
            </a:solidFill>
            <a:round/>
            <a:headEnd/>
            <a:tailEnd/>
          </a:ln>
          <a:effectLst/>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ZoneTexte 11">
            <a:extLst>
              <a:ext uri="{FF2B5EF4-FFF2-40B4-BE49-F238E27FC236}">
                <a16:creationId xmlns:a16="http://schemas.microsoft.com/office/drawing/2014/main" id="{3B83F2C8-28FF-4206-B763-E5DD8E8152A9}"/>
              </a:ext>
            </a:extLst>
          </p:cNvPr>
          <p:cNvSpPr txBox="1"/>
          <p:nvPr/>
        </p:nvSpPr>
        <p:spPr>
          <a:xfrm>
            <a:off x="1720208" y="4226764"/>
            <a:ext cx="1588494" cy="276999"/>
          </a:xfrm>
          <a:prstGeom prst="rect">
            <a:avLst/>
          </a:prstGeom>
        </p:spPr>
        <p:txBody>
          <a:bodyPr vert="horz" wrap="square" lIns="0" tIns="0" rIns="0" bIns="0" rtlCol="0">
            <a:spAutoFit/>
          </a:bodyPr>
          <a:lstStyle/>
          <a:p>
            <a:pPr marL="4763"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2060"/>
                </a:solidFill>
                <a:effectLst/>
                <a:uLnTx/>
                <a:uFillTx/>
                <a:latin typeface="Arial"/>
                <a:ea typeface="+mn-ea"/>
                <a:cs typeface="+mn-cs"/>
              </a:rPr>
              <a:t>% « Oui »</a:t>
            </a:r>
          </a:p>
        </p:txBody>
      </p:sp>
      <p:graphicFrame>
        <p:nvGraphicFramePr>
          <p:cNvPr id="13" name="Graphique 12">
            <a:extLst>
              <a:ext uri="{FF2B5EF4-FFF2-40B4-BE49-F238E27FC236}">
                <a16:creationId xmlns:a16="http://schemas.microsoft.com/office/drawing/2014/main" id="{01062DFB-473A-48C7-A2B4-3F273D389D22}"/>
              </a:ext>
            </a:extLst>
          </p:cNvPr>
          <p:cNvGraphicFramePr/>
          <p:nvPr/>
        </p:nvGraphicFramePr>
        <p:xfrm>
          <a:off x="8171411" y="3575908"/>
          <a:ext cx="3216275" cy="1613957"/>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193857F9-0230-4EEE-AE0A-C0AB36FF32D1}"/>
              </a:ext>
            </a:extLst>
          </p:cNvPr>
          <p:cNvSpPr txBox="1"/>
          <p:nvPr/>
        </p:nvSpPr>
        <p:spPr>
          <a:xfrm>
            <a:off x="9269960" y="4244386"/>
            <a:ext cx="1019175" cy="276999"/>
          </a:xfrm>
          <a:prstGeom prst="rect">
            <a:avLst/>
          </a:prstGeom>
        </p:spPr>
        <p:txBody>
          <a:bodyPr vert="horz" wrap="square" lIns="0" tIns="0" rIns="0" bIns="0" rtlCol="0">
            <a:spAutoFit/>
          </a:bodyPr>
          <a:lstStyle/>
          <a:p>
            <a:pPr marL="4763"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355FAC"/>
                </a:solidFill>
                <a:effectLst/>
                <a:uLnTx/>
                <a:uFillTx/>
                <a:latin typeface="Arial"/>
                <a:ea typeface="+mn-ea"/>
                <a:cs typeface="+mn-cs"/>
              </a:rPr>
              <a:t>53%</a:t>
            </a:r>
          </a:p>
        </p:txBody>
      </p:sp>
      <p:sp>
        <p:nvSpPr>
          <p:cNvPr id="15" name="Arc 14">
            <a:extLst>
              <a:ext uri="{FF2B5EF4-FFF2-40B4-BE49-F238E27FC236}">
                <a16:creationId xmlns:a16="http://schemas.microsoft.com/office/drawing/2014/main" id="{6C80BBD3-B58D-4E11-890D-8ADCD3ED11F2}"/>
              </a:ext>
            </a:extLst>
          </p:cNvPr>
          <p:cNvSpPr/>
          <p:nvPr/>
        </p:nvSpPr>
        <p:spPr>
          <a:xfrm>
            <a:off x="9227960" y="3807264"/>
            <a:ext cx="1116000" cy="1116000"/>
          </a:xfrm>
          <a:prstGeom prst="arc">
            <a:avLst>
              <a:gd name="adj1" fmla="val 5869137"/>
              <a:gd name="adj2" fmla="val 16151340"/>
            </a:avLst>
          </a:prstGeom>
          <a:noFill/>
          <a:ln w="19050">
            <a:solidFill>
              <a:schemeClr val="bg2"/>
            </a:solidFill>
            <a:round/>
            <a:headEnd/>
            <a:tailEnd/>
          </a:ln>
          <a:effectLst/>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6" name="Tableau 15">
            <a:extLst>
              <a:ext uri="{FF2B5EF4-FFF2-40B4-BE49-F238E27FC236}">
                <a16:creationId xmlns:a16="http://schemas.microsoft.com/office/drawing/2014/main" id="{781BE77D-F7C5-47C5-8ED6-EF1E1DEACAD5}"/>
              </a:ext>
            </a:extLst>
          </p:cNvPr>
          <p:cNvGraphicFramePr>
            <a:graphicFrameLocks noGrp="1"/>
          </p:cNvGraphicFramePr>
          <p:nvPr/>
        </p:nvGraphicFramePr>
        <p:xfrm>
          <a:off x="5045546" y="2781605"/>
          <a:ext cx="2476258" cy="2872740"/>
        </p:xfrm>
        <a:graphic>
          <a:graphicData uri="http://schemas.openxmlformats.org/drawingml/2006/table">
            <a:tbl>
              <a:tblPr>
                <a:tableStyleId>{5C22544A-7EE6-4342-B048-85BDC9FD1C3A}</a:tableStyleId>
              </a:tblPr>
              <a:tblGrid>
                <a:gridCol w="1885950">
                  <a:extLst>
                    <a:ext uri="{9D8B030D-6E8A-4147-A177-3AD203B41FA5}">
                      <a16:colId xmlns:a16="http://schemas.microsoft.com/office/drawing/2014/main" val="2148881494"/>
                    </a:ext>
                  </a:extLst>
                </a:gridCol>
                <a:gridCol w="590308">
                  <a:extLst>
                    <a:ext uri="{9D8B030D-6E8A-4147-A177-3AD203B41FA5}">
                      <a16:colId xmlns:a16="http://schemas.microsoft.com/office/drawing/2014/main" val="1009934185"/>
                    </a:ext>
                  </a:extLst>
                </a:gridCol>
              </a:tblGrid>
              <a:tr h="208945">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b="1" i="0" u="none" strike="noStrike" dirty="0">
                          <a:solidFill>
                            <a:srgbClr val="002060"/>
                          </a:solidFill>
                          <a:effectLst/>
                          <a:latin typeface="Arial Nova Light" panose="020B0304020202020204" pitchFamily="34" charset="0"/>
                        </a:rPr>
                        <a:t>36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208945">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24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208945">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400" b="1"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208945">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33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208945">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32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208945">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24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r h="208945">
                <a:tc>
                  <a:txBody>
                    <a:bodyPr/>
                    <a:lstStyle/>
                    <a:p>
                      <a:pPr algn="r" fontAlgn="ct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400" b="1"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02837239"/>
                  </a:ext>
                </a:extLst>
              </a:tr>
              <a:tr h="208945">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en salle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b="1" i="0" u="none" strike="noStrike" dirty="0">
                          <a:solidFill>
                            <a:srgbClr val="002060"/>
                          </a:solidFill>
                          <a:effectLst/>
                          <a:latin typeface="Arial Nova Light" panose="020B0304020202020204" pitchFamily="34" charset="0"/>
                        </a:rPr>
                        <a:t>36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79636953"/>
                  </a:ext>
                </a:extLst>
              </a:tr>
              <a:tr h="208945">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d'extérieur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38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8692630"/>
                  </a:ext>
                </a:extLst>
              </a:tr>
              <a:tr h="208945">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d'équipe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43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56394617"/>
                  </a:ext>
                </a:extLst>
              </a:tr>
              <a:tr h="208945">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 raquette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38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2951660"/>
                  </a:ext>
                </a:extLst>
              </a:tr>
              <a:tr h="208945">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Athlétisme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38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6799878"/>
                  </a:ext>
                </a:extLst>
              </a:tr>
              <a:tr h="208945">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d'eau</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40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21554575"/>
                  </a:ext>
                </a:extLst>
              </a:tr>
            </a:tbl>
          </a:graphicData>
        </a:graphic>
      </p:graphicFrame>
      <p:grpSp>
        <p:nvGrpSpPr>
          <p:cNvPr id="17" name="Groupe 16">
            <a:extLst>
              <a:ext uri="{FF2B5EF4-FFF2-40B4-BE49-F238E27FC236}">
                <a16:creationId xmlns:a16="http://schemas.microsoft.com/office/drawing/2014/main" id="{6D29199B-65AB-4048-B7A6-084CF67B8C9D}"/>
              </a:ext>
            </a:extLst>
          </p:cNvPr>
          <p:cNvGrpSpPr/>
          <p:nvPr/>
        </p:nvGrpSpPr>
        <p:grpSpPr>
          <a:xfrm>
            <a:off x="3567594" y="2691356"/>
            <a:ext cx="1965705" cy="665991"/>
            <a:chOff x="5513695" y="2886120"/>
            <a:chExt cx="1965705" cy="665991"/>
          </a:xfrm>
        </p:grpSpPr>
        <p:pic>
          <p:nvPicPr>
            <p:cNvPr id="18" name="Image 17">
              <a:extLst>
                <a:ext uri="{FF2B5EF4-FFF2-40B4-BE49-F238E27FC236}">
                  <a16:creationId xmlns:a16="http://schemas.microsoft.com/office/drawing/2014/main" id="{C57AA4C6-965E-4F3F-B991-A45C26A47908}"/>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9" name="ZoneTexte 18">
              <a:extLst>
                <a:ext uri="{FF2B5EF4-FFF2-40B4-BE49-F238E27FC236}">
                  <a16:creationId xmlns:a16="http://schemas.microsoft.com/office/drawing/2014/main" id="{96C31747-88FF-4DB3-BE8E-75CD5A1C5D32}"/>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nvGrpSpPr>
          <p:cNvPr id="20" name="Groupe 19">
            <a:extLst>
              <a:ext uri="{FF2B5EF4-FFF2-40B4-BE49-F238E27FC236}">
                <a16:creationId xmlns:a16="http://schemas.microsoft.com/office/drawing/2014/main" id="{67C17C95-AD1A-4893-910C-661FC7F87ABE}"/>
              </a:ext>
            </a:extLst>
          </p:cNvPr>
          <p:cNvGrpSpPr/>
          <p:nvPr/>
        </p:nvGrpSpPr>
        <p:grpSpPr>
          <a:xfrm>
            <a:off x="8803107" y="2691356"/>
            <a:ext cx="1965705" cy="665991"/>
            <a:chOff x="5513695" y="2886120"/>
            <a:chExt cx="1965705" cy="665991"/>
          </a:xfrm>
        </p:grpSpPr>
        <p:pic>
          <p:nvPicPr>
            <p:cNvPr id="21" name="Image 20">
              <a:extLst>
                <a:ext uri="{FF2B5EF4-FFF2-40B4-BE49-F238E27FC236}">
                  <a16:creationId xmlns:a16="http://schemas.microsoft.com/office/drawing/2014/main" id="{3384D908-0957-419C-8B96-31EA34C3B0A7}"/>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22" name="ZoneTexte 21">
              <a:extLst>
                <a:ext uri="{FF2B5EF4-FFF2-40B4-BE49-F238E27FC236}">
                  <a16:creationId xmlns:a16="http://schemas.microsoft.com/office/drawing/2014/main" id="{A65C9F59-5B14-4034-AA03-F34B1BCBA9D4}"/>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24" name="Titre 4">
            <a:extLst>
              <a:ext uri="{FF2B5EF4-FFF2-40B4-BE49-F238E27FC236}">
                <a16:creationId xmlns:a16="http://schemas.microsoft.com/office/drawing/2014/main" id="{55DAD97B-04A1-402A-85D0-AFB0643C3666}"/>
              </a:ext>
            </a:extLst>
          </p:cNvPr>
          <p:cNvSpPr txBox="1">
            <a:spLocks/>
          </p:cNvSpPr>
          <p:nvPr/>
        </p:nvSpPr>
        <p:spPr>
          <a:xfrm>
            <a:off x="213342" y="161475"/>
            <a:ext cx="11838958" cy="840230"/>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800" dirty="0">
                <a:solidFill>
                  <a:srgbClr val="2F469C"/>
                </a:solidFill>
                <a:latin typeface="Calibri" panose="020F0502020204030204" pitchFamily="34" charset="0"/>
                <a:cs typeface="Calibri" panose="020F0502020204030204" pitchFamily="34" charset="0"/>
              </a:rPr>
              <a:t>Néanmoins u</a:t>
            </a:r>
            <a:r>
              <a:rPr kumimoji="0" lang="fr-FR" sz="18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ne meilleure communication est nécessaire : seuls 3 français(e)s sur 10 et </a:t>
            </a:r>
            <a:br>
              <a:rPr kumimoji="0" lang="fr-FR" sz="18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br>
            <a:r>
              <a:rPr kumimoji="0" lang="fr-FR" sz="18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1 personne LGBT+ sur 2 sauraient à qui s’adresser s’ils/elles étaient témoins ou victimes d’un acte homophobe ou transphobe</a:t>
            </a:r>
          </a:p>
        </p:txBody>
      </p:sp>
      <p:sp>
        <p:nvSpPr>
          <p:cNvPr id="25" name="Rectangle 24">
            <a:extLst>
              <a:ext uri="{FF2B5EF4-FFF2-40B4-BE49-F238E27FC236}">
                <a16:creationId xmlns:a16="http://schemas.microsoft.com/office/drawing/2014/main" id="{C7DD746C-3EA3-4CF7-9ABE-42313F8538EB}"/>
              </a:ext>
            </a:extLst>
          </p:cNvPr>
          <p:cNvSpPr/>
          <p:nvPr/>
        </p:nvSpPr>
        <p:spPr>
          <a:xfrm>
            <a:off x="7023100" y="4749801"/>
            <a:ext cx="444500" cy="241299"/>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63335A22-98FF-49FA-9A2F-EC066CFF40D3}"/>
              </a:ext>
            </a:extLst>
          </p:cNvPr>
          <p:cNvSpPr/>
          <p:nvPr/>
        </p:nvSpPr>
        <p:spPr>
          <a:xfrm>
            <a:off x="7023100" y="2761665"/>
            <a:ext cx="444500" cy="241299"/>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57073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1078353"/>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Suite à l’agression/les agressions vécue(s), diriez-vous que vous avez adopté les comportements suivants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à </a:t>
            </a:r>
            <a:r>
              <a:rPr lang="fr-FR" sz="1300" i="1" dirty="0">
                <a:solidFill>
                  <a:schemeClr val="tx2"/>
                </a:solidFill>
                <a:latin typeface="Calibri Light" panose="020F0302020204030204" pitchFamily="34" charset="0"/>
                <a:cs typeface="Calibri Light" panose="020F0302020204030204" pitchFamily="34" charset="0"/>
              </a:rPr>
              <a:t>ceux qui ont été visés personnellement par au moins une des situations évoquées) – Total supérieur à 100 car plusieurs réponses possibles</a:t>
            </a:r>
          </a:p>
        </p:txBody>
      </p:sp>
      <p:graphicFrame>
        <p:nvGraphicFramePr>
          <p:cNvPr id="4" name="Graphique 3">
            <a:extLst>
              <a:ext uri="{FF2B5EF4-FFF2-40B4-BE49-F238E27FC236}">
                <a16:creationId xmlns:a16="http://schemas.microsoft.com/office/drawing/2014/main" id="{9F100FA7-BE9A-4C84-B909-9201460FEC58}"/>
              </a:ext>
            </a:extLst>
          </p:cNvPr>
          <p:cNvGraphicFramePr/>
          <p:nvPr>
            <p:extLst>
              <p:ext uri="{D42A27DB-BD31-4B8C-83A1-F6EECF244321}">
                <p14:modId xmlns:p14="http://schemas.microsoft.com/office/powerpoint/2010/main" val="169510683"/>
              </p:ext>
            </p:extLst>
          </p:nvPr>
        </p:nvGraphicFramePr>
        <p:xfrm>
          <a:off x="6020158" y="1712792"/>
          <a:ext cx="4210926" cy="41755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eau 5">
            <a:extLst>
              <a:ext uri="{FF2B5EF4-FFF2-40B4-BE49-F238E27FC236}">
                <a16:creationId xmlns:a16="http://schemas.microsoft.com/office/drawing/2014/main" id="{00E70451-DD24-4331-ABCC-A0996EEB598B}"/>
              </a:ext>
            </a:extLst>
          </p:cNvPr>
          <p:cNvGraphicFramePr>
            <a:graphicFrameLocks noGrp="1"/>
          </p:cNvGraphicFramePr>
          <p:nvPr>
            <p:extLst>
              <p:ext uri="{D42A27DB-BD31-4B8C-83A1-F6EECF244321}">
                <p14:modId xmlns:p14="http://schemas.microsoft.com/office/powerpoint/2010/main" val="3151844812"/>
              </p:ext>
            </p:extLst>
          </p:nvPr>
        </p:nvGraphicFramePr>
        <p:xfrm>
          <a:off x="498144" y="1688302"/>
          <a:ext cx="5430468" cy="4175512"/>
        </p:xfrm>
        <a:graphic>
          <a:graphicData uri="http://schemas.openxmlformats.org/drawingml/2006/table">
            <a:tbl>
              <a:tblPr>
                <a:tableStyleId>{5C22544A-7EE6-4342-B048-85BDC9FD1C3A}</a:tableStyleId>
              </a:tblPr>
              <a:tblGrid>
                <a:gridCol w="5430468">
                  <a:extLst>
                    <a:ext uri="{9D8B030D-6E8A-4147-A177-3AD203B41FA5}">
                      <a16:colId xmlns:a16="http://schemas.microsoft.com/office/drawing/2014/main" val="4195551505"/>
                    </a:ext>
                  </a:extLst>
                </a:gridCol>
              </a:tblGrid>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caché mon orientation sexuelle, j’ai évité de faire mon coming-out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Je me suis </a:t>
                      </a:r>
                      <a:r>
                        <a:rPr lang="fr-FR" sz="1300" b="0" i="0" u="none" strike="noStrike" kern="1200" dirty="0" err="1">
                          <a:solidFill>
                            <a:srgbClr val="002060"/>
                          </a:solidFill>
                          <a:effectLst/>
                          <a:latin typeface="Arial Nova Light" panose="020B0304020202020204" pitchFamily="34" charset="0"/>
                          <a:ea typeface="+mn-ea"/>
                          <a:cs typeface="+mn-cs"/>
                        </a:rPr>
                        <a:t>renseigné-e</a:t>
                      </a:r>
                      <a:r>
                        <a:rPr lang="fr-FR" sz="1300" b="0" i="0" u="none" strike="noStrike" kern="1200" dirty="0">
                          <a:solidFill>
                            <a:srgbClr val="002060"/>
                          </a:solidFill>
                          <a:effectLst/>
                          <a:latin typeface="Arial Nova Light" panose="020B0304020202020204" pitchFamily="34" charset="0"/>
                          <a:ea typeface="+mn-ea"/>
                          <a:cs typeface="+mn-cs"/>
                        </a:rPr>
                        <a:t> sur la position du club / de la fédération </a:t>
                      </a:r>
                      <a:br>
                        <a:rPr lang="fr-FR" sz="1300" b="0" i="0" u="none" strike="noStrike" kern="1200" dirty="0">
                          <a:solidFill>
                            <a:srgbClr val="002060"/>
                          </a:solidFill>
                          <a:effectLst/>
                          <a:latin typeface="Arial Nova Light" panose="020B0304020202020204" pitchFamily="34" charset="0"/>
                          <a:ea typeface="+mn-ea"/>
                          <a:cs typeface="+mn-cs"/>
                        </a:rPr>
                      </a:br>
                      <a:r>
                        <a:rPr lang="fr-FR" sz="1300" b="0" i="0" u="none" strike="noStrike" kern="1200" dirty="0">
                          <a:solidFill>
                            <a:srgbClr val="002060"/>
                          </a:solidFill>
                          <a:effectLst/>
                          <a:latin typeface="Arial Nova Light" panose="020B0304020202020204" pitchFamily="34" charset="0"/>
                          <a:ea typeface="+mn-ea"/>
                          <a:cs typeface="+mn-cs"/>
                        </a:rPr>
                        <a:t>vis-à-vis des personnes LGBT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changé de club, de salle, de structure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cherché des clubs avec uniquement des personnes </a:t>
                      </a:r>
                      <a:br>
                        <a:rPr lang="fr-FR" sz="1300" b="0" i="0" u="none" strike="noStrike" kern="1200" dirty="0">
                          <a:solidFill>
                            <a:srgbClr val="002060"/>
                          </a:solidFill>
                          <a:effectLst/>
                          <a:latin typeface="Arial Nova Light" panose="020B0304020202020204" pitchFamily="34" charset="0"/>
                          <a:ea typeface="+mn-ea"/>
                          <a:cs typeface="+mn-cs"/>
                        </a:rPr>
                      </a:br>
                      <a:r>
                        <a:rPr lang="fr-FR" sz="1300" b="0" i="0" u="none" strike="noStrike" kern="1200" dirty="0">
                          <a:solidFill>
                            <a:srgbClr val="002060"/>
                          </a:solidFill>
                          <a:effectLst/>
                          <a:latin typeface="Arial Nova Light" panose="020B0304020202020204" pitchFamily="34" charset="0"/>
                          <a:ea typeface="+mn-ea"/>
                          <a:cs typeface="+mn-cs"/>
                        </a:rPr>
                        <a:t>avec la même orientation sexuelle que moi</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arrêté de faire du 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arrêté de témoigner de l’affection en public à mon-ma partenaire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changé de 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521939">
                <a:tc>
                  <a:txBody>
                    <a:bodyPr/>
                    <a:lstStyle/>
                    <a:p>
                      <a:pPr marL="0" algn="r" defTabSz="914400" rtl="0" eaLnBrk="1" fontAlgn="ctr" latinLnBrk="0" hangingPunct="1"/>
                      <a:r>
                        <a:rPr lang="fr-FR" sz="1300" b="0" i="0" u="none" strike="noStrike" kern="1200" dirty="0">
                          <a:solidFill>
                            <a:srgbClr val="002060"/>
                          </a:solidFill>
                          <a:effectLst/>
                          <a:latin typeface="Arial Nova Light" panose="020B0304020202020204" pitchFamily="34" charset="0"/>
                          <a:ea typeface="+mn-ea"/>
                          <a:cs typeface="+mn-cs"/>
                        </a:rPr>
                        <a:t>J’ai cherché à contacter une association pour me venir en aide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bl>
          </a:graphicData>
        </a:graphic>
      </p:graphicFrame>
      <p:grpSp>
        <p:nvGrpSpPr>
          <p:cNvPr id="10" name="Groupe 9">
            <a:extLst>
              <a:ext uri="{FF2B5EF4-FFF2-40B4-BE49-F238E27FC236}">
                <a16:creationId xmlns:a16="http://schemas.microsoft.com/office/drawing/2014/main" id="{56ECAAFE-8CB3-4928-B8F1-101291AF2EF8}"/>
              </a:ext>
            </a:extLst>
          </p:cNvPr>
          <p:cNvGrpSpPr/>
          <p:nvPr/>
        </p:nvGrpSpPr>
        <p:grpSpPr>
          <a:xfrm>
            <a:off x="9603995" y="1688302"/>
            <a:ext cx="1965705" cy="665991"/>
            <a:chOff x="5513695" y="2886120"/>
            <a:chExt cx="1965705" cy="665991"/>
          </a:xfrm>
        </p:grpSpPr>
        <p:pic>
          <p:nvPicPr>
            <p:cNvPr id="12" name="Image 11">
              <a:extLst>
                <a:ext uri="{FF2B5EF4-FFF2-40B4-BE49-F238E27FC236}">
                  <a16:creationId xmlns:a16="http://schemas.microsoft.com/office/drawing/2014/main" id="{C314A9C2-0DBD-4C6B-969F-E83939BEBD29}"/>
                </a:ext>
              </a:extLst>
            </p:cNvPr>
            <p:cNvPicPr>
              <a:picLocks noChangeAspect="1"/>
            </p:cNvPicPr>
            <p:nvPr/>
          </p:nvPicPr>
          <p:blipFill>
            <a:blip r:embed="rId3"/>
            <a:stretch>
              <a:fillRect/>
            </a:stretch>
          </p:blipFill>
          <p:spPr>
            <a:xfrm>
              <a:off x="5921844" y="2886120"/>
              <a:ext cx="1149405" cy="474904"/>
            </a:xfrm>
            <a:prstGeom prst="rect">
              <a:avLst/>
            </a:prstGeom>
          </p:spPr>
        </p:pic>
        <p:sp>
          <p:nvSpPr>
            <p:cNvPr id="13" name="ZoneTexte 12">
              <a:extLst>
                <a:ext uri="{FF2B5EF4-FFF2-40B4-BE49-F238E27FC236}">
                  <a16:creationId xmlns:a16="http://schemas.microsoft.com/office/drawing/2014/main" id="{89D056E3-C70D-4FEB-84B9-FFFAFE4BC04E}"/>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sp>
        <p:nvSpPr>
          <p:cNvPr id="15" name="Titre 4">
            <a:extLst>
              <a:ext uri="{FF2B5EF4-FFF2-40B4-BE49-F238E27FC236}">
                <a16:creationId xmlns:a16="http://schemas.microsoft.com/office/drawing/2014/main" id="{381C9136-B6B0-4F81-9810-161BBC5DA2AF}"/>
              </a:ext>
            </a:extLst>
          </p:cNvPr>
          <p:cNvSpPr txBox="1">
            <a:spLocks/>
          </p:cNvSpPr>
          <p:nvPr/>
        </p:nvSpPr>
        <p:spPr>
          <a:xfrm>
            <a:off x="213342" y="161475"/>
            <a:ext cx="11833656" cy="840230"/>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1800" dirty="0">
                <a:latin typeface="Calibri" panose="020F0502020204030204" pitchFamily="34" charset="0"/>
                <a:cs typeface="Calibri" panose="020F0502020204030204" pitchFamily="34" charset="0"/>
              </a:rPr>
              <a:t>Au sein de la communauté LGBT+, Près de 3 personnes sur 10 visées personnellement par une situation homophobe ou transphobe ont par la suite évité de faire leur </a:t>
            </a:r>
            <a:r>
              <a:rPr lang="fr-FR" sz="1800" dirty="0" err="1">
                <a:latin typeface="Calibri" panose="020F0502020204030204" pitchFamily="34" charset="0"/>
                <a:cs typeface="Calibri" panose="020F0502020204030204" pitchFamily="34" charset="0"/>
              </a:rPr>
              <a:t>coming</a:t>
            </a:r>
            <a:r>
              <a:rPr lang="fr-FR" sz="1800" dirty="0">
                <a:latin typeface="Calibri" panose="020F0502020204030204" pitchFamily="34" charset="0"/>
                <a:cs typeface="Calibri" panose="020F0502020204030204" pitchFamily="34" charset="0"/>
              </a:rPr>
              <a:t> out, un quart se sont renseignées sur la position de leur club ou fédération vis-à-vis des LGBT+</a:t>
            </a:r>
          </a:p>
        </p:txBody>
      </p:sp>
      <p:sp>
        <p:nvSpPr>
          <p:cNvPr id="16" name="Rectangle 15">
            <a:extLst>
              <a:ext uri="{FF2B5EF4-FFF2-40B4-BE49-F238E27FC236}">
                <a16:creationId xmlns:a16="http://schemas.microsoft.com/office/drawing/2014/main" id="{97FB6DBB-41F7-4AD6-A1D0-B60C9D9494C7}"/>
              </a:ext>
            </a:extLst>
          </p:cNvPr>
          <p:cNvSpPr/>
          <p:nvPr/>
        </p:nvSpPr>
        <p:spPr>
          <a:xfrm>
            <a:off x="813722" y="1714500"/>
            <a:ext cx="7530178" cy="1041400"/>
          </a:xfrm>
          <a:prstGeom prst="rect">
            <a:avLst/>
          </a:prstGeom>
          <a:noFill/>
          <a:ln w="19050">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666402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Avez-vous fait votre coming-out (révéler volontairement votre identité sexuelle ou votre identité de genre) …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A</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ux personnes issues de l’échantillon LGBT+ uniquement)</a:t>
            </a:r>
          </a:p>
        </p:txBody>
      </p:sp>
      <p:graphicFrame>
        <p:nvGraphicFramePr>
          <p:cNvPr id="8" name="Tableau 7">
            <a:extLst>
              <a:ext uri="{FF2B5EF4-FFF2-40B4-BE49-F238E27FC236}">
                <a16:creationId xmlns:a16="http://schemas.microsoft.com/office/drawing/2014/main" id="{71FEABC6-281D-40F1-AF3D-9C8DE617335F}"/>
              </a:ext>
            </a:extLst>
          </p:cNvPr>
          <p:cNvGraphicFramePr>
            <a:graphicFrameLocks noGrp="1"/>
          </p:cNvGraphicFramePr>
          <p:nvPr/>
        </p:nvGraphicFramePr>
        <p:xfrm>
          <a:off x="353042" y="5665523"/>
          <a:ext cx="11434172" cy="281940"/>
        </p:xfrm>
        <a:graphic>
          <a:graphicData uri="http://schemas.openxmlformats.org/drawingml/2006/table">
            <a:tbl>
              <a:tblPr firstRow="1" bandRow="1">
                <a:tableStyleId>{5C22544A-7EE6-4342-B048-85BDC9FD1C3A}</a:tableStyleId>
              </a:tblPr>
              <a:tblGrid>
                <a:gridCol w="2775512">
                  <a:extLst>
                    <a:ext uri="{9D8B030D-6E8A-4147-A177-3AD203B41FA5}">
                      <a16:colId xmlns:a16="http://schemas.microsoft.com/office/drawing/2014/main" val="2079931090"/>
                    </a:ext>
                  </a:extLst>
                </a:gridCol>
                <a:gridCol w="3879669">
                  <a:extLst>
                    <a:ext uri="{9D8B030D-6E8A-4147-A177-3AD203B41FA5}">
                      <a16:colId xmlns:a16="http://schemas.microsoft.com/office/drawing/2014/main" val="4207804028"/>
                    </a:ext>
                  </a:extLst>
                </a:gridCol>
                <a:gridCol w="1724297">
                  <a:extLst>
                    <a:ext uri="{9D8B030D-6E8A-4147-A177-3AD203B41FA5}">
                      <a16:colId xmlns:a16="http://schemas.microsoft.com/office/drawing/2014/main" val="1623079972"/>
                    </a:ext>
                  </a:extLst>
                </a:gridCol>
                <a:gridCol w="3054694">
                  <a:extLst>
                    <a:ext uri="{9D8B030D-6E8A-4147-A177-3AD203B41FA5}">
                      <a16:colId xmlns:a16="http://schemas.microsoft.com/office/drawing/2014/main" val="2823190273"/>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l’ensemble de ce groupe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mais seulement une partie de ce groupe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Vous ne souhaitez pas répondre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307786909"/>
                  </a:ext>
                </a:extLst>
              </a:tr>
            </a:tbl>
          </a:graphicData>
        </a:graphic>
      </p:graphicFrame>
      <p:graphicFrame>
        <p:nvGraphicFramePr>
          <p:cNvPr id="26" name="Graphique 25">
            <a:extLst>
              <a:ext uri="{FF2B5EF4-FFF2-40B4-BE49-F238E27FC236}">
                <a16:creationId xmlns:a16="http://schemas.microsoft.com/office/drawing/2014/main" id="{0BDE1B5C-9E22-40CC-8773-0FD94D0B9F24}"/>
              </a:ext>
            </a:extLst>
          </p:cNvPr>
          <p:cNvGraphicFramePr/>
          <p:nvPr>
            <p:extLst>
              <p:ext uri="{D42A27DB-BD31-4B8C-83A1-F6EECF244321}">
                <p14:modId xmlns:p14="http://schemas.microsoft.com/office/powerpoint/2010/main" val="2813958502"/>
              </p:ext>
            </p:extLst>
          </p:nvPr>
        </p:nvGraphicFramePr>
        <p:xfrm>
          <a:off x="3950556" y="1821109"/>
          <a:ext cx="3171368" cy="31739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7" name="Tableau 26">
            <a:extLst>
              <a:ext uri="{FF2B5EF4-FFF2-40B4-BE49-F238E27FC236}">
                <a16:creationId xmlns:a16="http://schemas.microsoft.com/office/drawing/2014/main" id="{13A83FAA-28BD-41A4-9213-CC454E985412}"/>
              </a:ext>
            </a:extLst>
          </p:cNvPr>
          <p:cNvGraphicFramePr>
            <a:graphicFrameLocks noGrp="1"/>
          </p:cNvGraphicFramePr>
          <p:nvPr>
            <p:extLst>
              <p:ext uri="{D42A27DB-BD31-4B8C-83A1-F6EECF244321}">
                <p14:modId xmlns:p14="http://schemas.microsoft.com/office/powerpoint/2010/main" val="547240307"/>
              </p:ext>
            </p:extLst>
          </p:nvPr>
        </p:nvGraphicFramePr>
        <p:xfrm>
          <a:off x="7004737" y="1371600"/>
          <a:ext cx="946302" cy="3556221"/>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473687">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7411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72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85923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7411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7411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59378307"/>
                  </a:ext>
                </a:extLst>
              </a:tr>
            </a:tbl>
          </a:graphicData>
        </a:graphic>
      </p:graphicFrame>
      <p:graphicFrame>
        <p:nvGraphicFramePr>
          <p:cNvPr id="28" name="Tableau 27">
            <a:extLst>
              <a:ext uri="{FF2B5EF4-FFF2-40B4-BE49-F238E27FC236}">
                <a16:creationId xmlns:a16="http://schemas.microsoft.com/office/drawing/2014/main" id="{3132880E-D9EA-4550-80C5-3824EAB6BDF0}"/>
              </a:ext>
            </a:extLst>
          </p:cNvPr>
          <p:cNvGraphicFramePr>
            <a:graphicFrameLocks noGrp="1"/>
          </p:cNvGraphicFramePr>
          <p:nvPr>
            <p:extLst>
              <p:ext uri="{D42A27DB-BD31-4B8C-83A1-F6EECF244321}">
                <p14:modId xmlns:p14="http://schemas.microsoft.com/office/powerpoint/2010/main" val="2656775937"/>
              </p:ext>
            </p:extLst>
          </p:nvPr>
        </p:nvGraphicFramePr>
        <p:xfrm>
          <a:off x="659834" y="1814620"/>
          <a:ext cx="3207326" cy="3159988"/>
        </p:xfrm>
        <a:graphic>
          <a:graphicData uri="http://schemas.openxmlformats.org/drawingml/2006/table">
            <a:tbl>
              <a:tblPr>
                <a:tableStyleId>{5C22544A-7EE6-4342-B048-85BDC9FD1C3A}</a:tableStyleId>
              </a:tblPr>
              <a:tblGrid>
                <a:gridCol w="3207326">
                  <a:extLst>
                    <a:ext uri="{9D8B030D-6E8A-4147-A177-3AD203B41FA5}">
                      <a16:colId xmlns:a16="http://schemas.microsoft.com/office/drawing/2014/main" val="2099683861"/>
                    </a:ext>
                  </a:extLst>
                </a:gridCol>
              </a:tblGrid>
              <a:tr h="789997">
                <a:tc>
                  <a:txBody>
                    <a:bodyPr/>
                    <a:lstStyle/>
                    <a:p>
                      <a:pPr marL="0" algn="r" defTabSz="914400" rtl="0" eaLnBrk="1" fontAlgn="ctr" latinLnBrk="0" hangingPunct="1"/>
                      <a:r>
                        <a:rPr lang="fr-FR" sz="1300" u="none" strike="noStrike" kern="1200" dirty="0">
                          <a:solidFill>
                            <a:srgbClr val="002060"/>
                          </a:solidFill>
                          <a:effectLst/>
                          <a:latin typeface="Arial Nova Light" panose="020B0304020202020204" pitchFamily="34" charset="0"/>
                          <a:ea typeface="+mn-ea"/>
                          <a:cs typeface="+mn-cs"/>
                        </a:rPr>
                        <a:t>Auprès de vos amis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840968"/>
                  </a:ext>
                </a:extLst>
              </a:tr>
              <a:tr h="789997">
                <a:tc>
                  <a:txBody>
                    <a:bodyPr/>
                    <a:lstStyle/>
                    <a:p>
                      <a:pPr marL="0" algn="r" defTabSz="914400" rtl="0" eaLnBrk="1" fontAlgn="ctr" latinLnBrk="0" hangingPunct="1"/>
                      <a:r>
                        <a:rPr lang="fr-FR" sz="1300" u="none" strike="noStrike" kern="1200" dirty="0">
                          <a:solidFill>
                            <a:srgbClr val="002060"/>
                          </a:solidFill>
                          <a:effectLst/>
                          <a:latin typeface="Arial Nova Light" panose="020B0304020202020204" pitchFamily="34" charset="0"/>
                          <a:ea typeface="+mn-ea"/>
                          <a:cs typeface="+mn-cs"/>
                        </a:rPr>
                        <a:t>Auprès de votre famille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746912"/>
                  </a:ext>
                </a:extLst>
              </a:tr>
              <a:tr h="789997">
                <a:tc>
                  <a:txBody>
                    <a:bodyPr/>
                    <a:lstStyle/>
                    <a:p>
                      <a:pPr marL="0" algn="r" defTabSz="914400" rtl="0" eaLnBrk="1" fontAlgn="ctr" latinLnBrk="0" hangingPunct="1"/>
                      <a:r>
                        <a:rPr lang="fr-FR" sz="1300" u="none" strike="noStrike" kern="1200" dirty="0">
                          <a:solidFill>
                            <a:srgbClr val="002060"/>
                          </a:solidFill>
                          <a:effectLst/>
                          <a:latin typeface="Arial Nova Light" panose="020B0304020202020204" pitchFamily="34" charset="0"/>
                          <a:ea typeface="+mn-ea"/>
                          <a:cs typeface="+mn-cs"/>
                        </a:rPr>
                        <a:t>Auprès de vos collègues</a:t>
                      </a:r>
                    </a:p>
                    <a:p>
                      <a:pPr marL="0" algn="r" defTabSz="914400" rtl="0" eaLnBrk="1" fontAlgn="ctr" latinLnBrk="0" hangingPunct="1"/>
                      <a:r>
                        <a:rPr lang="fr-FR" sz="1100" i="1" u="none" strike="noStrike" kern="1200" dirty="0">
                          <a:solidFill>
                            <a:srgbClr val="002060"/>
                          </a:solidFill>
                          <a:effectLst/>
                          <a:latin typeface="Arial Nova Light" panose="020B0304020202020204" pitchFamily="34" charset="0"/>
                          <a:ea typeface="+mn-ea"/>
                          <a:cs typeface="+mn-cs"/>
                        </a:rPr>
                        <a:t>(Auprès des personnes actives)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40222411"/>
                  </a:ext>
                </a:extLst>
              </a:tr>
              <a:tr h="789997">
                <a:tc>
                  <a:txBody>
                    <a:bodyPr/>
                    <a:lstStyle/>
                    <a:p>
                      <a:pPr marL="0" algn="r" defTabSz="914400" rtl="0" eaLnBrk="1" fontAlgn="ctr" latinLnBrk="0" hangingPunct="1"/>
                      <a:r>
                        <a:rPr lang="fr-FR" sz="1300" u="none" strike="noStrike" kern="1200" dirty="0">
                          <a:solidFill>
                            <a:srgbClr val="002060"/>
                          </a:solidFill>
                          <a:effectLst/>
                          <a:latin typeface="Arial Nova Light" panose="020B0304020202020204" pitchFamily="34" charset="0"/>
                          <a:ea typeface="+mn-ea"/>
                          <a:cs typeface="+mn-cs"/>
                        </a:rPr>
                        <a:t>Auprès de votre entourage sportif</a:t>
                      </a:r>
                    </a:p>
                    <a:p>
                      <a:pPr marL="0" marR="0" lvl="0" indent="0" algn="r" defTabSz="914400" rtl="0" eaLnBrk="1" fontAlgn="ctr"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Nova Light" panose="020B0304020202020204" pitchFamily="34" charset="0"/>
                          <a:ea typeface="+mn-ea"/>
                          <a:cs typeface="+mn-cs"/>
                        </a:rPr>
                        <a:t>(Auprès des personnes qui déclarent faire du 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8859386"/>
                  </a:ext>
                </a:extLst>
              </a:tr>
            </a:tbl>
          </a:graphicData>
        </a:graphic>
      </p:graphicFrame>
      <p:grpSp>
        <p:nvGrpSpPr>
          <p:cNvPr id="9" name="Groupe 8">
            <a:extLst>
              <a:ext uri="{FF2B5EF4-FFF2-40B4-BE49-F238E27FC236}">
                <a16:creationId xmlns:a16="http://schemas.microsoft.com/office/drawing/2014/main" id="{B387DDBF-E7F3-4022-B8BF-4D96007FE0E3}"/>
              </a:ext>
            </a:extLst>
          </p:cNvPr>
          <p:cNvGrpSpPr/>
          <p:nvPr/>
        </p:nvGrpSpPr>
        <p:grpSpPr>
          <a:xfrm>
            <a:off x="10086595" y="633254"/>
            <a:ext cx="1965705" cy="665991"/>
            <a:chOff x="5513695" y="2886120"/>
            <a:chExt cx="1965705" cy="665991"/>
          </a:xfrm>
        </p:grpSpPr>
        <p:pic>
          <p:nvPicPr>
            <p:cNvPr id="10" name="Image 9">
              <a:extLst>
                <a:ext uri="{FF2B5EF4-FFF2-40B4-BE49-F238E27FC236}">
                  <a16:creationId xmlns:a16="http://schemas.microsoft.com/office/drawing/2014/main" id="{C9B10C94-2818-4984-ABC7-ABF7B368FA1B}"/>
                </a:ext>
              </a:extLst>
            </p:cNvPr>
            <p:cNvPicPr>
              <a:picLocks noChangeAspect="1"/>
            </p:cNvPicPr>
            <p:nvPr/>
          </p:nvPicPr>
          <p:blipFill>
            <a:blip r:embed="rId3"/>
            <a:stretch>
              <a:fillRect/>
            </a:stretch>
          </p:blipFill>
          <p:spPr>
            <a:xfrm>
              <a:off x="5921844" y="2886120"/>
              <a:ext cx="1149405" cy="474904"/>
            </a:xfrm>
            <a:prstGeom prst="rect">
              <a:avLst/>
            </a:prstGeom>
          </p:spPr>
        </p:pic>
        <p:sp>
          <p:nvSpPr>
            <p:cNvPr id="11" name="ZoneTexte 10">
              <a:extLst>
                <a:ext uri="{FF2B5EF4-FFF2-40B4-BE49-F238E27FC236}">
                  <a16:creationId xmlns:a16="http://schemas.microsoft.com/office/drawing/2014/main" id="{A851A254-FB17-40DD-A10D-BF3C12F4E64D}"/>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14" name="Titre 4">
            <a:extLst>
              <a:ext uri="{FF2B5EF4-FFF2-40B4-BE49-F238E27FC236}">
                <a16:creationId xmlns:a16="http://schemas.microsoft.com/office/drawing/2014/main" id="{FAFAE27D-A373-4BB9-9954-A2E9DA15E1BD}"/>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Dans un tel contexte, le sport est sans surprise l’environnement où les personnes LGBT+ ont le moins fait leur </a:t>
            </a:r>
            <a:r>
              <a:rPr kumimoji="0" lang="fr-FR" sz="2000" b="0" i="0" u="none" strike="noStrike" kern="1200" cap="all" spc="120" normalizeH="0" baseline="0" noProof="0" dirty="0" err="1">
                <a:ln>
                  <a:noFill/>
                </a:ln>
                <a:solidFill>
                  <a:srgbClr val="2F469C"/>
                </a:solidFill>
                <a:effectLst/>
                <a:uLnTx/>
                <a:uFillTx/>
                <a:latin typeface="Calibri" panose="020F0502020204030204" pitchFamily="34" charset="0"/>
                <a:ea typeface="+mj-ea"/>
                <a:cs typeface="Calibri" panose="020F0502020204030204" pitchFamily="34" charset="0"/>
              </a:rPr>
              <a:t>coming</a:t>
            </a: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 out</a:t>
            </a:r>
          </a:p>
        </p:txBody>
      </p:sp>
      <p:sp>
        <p:nvSpPr>
          <p:cNvPr id="15" name="Rectangle 14">
            <a:extLst>
              <a:ext uri="{FF2B5EF4-FFF2-40B4-BE49-F238E27FC236}">
                <a16:creationId xmlns:a16="http://schemas.microsoft.com/office/drawing/2014/main" id="{309AF769-CA79-4796-B80A-F11B6FAE1636}"/>
              </a:ext>
            </a:extLst>
          </p:cNvPr>
          <p:cNvSpPr/>
          <p:nvPr/>
        </p:nvSpPr>
        <p:spPr>
          <a:xfrm>
            <a:off x="665378" y="4229097"/>
            <a:ext cx="7232207" cy="7239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4C7738A0-BFC5-4390-BD34-9F338F746FEE}"/>
              </a:ext>
            </a:extLst>
          </p:cNvPr>
          <p:cNvSpPr/>
          <p:nvPr/>
        </p:nvSpPr>
        <p:spPr>
          <a:xfrm>
            <a:off x="4348378" y="1892297"/>
            <a:ext cx="653607" cy="635003"/>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ZoneTexte 16">
            <a:extLst>
              <a:ext uri="{FF2B5EF4-FFF2-40B4-BE49-F238E27FC236}">
                <a16:creationId xmlns:a16="http://schemas.microsoft.com/office/drawing/2014/main" id="{A52F63C2-AF21-4443-9E5F-289254E58222}"/>
              </a:ext>
            </a:extLst>
          </p:cNvPr>
          <p:cNvSpPr txBox="1"/>
          <p:nvPr/>
        </p:nvSpPr>
        <p:spPr>
          <a:xfrm>
            <a:off x="8032308" y="4287370"/>
            <a:ext cx="3473892" cy="461665"/>
          </a:xfrm>
          <a:prstGeom prst="rect">
            <a:avLst/>
          </a:prstGeom>
          <a:noFill/>
        </p:spPr>
        <p:txBody>
          <a:bodyPr wrap="square">
            <a:spAutoFit/>
          </a:bodyPr>
          <a:lstStyle/>
          <a:p>
            <a:r>
              <a:rPr lang="fr-FR" sz="1200" i="1" u="none" strike="noStrike" kern="1200" dirty="0">
                <a:solidFill>
                  <a:srgbClr val="002060"/>
                </a:solidFill>
                <a:effectLst/>
                <a:latin typeface="Arial Nova Light" panose="020B0304020202020204" pitchFamily="34" charset="0"/>
                <a:ea typeface="+mn-ea"/>
                <a:cs typeface="+mn-cs"/>
              </a:rPr>
              <a:t>Aux personnes qui pratiquent leur sport au sein d’une structure : 66</a:t>
            </a:r>
            <a:endParaRPr lang="fr-FR" sz="1200" i="1" dirty="0"/>
          </a:p>
        </p:txBody>
      </p:sp>
    </p:spTree>
    <p:extLst>
      <p:ext uri="{BB962C8B-B14F-4D97-AF65-F5344CB8AC3E}">
        <p14:creationId xmlns:p14="http://schemas.microsoft.com/office/powerpoint/2010/main" val="2346110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La structure au sein de laquelle vous pratiquez votre/vos activité(s) sportive(s) est-elle une structure identifiée comme LGBT+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A</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ux personnes issues de l’échantillon LGBT+ uniquement, qui pratiquent du sport au sein d’un club)</a:t>
            </a:r>
          </a:p>
        </p:txBody>
      </p:sp>
      <p:sp>
        <p:nvSpPr>
          <p:cNvPr id="13" name="ZoneTexte 12">
            <a:extLst>
              <a:ext uri="{FF2B5EF4-FFF2-40B4-BE49-F238E27FC236}">
                <a16:creationId xmlns:a16="http://schemas.microsoft.com/office/drawing/2014/main" id="{B4C33433-48EE-47D2-B196-EC819B770810}"/>
              </a:ext>
            </a:extLst>
          </p:cNvPr>
          <p:cNvSpPr txBox="1"/>
          <p:nvPr/>
        </p:nvSpPr>
        <p:spPr>
          <a:xfrm>
            <a:off x="928638" y="1896789"/>
            <a:ext cx="1588494" cy="307777"/>
          </a:xfrm>
          <a:prstGeom prst="rect">
            <a:avLst/>
          </a:prstGeom>
        </p:spPr>
        <p:txBody>
          <a:bodyPr vert="horz" wrap="square" lIns="0" tIns="0" rIns="0" bIns="0" rtlCol="0">
            <a:spAutoFit/>
          </a:bodyPr>
          <a:lstStyle/>
          <a:p>
            <a:pPr marL="4763"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Arial Black"/>
                <a:ea typeface="+mn-ea"/>
                <a:cs typeface="+mn-cs"/>
              </a:rPr>
              <a:t>% « Oui »</a:t>
            </a:r>
          </a:p>
        </p:txBody>
      </p:sp>
      <p:graphicFrame>
        <p:nvGraphicFramePr>
          <p:cNvPr id="14" name="Graphique 13">
            <a:extLst>
              <a:ext uri="{FF2B5EF4-FFF2-40B4-BE49-F238E27FC236}">
                <a16:creationId xmlns:a16="http://schemas.microsoft.com/office/drawing/2014/main" id="{356C0EF4-7989-4088-87B6-75A578502083}"/>
              </a:ext>
            </a:extLst>
          </p:cNvPr>
          <p:cNvGraphicFramePr/>
          <p:nvPr/>
        </p:nvGraphicFramePr>
        <p:xfrm>
          <a:off x="3144579" y="2703969"/>
          <a:ext cx="4280862" cy="1952888"/>
        </p:xfrm>
        <a:graphic>
          <a:graphicData uri="http://schemas.openxmlformats.org/drawingml/2006/chart">
            <c:chart xmlns:c="http://schemas.openxmlformats.org/drawingml/2006/chart" xmlns:r="http://schemas.openxmlformats.org/officeDocument/2006/relationships" r:id="rId3"/>
          </a:graphicData>
        </a:graphic>
      </p:graphicFrame>
      <p:sp>
        <p:nvSpPr>
          <p:cNvPr id="15" name="ZoneTexte 14">
            <a:extLst>
              <a:ext uri="{FF2B5EF4-FFF2-40B4-BE49-F238E27FC236}">
                <a16:creationId xmlns:a16="http://schemas.microsoft.com/office/drawing/2014/main" id="{0E941209-A60B-4B4F-9B67-77FB6D7FECCA}"/>
              </a:ext>
            </a:extLst>
          </p:cNvPr>
          <p:cNvSpPr txBox="1"/>
          <p:nvPr/>
        </p:nvSpPr>
        <p:spPr>
          <a:xfrm>
            <a:off x="4606748" y="3512828"/>
            <a:ext cx="1356522" cy="307777"/>
          </a:xfrm>
          <a:prstGeom prst="rect">
            <a:avLst/>
          </a:prstGeom>
        </p:spPr>
        <p:txBody>
          <a:bodyPr vert="horz" wrap="square" lIns="0" tIns="0" rIns="0" bIns="0" rtlCol="0">
            <a:spAutoFit/>
          </a:bodyPr>
          <a:lstStyle/>
          <a:p>
            <a:pPr marL="4763"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355FAC"/>
                </a:solidFill>
                <a:effectLst/>
                <a:uLnTx/>
                <a:uFillTx/>
                <a:latin typeface="Arial"/>
                <a:ea typeface="+mn-ea"/>
                <a:cs typeface="+mn-cs"/>
              </a:rPr>
              <a:t>47%</a:t>
            </a:r>
          </a:p>
        </p:txBody>
      </p:sp>
      <p:sp>
        <p:nvSpPr>
          <p:cNvPr id="16" name="Arc 15">
            <a:extLst>
              <a:ext uri="{FF2B5EF4-FFF2-40B4-BE49-F238E27FC236}">
                <a16:creationId xmlns:a16="http://schemas.microsoft.com/office/drawing/2014/main" id="{4A9C563E-5EC2-4213-A398-7A86C116B803}"/>
              </a:ext>
            </a:extLst>
          </p:cNvPr>
          <p:cNvSpPr/>
          <p:nvPr/>
        </p:nvSpPr>
        <p:spPr>
          <a:xfrm>
            <a:off x="4576020" y="2987611"/>
            <a:ext cx="1485396" cy="1393320"/>
          </a:xfrm>
          <a:prstGeom prst="arc">
            <a:avLst>
              <a:gd name="adj1" fmla="val 4697473"/>
              <a:gd name="adj2" fmla="val 16151340"/>
            </a:avLst>
          </a:prstGeom>
          <a:noFill/>
          <a:ln w="19050">
            <a:solidFill>
              <a:schemeClr val="bg2"/>
            </a:solidFill>
            <a:round/>
            <a:headEnd/>
            <a:tailEnd/>
          </a:ln>
          <a:effectLst/>
          <a:extLst>
            <a:ext uri="{909E8E84-426E-40DD-AFC4-6F175D3DCCD1}">
              <a14:hiddenFill xmlns:a14="http://schemas.microsoft.com/office/drawing/2010/main">
                <a:noFill/>
              </a14:hiddenFill>
            </a:ext>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17" name="Tableau 16">
            <a:extLst>
              <a:ext uri="{FF2B5EF4-FFF2-40B4-BE49-F238E27FC236}">
                <a16:creationId xmlns:a16="http://schemas.microsoft.com/office/drawing/2014/main" id="{BE9E06FA-4872-4357-9D42-8CA5120666BD}"/>
              </a:ext>
            </a:extLst>
          </p:cNvPr>
          <p:cNvGraphicFramePr>
            <a:graphicFrameLocks noGrp="1"/>
          </p:cNvGraphicFramePr>
          <p:nvPr/>
        </p:nvGraphicFramePr>
        <p:xfrm>
          <a:off x="6383180" y="3072553"/>
          <a:ext cx="2476258" cy="1864422"/>
        </p:xfrm>
        <a:graphic>
          <a:graphicData uri="http://schemas.openxmlformats.org/drawingml/2006/table">
            <a:tbl>
              <a:tblPr>
                <a:tableStyleId>{5C22544A-7EE6-4342-B048-85BDC9FD1C3A}</a:tableStyleId>
              </a:tblPr>
              <a:tblGrid>
                <a:gridCol w="1885950">
                  <a:extLst>
                    <a:ext uri="{9D8B030D-6E8A-4147-A177-3AD203B41FA5}">
                      <a16:colId xmlns:a16="http://schemas.microsoft.com/office/drawing/2014/main" val="2148881494"/>
                    </a:ext>
                  </a:extLst>
                </a:gridCol>
                <a:gridCol w="590308">
                  <a:extLst>
                    <a:ext uri="{9D8B030D-6E8A-4147-A177-3AD203B41FA5}">
                      <a16:colId xmlns:a16="http://schemas.microsoft.com/office/drawing/2014/main" val="1009934185"/>
                    </a:ext>
                  </a:extLst>
                </a:gridCol>
              </a:tblGrid>
              <a:tr h="310737">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en salle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b="1" i="0" u="none" strike="noStrike" dirty="0">
                          <a:solidFill>
                            <a:srgbClr val="002060"/>
                          </a:solidFill>
                          <a:effectLst/>
                          <a:latin typeface="Arial Nova Light" panose="020B0304020202020204" pitchFamily="34" charset="0"/>
                        </a:rPr>
                        <a:t>48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d'extérieur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54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d'équipe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60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 raquette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58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Athlétisme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d'eau</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68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19" name="Rectangle 18">
            <a:extLst>
              <a:ext uri="{FF2B5EF4-FFF2-40B4-BE49-F238E27FC236}">
                <a16:creationId xmlns:a16="http://schemas.microsoft.com/office/drawing/2014/main" id="{EAAAA66A-7C6A-489F-A0F0-D6F870464333}"/>
              </a:ext>
            </a:extLst>
          </p:cNvPr>
          <p:cNvSpPr/>
          <p:nvPr/>
        </p:nvSpPr>
        <p:spPr>
          <a:xfrm>
            <a:off x="6504296" y="2726110"/>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dirty="0">
                <a:ln>
                  <a:noFill/>
                </a:ln>
                <a:solidFill>
                  <a:srgbClr val="BEDBFF">
                    <a:lumMod val="25000"/>
                  </a:srgbClr>
                </a:solidFill>
                <a:effectLst/>
                <a:uLnTx/>
                <a:uFillTx/>
                <a:latin typeface="Calibri Light" panose="020F0302020204030204" pitchFamily="34" charset="0"/>
                <a:ea typeface="+mn-ea"/>
                <a:cs typeface="Calibri Light" panose="020F0302020204030204" pitchFamily="34" charset="0"/>
              </a:rPr>
              <a:t>Selon le type de sport pratiqué</a:t>
            </a:r>
          </a:p>
        </p:txBody>
      </p:sp>
      <p:sp>
        <p:nvSpPr>
          <p:cNvPr id="18" name="Titre 4">
            <a:extLst>
              <a:ext uri="{FF2B5EF4-FFF2-40B4-BE49-F238E27FC236}">
                <a16:creationId xmlns:a16="http://schemas.microsoft.com/office/drawing/2014/main" id="{7492FA55-9FA4-4A80-9A61-57563D0052A1}"/>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Et près d’un(e) sportif/</a:t>
            </a:r>
            <a:r>
              <a:rPr kumimoji="0" lang="fr-FR" sz="2000" b="0" i="0" u="none" strike="noStrike" kern="1200" cap="all" spc="120" normalizeH="0" baseline="0" noProof="0" dirty="0" err="1">
                <a:ln>
                  <a:noFill/>
                </a:ln>
                <a:solidFill>
                  <a:srgbClr val="2F469C"/>
                </a:solidFill>
                <a:effectLst/>
                <a:uLnTx/>
                <a:uFillTx/>
                <a:latin typeface="Calibri" panose="020F0502020204030204" pitchFamily="34" charset="0"/>
                <a:ea typeface="+mj-ea"/>
                <a:cs typeface="Calibri" panose="020F0502020204030204" pitchFamily="34" charset="0"/>
              </a:rPr>
              <a:t>ve</a:t>
            </a: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 LGBT+ sur deux déclare pratiquer son activité dans une structure LGBT+ </a:t>
            </a:r>
            <a:r>
              <a:rPr kumimoji="0" lang="fr-FR" sz="2000" b="0" i="0" u="none" strike="noStrike" kern="1200" cap="all" spc="120" normalizeH="0" baseline="0" noProof="0" dirty="0" err="1">
                <a:ln>
                  <a:noFill/>
                </a:ln>
                <a:solidFill>
                  <a:srgbClr val="2F469C"/>
                </a:solidFill>
                <a:effectLst/>
                <a:uLnTx/>
                <a:uFillTx/>
                <a:latin typeface="Calibri" panose="020F0502020204030204" pitchFamily="34" charset="0"/>
                <a:ea typeface="+mj-ea"/>
                <a:cs typeface="Calibri" panose="020F0502020204030204" pitchFamily="34" charset="0"/>
              </a:rPr>
              <a:t>friendly</a:t>
            </a:r>
            <a:endPar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endParaRPr>
          </a:p>
        </p:txBody>
      </p:sp>
      <p:grpSp>
        <p:nvGrpSpPr>
          <p:cNvPr id="21" name="Groupe 20">
            <a:extLst>
              <a:ext uri="{FF2B5EF4-FFF2-40B4-BE49-F238E27FC236}">
                <a16:creationId xmlns:a16="http://schemas.microsoft.com/office/drawing/2014/main" id="{5E32EA29-DED2-4E44-978F-F3F788E946C9}"/>
              </a:ext>
            </a:extLst>
          </p:cNvPr>
          <p:cNvGrpSpPr/>
          <p:nvPr/>
        </p:nvGrpSpPr>
        <p:grpSpPr>
          <a:xfrm>
            <a:off x="10086595" y="633254"/>
            <a:ext cx="1965705" cy="665991"/>
            <a:chOff x="5513695" y="2886120"/>
            <a:chExt cx="1965705" cy="665991"/>
          </a:xfrm>
        </p:grpSpPr>
        <p:pic>
          <p:nvPicPr>
            <p:cNvPr id="22" name="Image 21">
              <a:extLst>
                <a:ext uri="{FF2B5EF4-FFF2-40B4-BE49-F238E27FC236}">
                  <a16:creationId xmlns:a16="http://schemas.microsoft.com/office/drawing/2014/main" id="{23FAC45F-7E53-4A97-A38A-3CB040B9CC9E}"/>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23" name="ZoneTexte 22">
              <a:extLst>
                <a:ext uri="{FF2B5EF4-FFF2-40B4-BE49-F238E27FC236}">
                  <a16:creationId xmlns:a16="http://schemas.microsoft.com/office/drawing/2014/main" id="{F492F797-354D-47D2-AB2D-46E8C90AC0B3}"/>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24" name="Rectangle 23">
            <a:extLst>
              <a:ext uri="{FF2B5EF4-FFF2-40B4-BE49-F238E27FC236}">
                <a16:creationId xmlns:a16="http://schemas.microsoft.com/office/drawing/2014/main" id="{2F38BFA4-C444-4549-A1A4-67CD0EEF2E9A}"/>
              </a:ext>
            </a:extLst>
          </p:cNvPr>
          <p:cNvSpPr/>
          <p:nvPr/>
        </p:nvSpPr>
        <p:spPr>
          <a:xfrm>
            <a:off x="8333226" y="3679416"/>
            <a:ext cx="488507" cy="292103"/>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754BE2DC-CB19-4969-B907-488450AE47CE}"/>
              </a:ext>
            </a:extLst>
          </p:cNvPr>
          <p:cNvSpPr/>
          <p:nvPr/>
        </p:nvSpPr>
        <p:spPr>
          <a:xfrm>
            <a:off x="8333226" y="4631457"/>
            <a:ext cx="488507" cy="292103"/>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02738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algn="ctr"/>
            <a:r>
              <a:rPr lang="fr-FR" sz="4550" dirty="0">
                <a:ln w="6350">
                  <a:noFill/>
                </a:ln>
                <a:solidFill>
                  <a:srgbClr val="3B4496"/>
                </a:solidFill>
              </a:rPr>
              <a:t>PARTIE 4</a:t>
            </a:r>
            <a:endParaRPr lang="en-GB" sz="4550" dirty="0">
              <a:solidFill>
                <a:srgbClr val="3B4496"/>
              </a:solidFill>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523220"/>
          </a:xfrm>
          <a:prstGeom prst="rect">
            <a:avLst/>
          </a:prstGeom>
          <a:noFill/>
        </p:spPr>
        <p:txBody>
          <a:bodyPr wrap="square">
            <a:spAutoFit/>
          </a:bodyPr>
          <a:lstStyle/>
          <a:p>
            <a:pPr algn="ctr"/>
            <a:r>
              <a:rPr lang="fr-FR" sz="2800" cap="all" dirty="0">
                <a:ln w="6350">
                  <a:noFill/>
                </a:ln>
                <a:solidFill>
                  <a:srgbClr val="3B4496"/>
                </a:solidFill>
                <a:latin typeface="Franklin Gothic Book" panose="020B0503020102020204" pitchFamily="34" charset="0"/>
              </a:rPr>
              <a:t>LES ATTENTES PAR RAPPORT A LA LGBTPHOBIE DANS LE SPORT</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534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692497"/>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Avez-vous le sentiment que des choses sont faites pour lutter contre les </a:t>
            </a:r>
            <a:r>
              <a:rPr lang="fr-FR" sz="1300" i="1" dirty="0" err="1">
                <a:solidFill>
                  <a:schemeClr val="tx2"/>
                </a:solidFill>
                <a:latin typeface="Calibri Light" panose="020F0302020204030204" pitchFamily="34" charset="0"/>
                <a:cs typeface="Calibri Light" panose="020F0302020204030204" pitchFamily="34" charset="0"/>
              </a:rPr>
              <a:t>LGBTphobies</a:t>
            </a:r>
            <a:r>
              <a:rPr lang="fr-FR" sz="1300" i="1" dirty="0">
                <a:solidFill>
                  <a:schemeClr val="tx2"/>
                </a:solidFill>
                <a:latin typeface="Calibri Light" panose="020F0302020204030204" pitchFamily="34" charset="0"/>
                <a:cs typeface="Calibri Light" panose="020F0302020204030204" pitchFamily="34" charset="0"/>
              </a:rPr>
              <a:t> (expression de haine envers les personnes homosexuelles, bisexuelles ou transgenres) </a:t>
            </a:r>
            <a:r>
              <a:rPr lang="fr-FR" sz="1300" b="1" i="1" u="sng" dirty="0">
                <a:solidFill>
                  <a:schemeClr val="tx2"/>
                </a:solidFill>
                <a:latin typeface="Calibri Light" panose="020F0302020204030204" pitchFamily="34" charset="0"/>
                <a:cs typeface="Calibri Light" panose="020F0302020204030204" pitchFamily="34" charset="0"/>
              </a:rPr>
              <a:t>dans le sport </a:t>
            </a:r>
            <a:r>
              <a:rPr lang="fr-FR" sz="1300" i="1" dirty="0">
                <a:solidFill>
                  <a:schemeClr val="tx2"/>
                </a:solidFill>
                <a:latin typeface="Calibri Light" panose="020F0302020204030204" pitchFamily="34" charset="0"/>
                <a:cs typeface="Calibri Light" panose="020F0302020204030204" pitchFamily="34" charset="0"/>
              </a:rPr>
              <a:t>?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367567030"/>
              </p:ext>
            </p:extLst>
          </p:nvPr>
        </p:nvGraphicFramePr>
        <p:xfrm>
          <a:off x="353042" y="5665523"/>
          <a:ext cx="11434170" cy="281940"/>
        </p:xfrm>
        <a:graphic>
          <a:graphicData uri="http://schemas.openxmlformats.org/drawingml/2006/table">
            <a:tbl>
              <a:tblPr firstRow="1" bandRow="1">
                <a:tableStyleId>{5C22544A-7EE6-4342-B048-85BDC9FD1C3A}</a:tableStyleId>
              </a:tblPr>
              <a:tblGrid>
                <a:gridCol w="2286834">
                  <a:extLst>
                    <a:ext uri="{9D8B030D-6E8A-4147-A177-3AD203B41FA5}">
                      <a16:colId xmlns:a16="http://schemas.microsoft.com/office/drawing/2014/main" val="2079931090"/>
                    </a:ext>
                  </a:extLst>
                </a:gridCol>
                <a:gridCol w="2286834">
                  <a:extLst>
                    <a:ext uri="{9D8B030D-6E8A-4147-A177-3AD203B41FA5}">
                      <a16:colId xmlns:a16="http://schemas.microsoft.com/office/drawing/2014/main" val="4207804028"/>
                    </a:ext>
                  </a:extLst>
                </a:gridCol>
                <a:gridCol w="2286834">
                  <a:extLst>
                    <a:ext uri="{9D8B030D-6E8A-4147-A177-3AD203B41FA5}">
                      <a16:colId xmlns:a16="http://schemas.microsoft.com/office/drawing/2014/main" val="2680629854"/>
                    </a:ext>
                  </a:extLst>
                </a:gridCol>
                <a:gridCol w="2286834">
                  <a:extLst>
                    <a:ext uri="{9D8B030D-6E8A-4147-A177-3AD203B41FA5}">
                      <a16:colId xmlns:a16="http://schemas.microsoft.com/office/drawing/2014/main" val="1623079972"/>
                    </a:ext>
                  </a:extLst>
                </a:gridCol>
                <a:gridCol w="2286834">
                  <a:extLst>
                    <a:ext uri="{9D8B030D-6E8A-4147-A177-3AD203B41FA5}">
                      <a16:colId xmlns:a16="http://schemas.microsoft.com/office/drawing/2014/main" val="2688080805"/>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tout à fait</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plutôt</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plutôt pas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(Ne se prononce pas)</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307786909"/>
                  </a:ext>
                </a:extLst>
              </a:tr>
            </a:tbl>
          </a:graphicData>
        </a:graphic>
      </p:graphicFrame>
      <p:graphicFrame>
        <p:nvGraphicFramePr>
          <p:cNvPr id="23" name="Graphique 22">
            <a:extLst>
              <a:ext uri="{FF2B5EF4-FFF2-40B4-BE49-F238E27FC236}">
                <a16:creationId xmlns:a16="http://schemas.microsoft.com/office/drawing/2014/main" id="{1D75D1CA-F486-4AA1-B24D-010A0250BAF1}"/>
              </a:ext>
            </a:extLst>
          </p:cNvPr>
          <p:cNvGraphicFramePr/>
          <p:nvPr>
            <p:extLst>
              <p:ext uri="{D42A27DB-BD31-4B8C-83A1-F6EECF244321}">
                <p14:modId xmlns:p14="http://schemas.microsoft.com/office/powerpoint/2010/main" val="673046660"/>
              </p:ext>
            </p:extLst>
          </p:nvPr>
        </p:nvGraphicFramePr>
        <p:xfrm>
          <a:off x="1533988" y="2005015"/>
          <a:ext cx="3924215" cy="2824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Graphique 23">
            <a:extLst>
              <a:ext uri="{FF2B5EF4-FFF2-40B4-BE49-F238E27FC236}">
                <a16:creationId xmlns:a16="http://schemas.microsoft.com/office/drawing/2014/main" id="{4726995A-CD6C-4032-86A0-6B6F01F5A26F}"/>
              </a:ext>
            </a:extLst>
          </p:cNvPr>
          <p:cNvGraphicFramePr/>
          <p:nvPr>
            <p:extLst>
              <p:ext uri="{D42A27DB-BD31-4B8C-83A1-F6EECF244321}">
                <p14:modId xmlns:p14="http://schemas.microsoft.com/office/powerpoint/2010/main" val="4065689949"/>
              </p:ext>
            </p:extLst>
          </p:nvPr>
        </p:nvGraphicFramePr>
        <p:xfrm>
          <a:off x="1533988" y="2125465"/>
          <a:ext cx="3924215" cy="2567486"/>
        </p:xfrm>
        <a:graphic>
          <a:graphicData uri="http://schemas.openxmlformats.org/drawingml/2006/chart">
            <c:chart xmlns:c="http://schemas.openxmlformats.org/drawingml/2006/chart" xmlns:r="http://schemas.openxmlformats.org/officeDocument/2006/relationships" r:id="rId4"/>
          </a:graphicData>
        </a:graphic>
      </p:graphicFrame>
      <p:sp>
        <p:nvSpPr>
          <p:cNvPr id="25" name="ZoneTexte 24">
            <a:extLst>
              <a:ext uri="{FF2B5EF4-FFF2-40B4-BE49-F238E27FC236}">
                <a16:creationId xmlns:a16="http://schemas.microsoft.com/office/drawing/2014/main" id="{32EB394F-692D-40EA-B391-675EADE51777}"/>
              </a:ext>
            </a:extLst>
          </p:cNvPr>
          <p:cNvSpPr txBox="1"/>
          <p:nvPr/>
        </p:nvSpPr>
        <p:spPr>
          <a:xfrm>
            <a:off x="3698543" y="1708448"/>
            <a:ext cx="3878212" cy="338554"/>
          </a:xfrm>
          <a:prstGeom prst="rect">
            <a:avLst/>
          </a:prstGeom>
          <a:noFill/>
        </p:spPr>
        <p:txBody>
          <a:bodyPr wrap="square">
            <a:spAutoFit/>
          </a:bodyPr>
          <a:lstStyle/>
          <a:p>
            <a:pPr lvl="0" algn="just"/>
            <a:r>
              <a:rPr lang="fr-FR" sz="1600" u="none" strike="noStrike" dirty="0">
                <a:solidFill>
                  <a:srgbClr val="002060"/>
                </a:solidFill>
                <a:effectLst/>
                <a:latin typeface="+mj-lt"/>
                <a:ea typeface="Times New Roman" panose="02020603050405020304" pitchFamily="18" charset="0"/>
                <a:cs typeface="Arial" panose="020B0604020202020204" pitchFamily="34" charset="0"/>
              </a:rPr>
              <a:t>% « Oui » :  48</a:t>
            </a:r>
            <a:endParaRPr lang="fr-FR" sz="1800" u="none" strike="noStrike" dirty="0">
              <a:solidFill>
                <a:srgbClr val="00000A"/>
              </a:solidFill>
              <a:effectLst/>
              <a:latin typeface="+mj-lt"/>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id="{654487F0-2A5B-43D1-9A74-3B078CB925FA}"/>
              </a:ext>
            </a:extLst>
          </p:cNvPr>
          <p:cNvSpPr/>
          <p:nvPr/>
        </p:nvSpPr>
        <p:spPr>
          <a:xfrm>
            <a:off x="8190221"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le sexe</a:t>
            </a:r>
          </a:p>
        </p:txBody>
      </p:sp>
      <p:graphicFrame>
        <p:nvGraphicFramePr>
          <p:cNvPr id="27" name="Graph_PROX">
            <a:extLst>
              <a:ext uri="{FF2B5EF4-FFF2-40B4-BE49-F238E27FC236}">
                <a16:creationId xmlns:a16="http://schemas.microsoft.com/office/drawing/2014/main" id="{94D569B2-8A51-4B54-9DA0-3C4A681808E1}"/>
              </a:ext>
            </a:extLst>
          </p:cNvPr>
          <p:cNvGraphicFramePr/>
          <p:nvPr>
            <p:extLst>
              <p:ext uri="{D42A27DB-BD31-4B8C-83A1-F6EECF244321}">
                <p14:modId xmlns:p14="http://schemas.microsoft.com/office/powerpoint/2010/main" val="3275042206"/>
              </p:ext>
            </p:extLst>
          </p:nvPr>
        </p:nvGraphicFramePr>
        <p:xfrm>
          <a:off x="6272521" y="2153982"/>
          <a:ext cx="5029888" cy="31319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Tableau 27">
            <a:extLst>
              <a:ext uri="{FF2B5EF4-FFF2-40B4-BE49-F238E27FC236}">
                <a16:creationId xmlns:a16="http://schemas.microsoft.com/office/drawing/2014/main" id="{B8CA3423-EBC4-4E49-B541-DE09C1CED873}"/>
              </a:ext>
            </a:extLst>
          </p:cNvPr>
          <p:cNvGraphicFramePr>
            <a:graphicFrameLocks noGrp="1"/>
          </p:cNvGraphicFramePr>
          <p:nvPr>
            <p:extLst>
              <p:ext uri="{D42A27DB-BD31-4B8C-83A1-F6EECF244321}">
                <p14:modId xmlns:p14="http://schemas.microsoft.com/office/powerpoint/2010/main" val="920798693"/>
              </p:ext>
            </p:extLst>
          </p:nvPr>
        </p:nvGraphicFramePr>
        <p:xfrm>
          <a:off x="6272521"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9" name="Rectangle 28">
            <a:extLst>
              <a:ext uri="{FF2B5EF4-FFF2-40B4-BE49-F238E27FC236}">
                <a16:creationId xmlns:a16="http://schemas.microsoft.com/office/drawing/2014/main" id="{4EC53E3C-AB5D-4AA2-904D-429FBAD8850A}"/>
              </a:ext>
            </a:extLst>
          </p:cNvPr>
          <p:cNvSpPr/>
          <p:nvPr/>
        </p:nvSpPr>
        <p:spPr>
          <a:xfrm>
            <a:off x="8190221"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l’âge</a:t>
            </a:r>
          </a:p>
        </p:txBody>
      </p:sp>
      <p:graphicFrame>
        <p:nvGraphicFramePr>
          <p:cNvPr id="30" name="Tableau 29">
            <a:extLst>
              <a:ext uri="{FF2B5EF4-FFF2-40B4-BE49-F238E27FC236}">
                <a16:creationId xmlns:a16="http://schemas.microsoft.com/office/drawing/2014/main" id="{425E741C-7886-4350-A8E5-582A29177F60}"/>
              </a:ext>
            </a:extLst>
          </p:cNvPr>
          <p:cNvGraphicFramePr>
            <a:graphicFrameLocks noGrp="1"/>
          </p:cNvGraphicFramePr>
          <p:nvPr>
            <p:extLst>
              <p:ext uri="{D42A27DB-BD31-4B8C-83A1-F6EECF244321}">
                <p14:modId xmlns:p14="http://schemas.microsoft.com/office/powerpoint/2010/main" val="2932487313"/>
              </p:ext>
            </p:extLst>
          </p:nvPr>
        </p:nvGraphicFramePr>
        <p:xfrm>
          <a:off x="11114608" y="2335726"/>
          <a:ext cx="946302" cy="2357222"/>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36746">
                <a:tc>
                  <a:txBody>
                    <a:bodyPr/>
                    <a:lstStyle/>
                    <a:p>
                      <a:pPr algn="ctr" fontAlgn="ctr"/>
                      <a:r>
                        <a:rPr lang="fr-FR" sz="1200" b="1" u="none" strike="noStrike" kern="1200" dirty="0">
                          <a:solidFill>
                            <a:srgbClr val="002060"/>
                          </a:solidFill>
                          <a:effectLst/>
                          <a:latin typeface="+mn-lt"/>
                          <a:ea typeface="+mn-ea"/>
                          <a:cs typeface="+mn-cs"/>
                        </a:rPr>
                        <a:t>% « Oui »</a:t>
                      </a:r>
                      <a:endParaRPr lang="fr-FR" sz="1200" b="1" i="0" u="none" strike="noStrike" kern="1200" dirty="0">
                        <a:solidFill>
                          <a:srgbClr val="002060"/>
                        </a:solidFill>
                        <a:effectLst/>
                        <a:latin typeface="+mn-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36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36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44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36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206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36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36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44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36746">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48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31" name="Image 30">
            <a:extLst>
              <a:ext uri="{FF2B5EF4-FFF2-40B4-BE49-F238E27FC236}">
                <a16:creationId xmlns:a16="http://schemas.microsoft.com/office/drawing/2014/main" id="{F2CD802A-E1C6-48B8-AD8C-7210659E54A6}"/>
              </a:ext>
            </a:extLst>
          </p:cNvPr>
          <p:cNvPicPr>
            <a:picLocks noChangeAspect="1"/>
          </p:cNvPicPr>
          <p:nvPr/>
        </p:nvPicPr>
        <p:blipFill>
          <a:blip r:embed="rId6">
            <a:duotone>
              <a:schemeClr val="accent1">
                <a:shade val="45000"/>
                <a:satMod val="135000"/>
              </a:schemeClr>
              <a:prstClr val="white"/>
            </a:duotone>
          </a:blip>
          <a:stretch>
            <a:fillRect/>
          </a:stretch>
        </p:blipFill>
        <p:spPr>
          <a:xfrm>
            <a:off x="959285" y="1916530"/>
            <a:ext cx="1149405" cy="474904"/>
          </a:xfrm>
          <a:prstGeom prst="rect">
            <a:avLst/>
          </a:prstGeom>
        </p:spPr>
      </p:pic>
      <p:pic>
        <p:nvPicPr>
          <p:cNvPr id="32" name="Image 31">
            <a:extLst>
              <a:ext uri="{FF2B5EF4-FFF2-40B4-BE49-F238E27FC236}">
                <a16:creationId xmlns:a16="http://schemas.microsoft.com/office/drawing/2014/main" id="{4F2D97D7-9270-46FD-8F93-61DD0C92B228}"/>
              </a:ext>
            </a:extLst>
          </p:cNvPr>
          <p:cNvPicPr>
            <a:picLocks noChangeAspect="1"/>
          </p:cNvPicPr>
          <p:nvPr/>
        </p:nvPicPr>
        <p:blipFill>
          <a:blip r:embed="rId6"/>
          <a:stretch>
            <a:fillRect/>
          </a:stretch>
        </p:blipFill>
        <p:spPr>
          <a:xfrm>
            <a:off x="959285" y="5017054"/>
            <a:ext cx="785059" cy="324366"/>
          </a:xfrm>
          <a:prstGeom prst="rect">
            <a:avLst/>
          </a:prstGeom>
        </p:spPr>
      </p:pic>
      <p:graphicFrame>
        <p:nvGraphicFramePr>
          <p:cNvPr id="33" name="Graph_PROX">
            <a:extLst>
              <a:ext uri="{FF2B5EF4-FFF2-40B4-BE49-F238E27FC236}">
                <a16:creationId xmlns:a16="http://schemas.microsoft.com/office/drawing/2014/main" id="{2124D790-31FD-46F1-8AB8-4AF27D85B501}"/>
              </a:ext>
            </a:extLst>
          </p:cNvPr>
          <p:cNvGraphicFramePr/>
          <p:nvPr>
            <p:extLst>
              <p:ext uri="{D42A27DB-BD31-4B8C-83A1-F6EECF244321}">
                <p14:modId xmlns:p14="http://schemas.microsoft.com/office/powerpoint/2010/main" val="1658187851"/>
              </p:ext>
            </p:extLst>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Tableau 33">
            <a:extLst>
              <a:ext uri="{FF2B5EF4-FFF2-40B4-BE49-F238E27FC236}">
                <a16:creationId xmlns:a16="http://schemas.microsoft.com/office/drawing/2014/main" id="{02A7CC42-A961-4F64-96E2-04A666688B8B}"/>
              </a:ext>
            </a:extLst>
          </p:cNvPr>
          <p:cNvGraphicFramePr>
            <a:graphicFrameLocks noGrp="1"/>
          </p:cNvGraphicFramePr>
          <p:nvPr>
            <p:extLst>
              <p:ext uri="{D42A27DB-BD31-4B8C-83A1-F6EECF244321}">
                <p14:modId xmlns:p14="http://schemas.microsoft.com/office/powerpoint/2010/main" val="2749214279"/>
              </p:ext>
            </p:extLst>
          </p:nvPr>
        </p:nvGraphicFramePr>
        <p:xfrm>
          <a:off x="4865105" y="4607323"/>
          <a:ext cx="1339563" cy="729888"/>
        </p:xfrm>
        <a:graphic>
          <a:graphicData uri="http://schemas.openxmlformats.org/drawingml/2006/table">
            <a:tbl>
              <a:tblPr>
                <a:tableStyleId>{5C22544A-7EE6-4342-B048-85BDC9FD1C3A}</a:tableStyleId>
              </a:tblPr>
              <a:tblGrid>
                <a:gridCol w="1339563">
                  <a:extLst>
                    <a:ext uri="{9D8B030D-6E8A-4147-A177-3AD203B41FA5}">
                      <a16:colId xmlns:a16="http://schemas.microsoft.com/office/drawing/2014/main" val="4195551505"/>
                    </a:ext>
                  </a:extLst>
                </a:gridCol>
              </a:tblGrid>
              <a:tr h="364944">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649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18" name="ZoneTexte 17">
            <a:extLst>
              <a:ext uri="{FF2B5EF4-FFF2-40B4-BE49-F238E27FC236}">
                <a16:creationId xmlns:a16="http://schemas.microsoft.com/office/drawing/2014/main" id="{140C9062-D12B-42FC-AE82-10DA9793ACAE}"/>
              </a:ext>
            </a:extLst>
          </p:cNvPr>
          <p:cNvSpPr txBox="1"/>
          <p:nvPr/>
        </p:nvSpPr>
        <p:spPr>
          <a:xfrm>
            <a:off x="4668426" y="2112735"/>
            <a:ext cx="3878212" cy="461665"/>
          </a:xfrm>
          <a:prstGeom prst="rect">
            <a:avLst/>
          </a:prstGeom>
          <a:noFill/>
        </p:spPr>
        <p:txBody>
          <a:bodyPr wrap="square">
            <a:spAutoFit/>
          </a:bodyPr>
          <a:lstStyle/>
          <a:p>
            <a:pPr lvl="0" algn="just"/>
            <a:r>
              <a:rPr lang="fr-FR" sz="1200" b="1" i="1" u="sng" dirty="0">
                <a:solidFill>
                  <a:srgbClr val="002060"/>
                </a:solidFill>
                <a:ea typeface="Times New Roman" panose="02020603050405020304" pitchFamily="18" charset="0"/>
                <a:cs typeface="Arial" panose="020B0604020202020204" pitchFamily="34" charset="0"/>
              </a:rPr>
              <a:t>Pratiquent un sport dans une structure : 57</a:t>
            </a:r>
          </a:p>
          <a:p>
            <a:pPr lvl="0" algn="just"/>
            <a:r>
              <a:rPr lang="fr-FR" sz="1200" b="1" i="1" u="sng" strike="noStrike" dirty="0">
                <a:solidFill>
                  <a:srgbClr val="002060"/>
                </a:solidFill>
                <a:effectLst/>
                <a:ea typeface="Times New Roman" panose="02020603050405020304" pitchFamily="18" charset="0"/>
                <a:cs typeface="Arial" panose="020B0604020202020204" pitchFamily="34" charset="0"/>
              </a:rPr>
              <a:t>… dont une association : 64</a:t>
            </a:r>
            <a:endParaRPr lang="fr-FR" sz="1400" b="1" i="1" u="sng" strike="noStrike" dirty="0">
              <a:solidFill>
                <a:srgbClr val="00000A"/>
              </a:solidFill>
              <a:effectLst/>
              <a:ea typeface="Times New Roman" panose="02020603050405020304" pitchFamily="18" charset="0"/>
              <a:cs typeface="Arial" panose="020B0604020202020204" pitchFamily="34" charset="0"/>
            </a:endParaRPr>
          </a:p>
        </p:txBody>
      </p:sp>
      <p:sp>
        <p:nvSpPr>
          <p:cNvPr id="21" name="Titre 4">
            <a:extLst>
              <a:ext uri="{FF2B5EF4-FFF2-40B4-BE49-F238E27FC236}">
                <a16:creationId xmlns:a16="http://schemas.microsoft.com/office/drawing/2014/main" id="{C579A637-DAEB-498D-B8E8-B037EB4C322B}"/>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Moins d’un(e) français(e)s sur deux a le sentiment que des choses sont faites pour lutter contre les </a:t>
            </a:r>
            <a:r>
              <a:rPr lang="fr-FR" sz="2000" dirty="0" err="1">
                <a:latin typeface="Calibri" panose="020F0502020204030204" pitchFamily="34" charset="0"/>
                <a:cs typeface="Calibri" panose="020F0502020204030204" pitchFamily="34" charset="0"/>
              </a:rPr>
              <a:t>lgbtphobies</a:t>
            </a:r>
            <a:r>
              <a:rPr lang="fr-FR" sz="2000" dirty="0">
                <a:latin typeface="Calibri" panose="020F0502020204030204" pitchFamily="34" charset="0"/>
                <a:cs typeface="Calibri" panose="020F0502020204030204" pitchFamily="34" charset="0"/>
              </a:rPr>
              <a:t> dans le sport</a:t>
            </a:r>
          </a:p>
        </p:txBody>
      </p:sp>
      <p:sp>
        <p:nvSpPr>
          <p:cNvPr id="22" name="Rectangle 21">
            <a:extLst>
              <a:ext uri="{FF2B5EF4-FFF2-40B4-BE49-F238E27FC236}">
                <a16:creationId xmlns:a16="http://schemas.microsoft.com/office/drawing/2014/main" id="{7787EA9A-2248-4781-9F86-C26C254BE4AA}"/>
              </a:ext>
            </a:extLst>
          </p:cNvPr>
          <p:cNvSpPr/>
          <p:nvPr/>
        </p:nvSpPr>
        <p:spPr>
          <a:xfrm>
            <a:off x="5181600" y="4978401"/>
            <a:ext cx="685800" cy="380999"/>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3456956D-0557-4FC0-BA5B-5621FDB3F921}"/>
              </a:ext>
            </a:extLst>
          </p:cNvPr>
          <p:cNvSpPr/>
          <p:nvPr/>
        </p:nvSpPr>
        <p:spPr>
          <a:xfrm>
            <a:off x="11252200" y="3683001"/>
            <a:ext cx="685800" cy="380999"/>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70174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Faut-il selon vous aller plus loin dans la lutte contre les </a:t>
            </a:r>
            <a:r>
              <a:rPr lang="fr-FR" sz="1300" i="1" dirty="0" err="1">
                <a:solidFill>
                  <a:schemeClr val="tx2"/>
                </a:solidFill>
                <a:latin typeface="Calibri Light" panose="020F0302020204030204" pitchFamily="34" charset="0"/>
                <a:cs typeface="Calibri Light" panose="020F0302020204030204" pitchFamily="34" charset="0"/>
              </a:rPr>
              <a:t>LGBTphobies</a:t>
            </a:r>
            <a:r>
              <a:rPr lang="fr-FR" sz="1300" i="1" dirty="0">
                <a:solidFill>
                  <a:schemeClr val="tx2"/>
                </a:solidFill>
                <a:latin typeface="Calibri Light" panose="020F0302020204030204" pitchFamily="34" charset="0"/>
                <a:cs typeface="Calibri Light" panose="020F0302020204030204" pitchFamily="34" charset="0"/>
              </a:rPr>
              <a:t> dans le sport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nvGraphicFramePr>
        <p:xfrm>
          <a:off x="353042" y="5665523"/>
          <a:ext cx="11434170" cy="281940"/>
        </p:xfrm>
        <a:graphic>
          <a:graphicData uri="http://schemas.openxmlformats.org/drawingml/2006/table">
            <a:tbl>
              <a:tblPr firstRow="1" bandRow="1">
                <a:tableStyleId>{5C22544A-7EE6-4342-B048-85BDC9FD1C3A}</a:tableStyleId>
              </a:tblPr>
              <a:tblGrid>
                <a:gridCol w="2286834">
                  <a:extLst>
                    <a:ext uri="{9D8B030D-6E8A-4147-A177-3AD203B41FA5}">
                      <a16:colId xmlns:a16="http://schemas.microsoft.com/office/drawing/2014/main" val="2079931090"/>
                    </a:ext>
                  </a:extLst>
                </a:gridCol>
                <a:gridCol w="2286834">
                  <a:extLst>
                    <a:ext uri="{9D8B030D-6E8A-4147-A177-3AD203B41FA5}">
                      <a16:colId xmlns:a16="http://schemas.microsoft.com/office/drawing/2014/main" val="4207804028"/>
                    </a:ext>
                  </a:extLst>
                </a:gridCol>
                <a:gridCol w="2286834">
                  <a:extLst>
                    <a:ext uri="{9D8B030D-6E8A-4147-A177-3AD203B41FA5}">
                      <a16:colId xmlns:a16="http://schemas.microsoft.com/office/drawing/2014/main" val="2680629854"/>
                    </a:ext>
                  </a:extLst>
                </a:gridCol>
                <a:gridCol w="2286834">
                  <a:extLst>
                    <a:ext uri="{9D8B030D-6E8A-4147-A177-3AD203B41FA5}">
                      <a16:colId xmlns:a16="http://schemas.microsoft.com/office/drawing/2014/main" val="1623079972"/>
                    </a:ext>
                  </a:extLst>
                </a:gridCol>
                <a:gridCol w="2286834">
                  <a:extLst>
                    <a:ext uri="{9D8B030D-6E8A-4147-A177-3AD203B41FA5}">
                      <a16:colId xmlns:a16="http://schemas.microsoft.com/office/drawing/2014/main" val="2688080805"/>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tout à fait</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plutôt</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plutôt pas</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 pas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(Ne se prononce pas)</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307786909"/>
                  </a:ext>
                </a:extLst>
              </a:tr>
            </a:tbl>
          </a:graphicData>
        </a:graphic>
      </p:graphicFrame>
      <p:graphicFrame>
        <p:nvGraphicFramePr>
          <p:cNvPr id="22" name="Graphique 21">
            <a:extLst>
              <a:ext uri="{FF2B5EF4-FFF2-40B4-BE49-F238E27FC236}">
                <a16:creationId xmlns:a16="http://schemas.microsoft.com/office/drawing/2014/main" id="{8ECA24E6-9C6C-4ABF-912E-037A4D5F65BE}"/>
              </a:ext>
            </a:extLst>
          </p:cNvPr>
          <p:cNvGraphicFramePr/>
          <p:nvPr>
            <p:extLst>
              <p:ext uri="{D42A27DB-BD31-4B8C-83A1-F6EECF244321}">
                <p14:modId xmlns:p14="http://schemas.microsoft.com/office/powerpoint/2010/main" val="1515085385"/>
              </p:ext>
            </p:extLst>
          </p:nvPr>
        </p:nvGraphicFramePr>
        <p:xfrm>
          <a:off x="1533988" y="2005015"/>
          <a:ext cx="3924215" cy="2824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FBF41D73-3544-4C21-93BB-B09B3267C488}"/>
              </a:ext>
            </a:extLst>
          </p:cNvPr>
          <p:cNvGraphicFramePr/>
          <p:nvPr>
            <p:extLst>
              <p:ext uri="{D42A27DB-BD31-4B8C-83A1-F6EECF244321}">
                <p14:modId xmlns:p14="http://schemas.microsoft.com/office/powerpoint/2010/main" val="3666453526"/>
              </p:ext>
            </p:extLst>
          </p:nvPr>
        </p:nvGraphicFramePr>
        <p:xfrm>
          <a:off x="1533988" y="2125465"/>
          <a:ext cx="3924215" cy="2567486"/>
        </p:xfrm>
        <a:graphic>
          <a:graphicData uri="http://schemas.openxmlformats.org/drawingml/2006/chart">
            <c:chart xmlns:c="http://schemas.openxmlformats.org/drawingml/2006/chart" xmlns:r="http://schemas.openxmlformats.org/officeDocument/2006/relationships" r:id="rId3"/>
          </a:graphicData>
        </a:graphic>
      </p:graphicFrame>
      <p:sp>
        <p:nvSpPr>
          <p:cNvPr id="24" name="ZoneTexte 23">
            <a:extLst>
              <a:ext uri="{FF2B5EF4-FFF2-40B4-BE49-F238E27FC236}">
                <a16:creationId xmlns:a16="http://schemas.microsoft.com/office/drawing/2014/main" id="{DCE3A3A3-C822-4532-A003-EC66506AA3F9}"/>
              </a:ext>
            </a:extLst>
          </p:cNvPr>
          <p:cNvSpPr txBox="1"/>
          <p:nvPr/>
        </p:nvSpPr>
        <p:spPr>
          <a:xfrm>
            <a:off x="3698543" y="1708448"/>
            <a:ext cx="3878212" cy="338554"/>
          </a:xfrm>
          <a:prstGeom prst="rect">
            <a:avLst/>
          </a:prstGeom>
          <a:noFill/>
        </p:spPr>
        <p:txBody>
          <a:bodyPr wrap="square">
            <a:spAutoFit/>
          </a:bodyPr>
          <a:lstStyle/>
          <a:p>
            <a:pPr lvl="0" algn="just"/>
            <a:r>
              <a:rPr lang="fr-FR" sz="1600" u="none" strike="noStrike" dirty="0">
                <a:solidFill>
                  <a:srgbClr val="002060"/>
                </a:solidFill>
                <a:effectLst/>
                <a:latin typeface="+mj-lt"/>
                <a:ea typeface="Times New Roman" panose="02020603050405020304" pitchFamily="18" charset="0"/>
                <a:cs typeface="Arial" panose="020B0604020202020204" pitchFamily="34" charset="0"/>
              </a:rPr>
              <a:t>% « Oui » :  78</a:t>
            </a:r>
            <a:endParaRPr lang="fr-FR" sz="1800" u="none" strike="noStrike" dirty="0">
              <a:solidFill>
                <a:srgbClr val="00000A"/>
              </a:solidFill>
              <a:effectLst/>
              <a:latin typeface="+mj-lt"/>
              <a:ea typeface="Times New Roman" panose="02020603050405020304" pitchFamily="18" charset="0"/>
              <a:cs typeface="Arial" panose="020B0604020202020204" pitchFamily="34" charset="0"/>
            </a:endParaRPr>
          </a:p>
        </p:txBody>
      </p:sp>
      <p:sp>
        <p:nvSpPr>
          <p:cNvPr id="25" name="Rectangle 24">
            <a:extLst>
              <a:ext uri="{FF2B5EF4-FFF2-40B4-BE49-F238E27FC236}">
                <a16:creationId xmlns:a16="http://schemas.microsoft.com/office/drawing/2014/main" id="{75211421-B006-4235-83A8-666302B1DAD4}"/>
              </a:ext>
            </a:extLst>
          </p:cNvPr>
          <p:cNvSpPr/>
          <p:nvPr/>
        </p:nvSpPr>
        <p:spPr>
          <a:xfrm>
            <a:off x="8190221"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le sexe</a:t>
            </a:r>
          </a:p>
        </p:txBody>
      </p:sp>
      <p:graphicFrame>
        <p:nvGraphicFramePr>
          <p:cNvPr id="26" name="Graph_PROX">
            <a:extLst>
              <a:ext uri="{FF2B5EF4-FFF2-40B4-BE49-F238E27FC236}">
                <a16:creationId xmlns:a16="http://schemas.microsoft.com/office/drawing/2014/main" id="{6AEB971D-4948-4577-8221-5C295D2017F9}"/>
              </a:ext>
            </a:extLst>
          </p:cNvPr>
          <p:cNvGraphicFramePr/>
          <p:nvPr>
            <p:extLst>
              <p:ext uri="{D42A27DB-BD31-4B8C-83A1-F6EECF244321}">
                <p14:modId xmlns:p14="http://schemas.microsoft.com/office/powerpoint/2010/main" val="1998730143"/>
              </p:ext>
            </p:extLst>
          </p:nvPr>
        </p:nvGraphicFramePr>
        <p:xfrm>
          <a:off x="6272521" y="2153982"/>
          <a:ext cx="5029888" cy="31319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Tableau 26">
            <a:extLst>
              <a:ext uri="{FF2B5EF4-FFF2-40B4-BE49-F238E27FC236}">
                <a16:creationId xmlns:a16="http://schemas.microsoft.com/office/drawing/2014/main" id="{0F4DABA3-F760-42FC-AD4E-4E122717C36C}"/>
              </a:ext>
            </a:extLst>
          </p:cNvPr>
          <p:cNvGraphicFramePr>
            <a:graphicFrameLocks noGrp="1"/>
          </p:cNvGraphicFramePr>
          <p:nvPr>
            <p:extLst>
              <p:ext uri="{D42A27DB-BD31-4B8C-83A1-F6EECF244321}">
                <p14:modId xmlns:p14="http://schemas.microsoft.com/office/powerpoint/2010/main" val="1457990149"/>
              </p:ext>
            </p:extLst>
          </p:nvPr>
        </p:nvGraphicFramePr>
        <p:xfrm>
          <a:off x="6272521"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8" name="Rectangle 27">
            <a:extLst>
              <a:ext uri="{FF2B5EF4-FFF2-40B4-BE49-F238E27FC236}">
                <a16:creationId xmlns:a16="http://schemas.microsoft.com/office/drawing/2014/main" id="{DAB9174B-B03D-439A-BDD2-2FBB0BC9F451}"/>
              </a:ext>
            </a:extLst>
          </p:cNvPr>
          <p:cNvSpPr/>
          <p:nvPr/>
        </p:nvSpPr>
        <p:spPr>
          <a:xfrm>
            <a:off x="8190221"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b="1" cap="small" dirty="0">
                <a:solidFill>
                  <a:schemeClr val="accent6">
                    <a:lumMod val="25000"/>
                  </a:schemeClr>
                </a:solidFill>
                <a:latin typeface="Calibri Light" panose="020F0302020204030204" pitchFamily="34" charset="0"/>
                <a:cs typeface="Calibri Light" panose="020F0302020204030204" pitchFamily="34" charset="0"/>
              </a:rPr>
              <a:t>Selon l’âge</a:t>
            </a:r>
          </a:p>
        </p:txBody>
      </p:sp>
      <p:graphicFrame>
        <p:nvGraphicFramePr>
          <p:cNvPr id="29" name="Tableau 28">
            <a:extLst>
              <a:ext uri="{FF2B5EF4-FFF2-40B4-BE49-F238E27FC236}">
                <a16:creationId xmlns:a16="http://schemas.microsoft.com/office/drawing/2014/main" id="{313AD01E-E818-4A89-9B9B-4F5D810EC4E7}"/>
              </a:ext>
            </a:extLst>
          </p:cNvPr>
          <p:cNvGraphicFramePr>
            <a:graphicFrameLocks noGrp="1"/>
          </p:cNvGraphicFramePr>
          <p:nvPr>
            <p:extLst>
              <p:ext uri="{D42A27DB-BD31-4B8C-83A1-F6EECF244321}">
                <p14:modId xmlns:p14="http://schemas.microsoft.com/office/powerpoint/2010/main" val="1780967411"/>
              </p:ext>
            </p:extLst>
          </p:nvPr>
        </p:nvGraphicFramePr>
        <p:xfrm>
          <a:off x="11049217" y="2400578"/>
          <a:ext cx="946302" cy="2239300"/>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19900">
                <a:tc>
                  <a:txBody>
                    <a:bodyPr/>
                    <a:lstStyle/>
                    <a:p>
                      <a:pPr algn="ctr" fontAlgn="ctr"/>
                      <a:r>
                        <a:rPr lang="fr-FR" sz="1200" b="1" u="none" strike="noStrike" kern="1200" dirty="0">
                          <a:solidFill>
                            <a:srgbClr val="002060"/>
                          </a:solidFill>
                          <a:effectLst/>
                          <a:latin typeface="+mn-lt"/>
                          <a:ea typeface="+mn-ea"/>
                          <a:cs typeface="+mn-cs"/>
                        </a:rPr>
                        <a:t>% « Oui »</a:t>
                      </a:r>
                      <a:endParaRPr lang="fr-FR" sz="1200" b="1" i="0" u="none" strike="noStrike" kern="1200" dirty="0">
                        <a:solidFill>
                          <a:srgbClr val="002060"/>
                        </a:solidFill>
                        <a:effectLst/>
                        <a:latin typeface="+mn-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9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74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19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81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19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206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19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71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19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79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199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80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30" name="Image 29">
            <a:extLst>
              <a:ext uri="{FF2B5EF4-FFF2-40B4-BE49-F238E27FC236}">
                <a16:creationId xmlns:a16="http://schemas.microsoft.com/office/drawing/2014/main" id="{4F071BC1-E14F-4AB6-9F7D-9E9550F7DA14}"/>
              </a:ext>
            </a:extLst>
          </p:cNvPr>
          <p:cNvPicPr>
            <a:picLocks noChangeAspect="1"/>
          </p:cNvPicPr>
          <p:nvPr/>
        </p:nvPicPr>
        <p:blipFill>
          <a:blip r:embed="rId5">
            <a:duotone>
              <a:schemeClr val="accent1">
                <a:shade val="45000"/>
                <a:satMod val="135000"/>
              </a:schemeClr>
              <a:prstClr val="white"/>
            </a:duotone>
          </a:blip>
          <a:stretch>
            <a:fillRect/>
          </a:stretch>
        </p:blipFill>
        <p:spPr>
          <a:xfrm>
            <a:off x="959285" y="1916530"/>
            <a:ext cx="1149405" cy="474904"/>
          </a:xfrm>
          <a:prstGeom prst="rect">
            <a:avLst/>
          </a:prstGeom>
        </p:spPr>
      </p:pic>
      <p:pic>
        <p:nvPicPr>
          <p:cNvPr id="31" name="Image 30">
            <a:extLst>
              <a:ext uri="{FF2B5EF4-FFF2-40B4-BE49-F238E27FC236}">
                <a16:creationId xmlns:a16="http://schemas.microsoft.com/office/drawing/2014/main" id="{FC2B7E5F-995C-438D-A3A9-6C05911B2394}"/>
              </a:ext>
            </a:extLst>
          </p:cNvPr>
          <p:cNvPicPr>
            <a:picLocks noChangeAspect="1"/>
          </p:cNvPicPr>
          <p:nvPr/>
        </p:nvPicPr>
        <p:blipFill>
          <a:blip r:embed="rId5"/>
          <a:stretch>
            <a:fillRect/>
          </a:stretch>
        </p:blipFill>
        <p:spPr>
          <a:xfrm>
            <a:off x="959285" y="5017054"/>
            <a:ext cx="785059" cy="324366"/>
          </a:xfrm>
          <a:prstGeom prst="rect">
            <a:avLst/>
          </a:prstGeom>
        </p:spPr>
      </p:pic>
      <p:graphicFrame>
        <p:nvGraphicFramePr>
          <p:cNvPr id="32" name="Graph_PROX">
            <a:extLst>
              <a:ext uri="{FF2B5EF4-FFF2-40B4-BE49-F238E27FC236}">
                <a16:creationId xmlns:a16="http://schemas.microsoft.com/office/drawing/2014/main" id="{10D50B6E-05DE-4DB6-AD35-2B292FBAAACD}"/>
              </a:ext>
            </a:extLst>
          </p:cNvPr>
          <p:cNvGraphicFramePr/>
          <p:nvPr>
            <p:extLst>
              <p:ext uri="{D42A27DB-BD31-4B8C-83A1-F6EECF244321}">
                <p14:modId xmlns:p14="http://schemas.microsoft.com/office/powerpoint/2010/main" val="3668216920"/>
              </p:ext>
            </p:extLst>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Tableau 32">
            <a:extLst>
              <a:ext uri="{FF2B5EF4-FFF2-40B4-BE49-F238E27FC236}">
                <a16:creationId xmlns:a16="http://schemas.microsoft.com/office/drawing/2014/main" id="{CA9813E0-2407-4AF1-813E-C92AA2B48697}"/>
              </a:ext>
            </a:extLst>
          </p:cNvPr>
          <p:cNvGraphicFramePr>
            <a:graphicFrameLocks noGrp="1"/>
          </p:cNvGraphicFramePr>
          <p:nvPr>
            <p:extLst>
              <p:ext uri="{D42A27DB-BD31-4B8C-83A1-F6EECF244321}">
                <p14:modId xmlns:p14="http://schemas.microsoft.com/office/powerpoint/2010/main" val="1827607175"/>
              </p:ext>
            </p:extLst>
          </p:nvPr>
        </p:nvGraphicFramePr>
        <p:xfrm>
          <a:off x="4865105" y="4607323"/>
          <a:ext cx="1339563" cy="729888"/>
        </p:xfrm>
        <a:graphic>
          <a:graphicData uri="http://schemas.openxmlformats.org/drawingml/2006/table">
            <a:tbl>
              <a:tblPr>
                <a:tableStyleId>{5C22544A-7EE6-4342-B048-85BDC9FD1C3A}</a:tableStyleId>
              </a:tblPr>
              <a:tblGrid>
                <a:gridCol w="1339563">
                  <a:extLst>
                    <a:ext uri="{9D8B030D-6E8A-4147-A177-3AD203B41FA5}">
                      <a16:colId xmlns:a16="http://schemas.microsoft.com/office/drawing/2014/main" val="4195551505"/>
                    </a:ext>
                  </a:extLst>
                </a:gridCol>
              </a:tblGrid>
              <a:tr h="364944">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649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81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18" name="ZoneTexte 17">
            <a:extLst>
              <a:ext uri="{FF2B5EF4-FFF2-40B4-BE49-F238E27FC236}">
                <a16:creationId xmlns:a16="http://schemas.microsoft.com/office/drawing/2014/main" id="{2BB8C8B3-6852-4BA1-9FE7-903F434D0601}"/>
              </a:ext>
            </a:extLst>
          </p:cNvPr>
          <p:cNvSpPr txBox="1"/>
          <p:nvPr/>
        </p:nvSpPr>
        <p:spPr>
          <a:xfrm>
            <a:off x="4668426" y="2048953"/>
            <a:ext cx="3878212" cy="461665"/>
          </a:xfrm>
          <a:prstGeom prst="rect">
            <a:avLst/>
          </a:prstGeom>
          <a:noFill/>
        </p:spPr>
        <p:txBody>
          <a:bodyPr wrap="square">
            <a:spAutoFit/>
          </a:bodyPr>
          <a:lstStyle/>
          <a:p>
            <a:pPr lvl="0" algn="just"/>
            <a:r>
              <a:rPr lang="fr-FR" sz="1200" i="1" dirty="0">
                <a:solidFill>
                  <a:srgbClr val="002060"/>
                </a:solidFill>
                <a:ea typeface="Times New Roman" panose="02020603050405020304" pitchFamily="18" charset="0"/>
                <a:cs typeface="Arial" panose="020B0604020202020204" pitchFamily="34" charset="0"/>
              </a:rPr>
              <a:t>Pratiquent un sport dans une association : 82</a:t>
            </a:r>
          </a:p>
          <a:p>
            <a:pPr lvl="0" algn="just"/>
            <a:r>
              <a:rPr lang="fr-FR" sz="1200" i="1" dirty="0">
                <a:solidFill>
                  <a:srgbClr val="C00000"/>
                </a:solidFill>
                <a:ea typeface="Times New Roman" panose="02020603050405020304" pitchFamily="18" charset="0"/>
                <a:cs typeface="Arial" panose="020B0604020202020204" pitchFamily="34" charset="0"/>
              </a:rPr>
              <a:t>Pratiquent un sport d’équipe : 69</a:t>
            </a:r>
          </a:p>
        </p:txBody>
      </p:sp>
      <p:sp>
        <p:nvSpPr>
          <p:cNvPr id="21" name="Titre 4">
            <a:extLst>
              <a:ext uri="{FF2B5EF4-FFF2-40B4-BE49-F238E27FC236}">
                <a16:creationId xmlns:a16="http://schemas.microsoft.com/office/drawing/2014/main" id="{7FAB4B29-E163-4F5B-90DA-4B9C0951210C}"/>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Dès lors, il est urgent d’agir : plus de trois quarts des personnes consultées pensent qu’il faut aller plus loin dans la lutte contre les </a:t>
            </a:r>
            <a:r>
              <a:rPr lang="fr-FR" sz="2000" dirty="0" err="1">
                <a:latin typeface="Calibri" panose="020F0502020204030204" pitchFamily="34" charset="0"/>
                <a:cs typeface="Calibri" panose="020F0502020204030204" pitchFamily="34" charset="0"/>
              </a:rPr>
              <a:t>lgbtphobies</a:t>
            </a:r>
            <a:r>
              <a:rPr lang="fr-FR" sz="2000" dirty="0">
                <a:latin typeface="Calibri" panose="020F0502020204030204" pitchFamily="34" charset="0"/>
                <a:cs typeface="Calibri" panose="020F0502020204030204" pitchFamily="34" charset="0"/>
              </a:rPr>
              <a:t> dans le sport</a:t>
            </a:r>
          </a:p>
        </p:txBody>
      </p:sp>
      <p:sp>
        <p:nvSpPr>
          <p:cNvPr id="35" name="Rectangle 34">
            <a:extLst>
              <a:ext uri="{FF2B5EF4-FFF2-40B4-BE49-F238E27FC236}">
                <a16:creationId xmlns:a16="http://schemas.microsoft.com/office/drawing/2014/main" id="{3D0E9C89-132C-48D9-9F54-8CFCC4DF5A20}"/>
              </a:ext>
            </a:extLst>
          </p:cNvPr>
          <p:cNvSpPr/>
          <p:nvPr/>
        </p:nvSpPr>
        <p:spPr>
          <a:xfrm>
            <a:off x="2146300" y="4889501"/>
            <a:ext cx="685800" cy="584199"/>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1588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1140498"/>
            <a:ext cx="11382428" cy="692497"/>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personnellement, considérez-vous que tout doit être fait pour que chacun puisse pratiquer son activité sportive librement et sereinement quelle que soit son identité ou sa sexualité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9" name="Graphique 8">
            <a:extLst>
              <a:ext uri="{FF2B5EF4-FFF2-40B4-BE49-F238E27FC236}">
                <a16:creationId xmlns:a16="http://schemas.microsoft.com/office/drawing/2014/main" id="{3E37C299-6F2B-4E86-BB78-0D2C54F751C8}"/>
              </a:ext>
            </a:extLst>
          </p:cNvPr>
          <p:cNvGraphicFramePr/>
          <p:nvPr>
            <p:extLst>
              <p:ext uri="{D42A27DB-BD31-4B8C-83A1-F6EECF244321}">
                <p14:modId xmlns:p14="http://schemas.microsoft.com/office/powerpoint/2010/main" val="2863934056"/>
              </p:ext>
            </p:extLst>
          </p:nvPr>
        </p:nvGraphicFramePr>
        <p:xfrm>
          <a:off x="3025400" y="3575908"/>
          <a:ext cx="3216275" cy="1613957"/>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2236CD03-CB37-4013-80C5-8EFA549D53C8}"/>
              </a:ext>
            </a:extLst>
          </p:cNvPr>
          <p:cNvSpPr txBox="1"/>
          <p:nvPr/>
        </p:nvSpPr>
        <p:spPr>
          <a:xfrm>
            <a:off x="4123949" y="4244386"/>
            <a:ext cx="1019175" cy="276999"/>
          </a:xfrm>
          <a:prstGeom prst="rect">
            <a:avLst/>
          </a:prstGeom>
        </p:spPr>
        <p:txBody>
          <a:bodyPr vert="horz" wrap="square" lIns="0" tIns="0" rIns="0" bIns="0" rtlCol="0">
            <a:spAutoFit/>
          </a:bodyPr>
          <a:lstStyle/>
          <a:p>
            <a:pPr marL="4763" algn="ctr"/>
            <a:r>
              <a:rPr lang="fr-FR" b="1" dirty="0"/>
              <a:t>91%</a:t>
            </a:r>
          </a:p>
        </p:txBody>
      </p:sp>
      <p:sp>
        <p:nvSpPr>
          <p:cNvPr id="11" name="Arc 10">
            <a:extLst>
              <a:ext uri="{FF2B5EF4-FFF2-40B4-BE49-F238E27FC236}">
                <a16:creationId xmlns:a16="http://schemas.microsoft.com/office/drawing/2014/main" id="{759B8B46-42C9-457E-9667-B58BC0C37E0C}"/>
              </a:ext>
            </a:extLst>
          </p:cNvPr>
          <p:cNvSpPr/>
          <p:nvPr/>
        </p:nvSpPr>
        <p:spPr>
          <a:xfrm>
            <a:off x="4081949" y="3807264"/>
            <a:ext cx="1116000" cy="1116000"/>
          </a:xfrm>
          <a:prstGeom prst="arc">
            <a:avLst>
              <a:gd name="adj1" fmla="val 13962197"/>
              <a:gd name="adj2" fmla="val 16151340"/>
            </a:avLst>
          </a:prstGeom>
          <a:noFill/>
          <a:ln w="19050">
            <a:solidFill>
              <a:schemeClr val="bg2"/>
            </a:solidFill>
            <a:round/>
            <a:headEnd/>
            <a:tailEnd/>
          </a:ln>
          <a:effectLst/>
          <a:extLst>
            <a:ext uri="{909E8E84-426E-40DD-AFC4-6F175D3DCCD1}">
              <a14:hiddenFill xmlns:a14="http://schemas.microsoft.com/office/drawing/2010/main">
                <a:noFill/>
              </a14:hiddenFill>
            </a:ext>
          </a:extLst>
        </p:spPr>
        <p:txBody>
          <a:bodyPr rtlCol="0" anchor="ctr"/>
          <a:lstStyle/>
          <a:p>
            <a:pPr algn="ctr"/>
            <a:endParaRPr lang="fr-FR"/>
          </a:p>
        </p:txBody>
      </p:sp>
      <p:sp>
        <p:nvSpPr>
          <p:cNvPr id="12" name="ZoneTexte 11">
            <a:extLst>
              <a:ext uri="{FF2B5EF4-FFF2-40B4-BE49-F238E27FC236}">
                <a16:creationId xmlns:a16="http://schemas.microsoft.com/office/drawing/2014/main" id="{3973E849-BBCE-425B-8CA1-B14C8910041B}"/>
              </a:ext>
            </a:extLst>
          </p:cNvPr>
          <p:cNvSpPr txBox="1"/>
          <p:nvPr/>
        </p:nvSpPr>
        <p:spPr>
          <a:xfrm>
            <a:off x="930728" y="4251508"/>
            <a:ext cx="2533095" cy="553998"/>
          </a:xfrm>
          <a:prstGeom prst="rect">
            <a:avLst/>
          </a:prstGeom>
        </p:spPr>
        <p:txBody>
          <a:bodyPr vert="horz" wrap="square" lIns="0" tIns="0" rIns="0" bIns="0" rtlCol="0">
            <a:spAutoFit/>
          </a:bodyPr>
          <a:lstStyle/>
          <a:p>
            <a:pPr marL="4763" algn="ctr"/>
            <a:r>
              <a:rPr lang="fr-FR" b="1" dirty="0">
                <a:solidFill>
                  <a:srgbClr val="002060"/>
                </a:solidFill>
              </a:rPr>
              <a:t>% « Oui,</a:t>
            </a:r>
            <a:br>
              <a:rPr lang="fr-FR" b="1" dirty="0">
                <a:solidFill>
                  <a:srgbClr val="002060"/>
                </a:solidFill>
              </a:rPr>
            </a:br>
            <a:r>
              <a:rPr lang="fr-FR" b="1" dirty="0">
                <a:solidFill>
                  <a:srgbClr val="002060"/>
                </a:solidFill>
              </a:rPr>
              <a:t> il faut tout faire pour »</a:t>
            </a:r>
          </a:p>
        </p:txBody>
      </p:sp>
      <p:graphicFrame>
        <p:nvGraphicFramePr>
          <p:cNvPr id="13" name="Graphique 12">
            <a:extLst>
              <a:ext uri="{FF2B5EF4-FFF2-40B4-BE49-F238E27FC236}">
                <a16:creationId xmlns:a16="http://schemas.microsoft.com/office/drawing/2014/main" id="{A3379BD4-C4E0-4423-9A12-9DE3DACA781B}"/>
              </a:ext>
            </a:extLst>
          </p:cNvPr>
          <p:cNvGraphicFramePr/>
          <p:nvPr>
            <p:extLst>
              <p:ext uri="{D42A27DB-BD31-4B8C-83A1-F6EECF244321}">
                <p14:modId xmlns:p14="http://schemas.microsoft.com/office/powerpoint/2010/main" val="2409638906"/>
              </p:ext>
            </p:extLst>
          </p:nvPr>
        </p:nvGraphicFramePr>
        <p:xfrm>
          <a:off x="8044997" y="3575908"/>
          <a:ext cx="3216275" cy="1613957"/>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1EEE4A93-7ECA-4389-8130-A9C56141D9D6}"/>
              </a:ext>
            </a:extLst>
          </p:cNvPr>
          <p:cNvSpPr txBox="1"/>
          <p:nvPr/>
        </p:nvSpPr>
        <p:spPr>
          <a:xfrm>
            <a:off x="9143546" y="4244386"/>
            <a:ext cx="1019175" cy="276999"/>
          </a:xfrm>
          <a:prstGeom prst="rect">
            <a:avLst/>
          </a:prstGeom>
        </p:spPr>
        <p:txBody>
          <a:bodyPr vert="horz" wrap="square" lIns="0" tIns="0" rIns="0" bIns="0" rtlCol="0">
            <a:spAutoFit/>
          </a:bodyPr>
          <a:lstStyle/>
          <a:p>
            <a:pPr marL="4763" algn="ctr"/>
            <a:r>
              <a:rPr lang="fr-FR" b="1" dirty="0">
                <a:solidFill>
                  <a:srgbClr val="355FAC"/>
                </a:solidFill>
              </a:rPr>
              <a:t>90%</a:t>
            </a:r>
          </a:p>
        </p:txBody>
      </p:sp>
      <p:sp>
        <p:nvSpPr>
          <p:cNvPr id="15" name="Arc 14">
            <a:extLst>
              <a:ext uri="{FF2B5EF4-FFF2-40B4-BE49-F238E27FC236}">
                <a16:creationId xmlns:a16="http://schemas.microsoft.com/office/drawing/2014/main" id="{6D4AF1A4-CF20-474F-9EF5-0C8CF8753027}"/>
              </a:ext>
            </a:extLst>
          </p:cNvPr>
          <p:cNvSpPr/>
          <p:nvPr/>
        </p:nvSpPr>
        <p:spPr>
          <a:xfrm>
            <a:off x="9101546" y="3807264"/>
            <a:ext cx="1116000" cy="1116000"/>
          </a:xfrm>
          <a:prstGeom prst="arc">
            <a:avLst>
              <a:gd name="adj1" fmla="val 14066904"/>
              <a:gd name="adj2" fmla="val 16151340"/>
            </a:avLst>
          </a:prstGeom>
          <a:noFill/>
          <a:ln w="19050">
            <a:solidFill>
              <a:schemeClr val="bg2"/>
            </a:solidFill>
            <a:round/>
            <a:headEnd/>
            <a:tailEnd/>
          </a:ln>
          <a:effectLst/>
          <a:extLst>
            <a:ext uri="{909E8E84-426E-40DD-AFC4-6F175D3DCCD1}">
              <a14:hiddenFill xmlns:a14="http://schemas.microsoft.com/office/drawing/2010/main">
                <a:noFill/>
              </a14:hiddenFill>
            </a:ext>
          </a:extLst>
        </p:spPr>
        <p:txBody>
          <a:bodyPr rtlCol="0" anchor="ctr"/>
          <a:lstStyle/>
          <a:p>
            <a:pPr algn="ctr"/>
            <a:endParaRPr lang="fr-FR"/>
          </a:p>
        </p:txBody>
      </p:sp>
      <p:grpSp>
        <p:nvGrpSpPr>
          <p:cNvPr id="17" name="Groupe 16">
            <a:extLst>
              <a:ext uri="{FF2B5EF4-FFF2-40B4-BE49-F238E27FC236}">
                <a16:creationId xmlns:a16="http://schemas.microsoft.com/office/drawing/2014/main" id="{D91C31EC-2993-4216-A2AA-AEC19FF11381}"/>
              </a:ext>
            </a:extLst>
          </p:cNvPr>
          <p:cNvGrpSpPr/>
          <p:nvPr/>
        </p:nvGrpSpPr>
        <p:grpSpPr>
          <a:xfrm>
            <a:off x="3567594" y="2691356"/>
            <a:ext cx="1965705" cy="665991"/>
            <a:chOff x="5513695" y="2886120"/>
            <a:chExt cx="1965705" cy="665991"/>
          </a:xfrm>
        </p:grpSpPr>
        <p:pic>
          <p:nvPicPr>
            <p:cNvPr id="18" name="Image 17">
              <a:extLst>
                <a:ext uri="{FF2B5EF4-FFF2-40B4-BE49-F238E27FC236}">
                  <a16:creationId xmlns:a16="http://schemas.microsoft.com/office/drawing/2014/main" id="{5BED7720-50BF-4289-8672-F41F51807038}"/>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9" name="ZoneTexte 18">
              <a:extLst>
                <a:ext uri="{FF2B5EF4-FFF2-40B4-BE49-F238E27FC236}">
                  <a16:creationId xmlns:a16="http://schemas.microsoft.com/office/drawing/2014/main" id="{57A68A5E-81FD-47A4-A16D-912E18958A73}"/>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de Français(e)s</a:t>
              </a:r>
              <a:endParaRPr lang="fr-FR" sz="1400" dirty="0">
                <a:solidFill>
                  <a:srgbClr val="002060"/>
                </a:solidFill>
                <a:latin typeface="Arial Narrow" panose="020B0606020202030204" pitchFamily="34" charset="0"/>
              </a:endParaRPr>
            </a:p>
          </p:txBody>
        </p:sp>
      </p:grpSp>
      <p:grpSp>
        <p:nvGrpSpPr>
          <p:cNvPr id="20" name="Groupe 19">
            <a:extLst>
              <a:ext uri="{FF2B5EF4-FFF2-40B4-BE49-F238E27FC236}">
                <a16:creationId xmlns:a16="http://schemas.microsoft.com/office/drawing/2014/main" id="{E7AB8F8B-C470-483C-9F50-AABD65E198C7}"/>
              </a:ext>
            </a:extLst>
          </p:cNvPr>
          <p:cNvGrpSpPr/>
          <p:nvPr/>
        </p:nvGrpSpPr>
        <p:grpSpPr>
          <a:xfrm>
            <a:off x="8676693" y="2691356"/>
            <a:ext cx="1965705" cy="665991"/>
            <a:chOff x="5513695" y="2886120"/>
            <a:chExt cx="1965705" cy="665991"/>
          </a:xfrm>
        </p:grpSpPr>
        <p:pic>
          <p:nvPicPr>
            <p:cNvPr id="21" name="Image 20">
              <a:extLst>
                <a:ext uri="{FF2B5EF4-FFF2-40B4-BE49-F238E27FC236}">
                  <a16:creationId xmlns:a16="http://schemas.microsoft.com/office/drawing/2014/main" id="{4EC73504-D336-4C62-BCDB-CD87261E039B}"/>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22" name="ZoneTexte 21">
              <a:extLst>
                <a:ext uri="{FF2B5EF4-FFF2-40B4-BE49-F238E27FC236}">
                  <a16:creationId xmlns:a16="http://schemas.microsoft.com/office/drawing/2014/main" id="{33F56370-FC5F-4694-8F2D-7FD3910FE8E0}"/>
                </a:ext>
              </a:extLst>
            </p:cNvPr>
            <p:cNvSpPr txBox="1"/>
            <p:nvPr/>
          </p:nvSpPr>
          <p:spPr>
            <a:xfrm>
              <a:off x="5513695" y="3244334"/>
              <a:ext cx="1965705" cy="307777"/>
            </a:xfrm>
            <a:prstGeom prst="rect">
              <a:avLst/>
            </a:prstGeom>
            <a:noFill/>
          </p:spPr>
          <p:txBody>
            <a:bodyPr wrap="square">
              <a:spAutoFit/>
            </a:bodyPr>
            <a:lstStyle/>
            <a:p>
              <a:pPr algn="ctr"/>
              <a:r>
                <a:rPr lang="fr-FR" sz="1400" dirty="0">
                  <a:solidFill>
                    <a:srgbClr val="002060"/>
                  </a:solidFill>
                  <a:effectLst/>
                  <a:latin typeface="Arial Narrow" panose="020B0606020202030204" pitchFamily="34" charset="0"/>
                  <a:ea typeface="Times New Roman" panose="02020603050405020304" pitchFamily="18" charset="0"/>
                </a:rPr>
                <a:t>Echantillon LGBT+</a:t>
              </a:r>
              <a:endParaRPr lang="fr-FR" sz="1400" dirty="0">
                <a:solidFill>
                  <a:srgbClr val="002060"/>
                </a:solidFill>
                <a:latin typeface="Arial Narrow" panose="020B0606020202030204" pitchFamily="34" charset="0"/>
              </a:endParaRPr>
            </a:p>
          </p:txBody>
        </p:sp>
      </p:grpSp>
      <p:graphicFrame>
        <p:nvGraphicFramePr>
          <p:cNvPr id="23" name="Tableau 22">
            <a:extLst>
              <a:ext uri="{FF2B5EF4-FFF2-40B4-BE49-F238E27FC236}">
                <a16:creationId xmlns:a16="http://schemas.microsoft.com/office/drawing/2014/main" id="{695EBD5D-8516-4D39-86CA-441C735C0ACA}"/>
              </a:ext>
            </a:extLst>
          </p:cNvPr>
          <p:cNvGraphicFramePr>
            <a:graphicFrameLocks noGrp="1"/>
          </p:cNvGraphicFramePr>
          <p:nvPr>
            <p:extLst>
              <p:ext uri="{D42A27DB-BD31-4B8C-83A1-F6EECF244321}">
                <p14:modId xmlns:p14="http://schemas.microsoft.com/office/powerpoint/2010/main" val="2549743719"/>
              </p:ext>
            </p:extLst>
          </p:nvPr>
        </p:nvGraphicFramePr>
        <p:xfrm>
          <a:off x="4997174" y="2913793"/>
          <a:ext cx="2476258" cy="2940912"/>
        </p:xfrm>
        <a:graphic>
          <a:graphicData uri="http://schemas.openxmlformats.org/drawingml/2006/table">
            <a:tbl>
              <a:tblPr>
                <a:tableStyleId>{5C22544A-7EE6-4342-B048-85BDC9FD1C3A}</a:tableStyleId>
              </a:tblPr>
              <a:tblGrid>
                <a:gridCol w="1885950">
                  <a:extLst>
                    <a:ext uri="{9D8B030D-6E8A-4147-A177-3AD203B41FA5}">
                      <a16:colId xmlns:a16="http://schemas.microsoft.com/office/drawing/2014/main" val="2148881494"/>
                    </a:ext>
                  </a:extLst>
                </a:gridCol>
                <a:gridCol w="590308">
                  <a:extLst>
                    <a:ext uri="{9D8B030D-6E8A-4147-A177-3AD203B41FA5}">
                      <a16:colId xmlns:a16="http://schemas.microsoft.com/office/drawing/2014/main" val="1009934185"/>
                    </a:ext>
                  </a:extLst>
                </a:gridCol>
              </a:tblGrid>
              <a:tr h="226224">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b="1" i="0" u="none" strike="noStrike" dirty="0">
                          <a:solidFill>
                            <a:srgbClr val="002060"/>
                          </a:solidFill>
                          <a:effectLst/>
                          <a:latin typeface="Arial Nova Light" panose="020B0304020202020204" pitchFamily="34" charset="0"/>
                        </a:rPr>
                        <a:t>89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226224">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93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226224">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400" b="1"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226224">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84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226224">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93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226224">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95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r h="226224">
                <a:tc>
                  <a:txBody>
                    <a:bodyPr/>
                    <a:lstStyle/>
                    <a:p>
                      <a:pPr algn="r" fontAlgn="ct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400" b="1"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2855520"/>
                  </a:ext>
                </a:extLst>
              </a:tr>
              <a:tr h="226224">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en salle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b="1" i="0" u="none" strike="noStrike" dirty="0">
                          <a:solidFill>
                            <a:srgbClr val="002060"/>
                          </a:solidFill>
                          <a:effectLst/>
                          <a:latin typeface="Arial Nova Light" panose="020B0304020202020204" pitchFamily="34" charset="0"/>
                        </a:rPr>
                        <a:t>92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8871159"/>
                  </a:ext>
                </a:extLst>
              </a:tr>
              <a:tr h="226224">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d'extérieur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89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9535457"/>
                  </a:ext>
                </a:extLst>
              </a:tr>
              <a:tr h="226224">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d'équipe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83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3512795"/>
                  </a:ext>
                </a:extLst>
              </a:tr>
              <a:tr h="226224">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 raquette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85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20253194"/>
                  </a:ext>
                </a:extLst>
              </a:tr>
              <a:tr h="226224">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Athlétisme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85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8570895"/>
                  </a:ext>
                </a:extLst>
              </a:tr>
              <a:tr h="226224">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Sports d'eau</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88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446135"/>
                  </a:ext>
                </a:extLst>
              </a:tr>
            </a:tbl>
          </a:graphicData>
        </a:graphic>
      </p:graphicFrame>
      <p:sp>
        <p:nvSpPr>
          <p:cNvPr id="25" name="Titre 4">
            <a:extLst>
              <a:ext uri="{FF2B5EF4-FFF2-40B4-BE49-F238E27FC236}">
                <a16:creationId xmlns:a16="http://schemas.microsoft.com/office/drawing/2014/main" id="{5964F433-12D0-4DF9-AE9A-06C4B6BE3DC3}"/>
              </a:ext>
            </a:extLst>
          </p:cNvPr>
          <p:cNvSpPr txBox="1">
            <a:spLocks/>
          </p:cNvSpPr>
          <p:nvPr/>
        </p:nvSpPr>
        <p:spPr>
          <a:xfrm>
            <a:off x="213342" y="161475"/>
            <a:ext cx="11838958" cy="923330"/>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En parallèle, la quasi-totalité des Français(e)s s’accorde à dire que </a:t>
            </a:r>
            <a:r>
              <a:rPr lang="fr-FR" sz="2000" b="1" u="sng" dirty="0">
                <a:latin typeface="Calibri" panose="020F0502020204030204" pitchFamily="34" charset="0"/>
                <a:cs typeface="Calibri" panose="020F0502020204030204" pitchFamily="34" charset="0"/>
              </a:rPr>
              <a:t>tout doit être fait</a:t>
            </a:r>
            <a:r>
              <a:rPr lang="fr-FR" sz="2000" dirty="0">
                <a:latin typeface="Calibri" panose="020F0502020204030204" pitchFamily="34" charset="0"/>
                <a:cs typeface="Calibri" panose="020F0502020204030204" pitchFamily="34" charset="0"/>
              </a:rPr>
              <a:t> pour que chacun puisse pratiquer son activité sportive </a:t>
            </a:r>
            <a:r>
              <a:rPr lang="fr-FR" sz="2000" b="1" u="sng" dirty="0">
                <a:latin typeface="Calibri" panose="020F0502020204030204" pitchFamily="34" charset="0"/>
                <a:cs typeface="Calibri" panose="020F0502020204030204" pitchFamily="34" charset="0"/>
              </a:rPr>
              <a:t>librement et sereinement </a:t>
            </a:r>
            <a:r>
              <a:rPr lang="fr-FR" sz="2000" dirty="0">
                <a:latin typeface="Calibri" panose="020F0502020204030204" pitchFamily="34" charset="0"/>
                <a:cs typeface="Calibri" panose="020F0502020204030204" pitchFamily="34" charset="0"/>
              </a:rPr>
              <a:t>quelle que soit son identité ou sa sexualité  </a:t>
            </a:r>
          </a:p>
        </p:txBody>
      </p:sp>
      <p:sp>
        <p:nvSpPr>
          <p:cNvPr id="26" name="Rectangle 25">
            <a:extLst>
              <a:ext uri="{FF2B5EF4-FFF2-40B4-BE49-F238E27FC236}">
                <a16:creationId xmlns:a16="http://schemas.microsoft.com/office/drawing/2014/main" id="{994879B3-CEAF-4DCF-B9F8-A3E6D498958E}"/>
              </a:ext>
            </a:extLst>
          </p:cNvPr>
          <p:cNvSpPr/>
          <p:nvPr/>
        </p:nvSpPr>
        <p:spPr>
          <a:xfrm>
            <a:off x="6997700" y="4051301"/>
            <a:ext cx="444500" cy="241299"/>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5164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a:extLst>
              <a:ext uri="{FF2B5EF4-FFF2-40B4-BE49-F238E27FC236}">
                <a16:creationId xmlns:a16="http://schemas.microsoft.com/office/drawing/2014/main" id="{8538DE46-86FD-44FC-AADC-928F9966B1F3}"/>
              </a:ext>
            </a:extLst>
          </p:cNvPr>
          <p:cNvGraphicFramePr/>
          <p:nvPr>
            <p:extLst>
              <p:ext uri="{D42A27DB-BD31-4B8C-83A1-F6EECF244321}">
                <p14:modId xmlns:p14="http://schemas.microsoft.com/office/powerpoint/2010/main" val="1802169028"/>
              </p:ext>
            </p:extLst>
          </p:nvPr>
        </p:nvGraphicFramePr>
        <p:xfrm>
          <a:off x="948210" y="2349568"/>
          <a:ext cx="4512501" cy="2990455"/>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personnellement, diriez-vous que les attitudes suivantes sont répandues en France…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581672853"/>
              </p:ext>
            </p:extLst>
          </p:nvPr>
        </p:nvGraphicFramePr>
        <p:xfrm>
          <a:off x="1522332" y="5665523"/>
          <a:ext cx="9147336" cy="281940"/>
        </p:xfrm>
        <a:graphic>
          <a:graphicData uri="http://schemas.openxmlformats.org/drawingml/2006/table">
            <a:tbl>
              <a:tblPr firstRow="1" bandRow="1">
                <a:tableStyleId>{5C22544A-7EE6-4342-B048-85BDC9FD1C3A}</a:tableStyleId>
              </a:tblPr>
              <a:tblGrid>
                <a:gridCol w="2286834">
                  <a:extLst>
                    <a:ext uri="{9D8B030D-6E8A-4147-A177-3AD203B41FA5}">
                      <a16:colId xmlns:a16="http://schemas.microsoft.com/office/drawing/2014/main" val="2079931090"/>
                    </a:ext>
                  </a:extLst>
                </a:gridCol>
                <a:gridCol w="2286834">
                  <a:extLst>
                    <a:ext uri="{9D8B030D-6E8A-4147-A177-3AD203B41FA5}">
                      <a16:colId xmlns:a16="http://schemas.microsoft.com/office/drawing/2014/main" val="4207804028"/>
                    </a:ext>
                  </a:extLst>
                </a:gridCol>
                <a:gridCol w="2286834">
                  <a:extLst>
                    <a:ext uri="{9D8B030D-6E8A-4147-A177-3AD203B41FA5}">
                      <a16:colId xmlns:a16="http://schemas.microsoft.com/office/drawing/2014/main" val="2680629854"/>
                    </a:ext>
                  </a:extLst>
                </a:gridCol>
                <a:gridCol w="2286834">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Très répandue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Assez répandue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vraiment répandue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répandue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26F"/>
                    </a:solidFill>
                  </a:tcPr>
                </a:tc>
                <a:extLst>
                  <a:ext uri="{0D108BD9-81ED-4DB2-BD59-A6C34878D82A}">
                    <a16:rowId xmlns:a16="http://schemas.microsoft.com/office/drawing/2014/main" val="2307786909"/>
                  </a:ext>
                </a:extLst>
              </a:tr>
            </a:tbl>
          </a:graphicData>
        </a:graphic>
      </p:graphicFrame>
      <p:sp>
        <p:nvSpPr>
          <p:cNvPr id="7" name="ZoneTexte 6">
            <a:extLst>
              <a:ext uri="{FF2B5EF4-FFF2-40B4-BE49-F238E27FC236}">
                <a16:creationId xmlns:a16="http://schemas.microsoft.com/office/drawing/2014/main" id="{13F050AC-1CCA-4A28-B2AB-279763C190F9}"/>
              </a:ext>
            </a:extLst>
          </p:cNvPr>
          <p:cNvSpPr txBox="1"/>
          <p:nvPr/>
        </p:nvSpPr>
        <p:spPr>
          <a:xfrm>
            <a:off x="653144" y="1319479"/>
            <a:ext cx="9085216" cy="584775"/>
          </a:xfrm>
          <a:prstGeom prst="rect">
            <a:avLst/>
          </a:prstGeom>
          <a:noFill/>
        </p:spPr>
        <p:txBody>
          <a:bodyPr wrap="square">
            <a:spAutoFit/>
          </a:bodyPr>
          <a:lstStyle/>
          <a:p>
            <a:pPr lvl="0"/>
            <a:r>
              <a:rPr lang="fr-FR" sz="1600" u="none" strike="noStrike" dirty="0">
                <a:solidFill>
                  <a:srgbClr val="002060"/>
                </a:solidFill>
                <a:effectLst/>
                <a:latin typeface="+mj-lt"/>
                <a:ea typeface="Times New Roman" panose="02020603050405020304" pitchFamily="18" charset="0"/>
                <a:cs typeface="Arial" panose="020B0604020202020204" pitchFamily="34" charset="0"/>
              </a:rPr>
              <a:t>… l’homophobie, c’est-à-dire une attitude hostile aux personnes homosexuelles </a:t>
            </a:r>
            <a:r>
              <a:rPr lang="fr-FR" sz="1600" i="1" u="none" strike="noStrike" dirty="0">
                <a:solidFill>
                  <a:srgbClr val="002060"/>
                </a:solidFill>
                <a:effectLst/>
                <a:ea typeface="Times New Roman" panose="02020603050405020304" pitchFamily="18" charset="0"/>
                <a:cs typeface="Arial" panose="020B0604020202020204" pitchFamily="34" charset="0"/>
              </a:rPr>
              <a:t>(qu’elles soient des hommes ou des femmes)</a:t>
            </a:r>
            <a:endParaRPr lang="fr-FR" i="1" u="none" strike="noStrike" dirty="0">
              <a:solidFill>
                <a:srgbClr val="00000A"/>
              </a:solidFill>
              <a:effectLst/>
              <a:ea typeface="Times New Roman" panose="02020603050405020304" pitchFamily="18" charset="0"/>
              <a:cs typeface="Arial" panose="020B0604020202020204" pitchFamily="34" charset="0"/>
            </a:endParaRPr>
          </a:p>
        </p:txBody>
      </p:sp>
      <p:graphicFrame>
        <p:nvGraphicFramePr>
          <p:cNvPr id="9" name="Graphique 8">
            <a:extLst>
              <a:ext uri="{FF2B5EF4-FFF2-40B4-BE49-F238E27FC236}">
                <a16:creationId xmlns:a16="http://schemas.microsoft.com/office/drawing/2014/main" id="{40DC63E4-D7FD-45D7-BF9B-545F163397EB}"/>
              </a:ext>
            </a:extLst>
          </p:cNvPr>
          <p:cNvGraphicFramePr/>
          <p:nvPr>
            <p:extLst>
              <p:ext uri="{D42A27DB-BD31-4B8C-83A1-F6EECF244321}">
                <p14:modId xmlns:p14="http://schemas.microsoft.com/office/powerpoint/2010/main" val="1703113349"/>
              </p:ext>
            </p:extLst>
          </p:nvPr>
        </p:nvGraphicFramePr>
        <p:xfrm>
          <a:off x="1071717" y="2443293"/>
          <a:ext cx="4269168" cy="2793177"/>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DFDB0BC7-37FD-468B-9314-433624EF245D}"/>
              </a:ext>
            </a:extLst>
          </p:cNvPr>
          <p:cNvSpPr txBox="1"/>
          <p:nvPr/>
        </p:nvSpPr>
        <p:spPr>
          <a:xfrm>
            <a:off x="4420925" y="2348185"/>
            <a:ext cx="1675075" cy="584775"/>
          </a:xfrm>
          <a:prstGeom prst="rect">
            <a:avLst/>
          </a:prstGeom>
          <a:noFill/>
        </p:spPr>
        <p:txBody>
          <a:bodyPr wrap="square">
            <a:spAutoFit/>
          </a:bodyPr>
          <a:lstStyle/>
          <a:p>
            <a:pPr>
              <a:defRPr/>
            </a:pPr>
            <a:r>
              <a:rPr lang="fr-FR" sz="1600" b="1" cap="small" dirty="0">
                <a:solidFill>
                  <a:srgbClr val="C00000"/>
                </a:solidFill>
                <a:latin typeface="+mj-lt"/>
              </a:rPr>
              <a:t>% Répandue</a:t>
            </a:r>
          </a:p>
          <a:p>
            <a:pPr>
              <a:defRPr/>
            </a:pPr>
            <a:r>
              <a:rPr lang="fr-FR" sz="1600" b="1" cap="small" dirty="0">
                <a:solidFill>
                  <a:srgbClr val="C00000"/>
                </a:solidFill>
                <a:latin typeface="+mj-lt"/>
              </a:rPr>
              <a:t>75</a:t>
            </a:r>
            <a:endParaRPr lang="fr-FR" sz="1600" b="1" i="1" cap="small" dirty="0">
              <a:solidFill>
                <a:srgbClr val="C00000"/>
              </a:solidFill>
              <a:latin typeface="+mj-lt"/>
            </a:endParaRPr>
          </a:p>
        </p:txBody>
      </p:sp>
      <p:sp>
        <p:nvSpPr>
          <p:cNvPr id="11" name="ZoneTexte 10">
            <a:extLst>
              <a:ext uri="{FF2B5EF4-FFF2-40B4-BE49-F238E27FC236}">
                <a16:creationId xmlns:a16="http://schemas.microsoft.com/office/drawing/2014/main" id="{1AC984D1-84AE-41BD-B4A7-3AE0E8B699F5}"/>
              </a:ext>
            </a:extLst>
          </p:cNvPr>
          <p:cNvSpPr txBox="1"/>
          <p:nvPr/>
        </p:nvSpPr>
        <p:spPr>
          <a:xfrm>
            <a:off x="219411"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répandue</a:t>
            </a:r>
          </a:p>
          <a:p>
            <a:pPr algn="r">
              <a:defRPr/>
            </a:pPr>
            <a:r>
              <a:rPr lang="fr-FR" sz="1600" b="1" cap="small" dirty="0">
                <a:solidFill>
                  <a:srgbClr val="00326F"/>
                </a:solidFill>
                <a:latin typeface="+mj-lt"/>
              </a:rPr>
              <a:t>25</a:t>
            </a:r>
            <a:endParaRPr lang="fr-FR" sz="1600" b="1" i="1" cap="small" dirty="0">
              <a:solidFill>
                <a:srgbClr val="00326F"/>
              </a:solidFill>
              <a:latin typeface="+mj-lt"/>
            </a:endParaRPr>
          </a:p>
        </p:txBody>
      </p:sp>
      <p:graphicFrame>
        <p:nvGraphicFramePr>
          <p:cNvPr id="12" name="Graphique 11">
            <a:extLst>
              <a:ext uri="{FF2B5EF4-FFF2-40B4-BE49-F238E27FC236}">
                <a16:creationId xmlns:a16="http://schemas.microsoft.com/office/drawing/2014/main" id="{99BCAD8E-CC5D-4A75-87DD-2C0AC9B12ACC}"/>
              </a:ext>
            </a:extLst>
          </p:cNvPr>
          <p:cNvGraphicFramePr/>
          <p:nvPr>
            <p:extLst>
              <p:ext uri="{D42A27DB-BD31-4B8C-83A1-F6EECF244321}">
                <p14:modId xmlns:p14="http://schemas.microsoft.com/office/powerpoint/2010/main" val="2025048031"/>
              </p:ext>
            </p:extLst>
          </p:nvPr>
        </p:nvGraphicFramePr>
        <p:xfrm>
          <a:off x="6750047" y="2349568"/>
          <a:ext cx="4512501" cy="29904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2C7D6B07-F255-4003-8838-50BDCD74BEDA}"/>
              </a:ext>
            </a:extLst>
          </p:cNvPr>
          <p:cNvGraphicFramePr/>
          <p:nvPr>
            <p:extLst>
              <p:ext uri="{D42A27DB-BD31-4B8C-83A1-F6EECF244321}">
                <p14:modId xmlns:p14="http://schemas.microsoft.com/office/powerpoint/2010/main" val="1163556230"/>
              </p:ext>
            </p:extLst>
          </p:nvPr>
        </p:nvGraphicFramePr>
        <p:xfrm>
          <a:off x="6873554" y="2443293"/>
          <a:ext cx="4269168" cy="2793177"/>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E826E7B1-9629-451A-8755-B540FEE3DD07}"/>
              </a:ext>
            </a:extLst>
          </p:cNvPr>
          <p:cNvSpPr txBox="1"/>
          <p:nvPr/>
        </p:nvSpPr>
        <p:spPr>
          <a:xfrm>
            <a:off x="10100806" y="2231811"/>
            <a:ext cx="2091194" cy="584775"/>
          </a:xfrm>
          <a:prstGeom prst="rect">
            <a:avLst/>
          </a:prstGeom>
          <a:noFill/>
        </p:spPr>
        <p:txBody>
          <a:bodyPr wrap="square">
            <a:spAutoFit/>
          </a:bodyPr>
          <a:lstStyle/>
          <a:p>
            <a:pPr>
              <a:defRPr/>
            </a:pPr>
            <a:r>
              <a:rPr lang="fr-FR" sz="1600" b="1" cap="small" dirty="0">
                <a:solidFill>
                  <a:srgbClr val="C00000"/>
                </a:solidFill>
                <a:latin typeface="+mj-lt"/>
              </a:rPr>
              <a:t>% Répandue</a:t>
            </a:r>
          </a:p>
          <a:p>
            <a:pPr>
              <a:defRPr/>
            </a:pPr>
            <a:r>
              <a:rPr lang="fr-FR" sz="1600" b="1" cap="small" dirty="0">
                <a:solidFill>
                  <a:srgbClr val="C00000"/>
                </a:solidFill>
                <a:latin typeface="+mj-lt"/>
              </a:rPr>
              <a:t>84</a:t>
            </a:r>
            <a:endParaRPr lang="fr-FR" sz="1600" b="1" i="1" cap="small" dirty="0">
              <a:solidFill>
                <a:srgbClr val="C00000"/>
              </a:solidFill>
              <a:latin typeface="+mj-lt"/>
            </a:endParaRPr>
          </a:p>
        </p:txBody>
      </p:sp>
      <p:sp>
        <p:nvSpPr>
          <p:cNvPr id="20" name="ZoneTexte 19">
            <a:extLst>
              <a:ext uri="{FF2B5EF4-FFF2-40B4-BE49-F238E27FC236}">
                <a16:creationId xmlns:a16="http://schemas.microsoft.com/office/drawing/2014/main" id="{F0F17D65-14C7-40DC-AEA4-C47A6292AA2C}"/>
              </a:ext>
            </a:extLst>
          </p:cNvPr>
          <p:cNvSpPr txBox="1"/>
          <p:nvPr/>
        </p:nvSpPr>
        <p:spPr>
          <a:xfrm>
            <a:off x="6149879"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répandue</a:t>
            </a:r>
          </a:p>
          <a:p>
            <a:pPr algn="r">
              <a:defRPr/>
            </a:pPr>
            <a:r>
              <a:rPr lang="fr-FR" sz="1600" b="1" cap="small" dirty="0">
                <a:solidFill>
                  <a:srgbClr val="00326F"/>
                </a:solidFill>
                <a:latin typeface="+mj-lt"/>
              </a:rPr>
              <a:t>16</a:t>
            </a:r>
            <a:endParaRPr lang="fr-FR" sz="1600" b="1" i="1" cap="small" dirty="0">
              <a:solidFill>
                <a:srgbClr val="00326F"/>
              </a:solidFill>
              <a:latin typeface="+mj-lt"/>
            </a:endParaRPr>
          </a:p>
        </p:txBody>
      </p:sp>
      <p:pic>
        <p:nvPicPr>
          <p:cNvPr id="22" name="Image 21">
            <a:extLst>
              <a:ext uri="{FF2B5EF4-FFF2-40B4-BE49-F238E27FC236}">
                <a16:creationId xmlns:a16="http://schemas.microsoft.com/office/drawing/2014/main" id="{8C6DA3E7-2F15-4BAC-9A3B-8EC4B1044F1E}"/>
              </a:ext>
            </a:extLst>
          </p:cNvPr>
          <p:cNvPicPr>
            <a:picLocks noChangeAspect="1"/>
          </p:cNvPicPr>
          <p:nvPr/>
        </p:nvPicPr>
        <p:blipFill>
          <a:blip r:embed="rId6">
            <a:duotone>
              <a:schemeClr val="accent1">
                <a:shade val="45000"/>
                <a:satMod val="135000"/>
              </a:schemeClr>
              <a:prstClr val="white"/>
            </a:duotone>
          </a:blip>
          <a:stretch>
            <a:fillRect/>
          </a:stretch>
        </p:blipFill>
        <p:spPr>
          <a:xfrm>
            <a:off x="2737803" y="3521432"/>
            <a:ext cx="1149405" cy="474904"/>
          </a:xfrm>
          <a:prstGeom prst="rect">
            <a:avLst/>
          </a:prstGeom>
        </p:spPr>
      </p:pic>
      <p:pic>
        <p:nvPicPr>
          <p:cNvPr id="25" name="Image 24">
            <a:extLst>
              <a:ext uri="{FF2B5EF4-FFF2-40B4-BE49-F238E27FC236}">
                <a16:creationId xmlns:a16="http://schemas.microsoft.com/office/drawing/2014/main" id="{3F0B4920-7ADC-426D-8F15-52856EE5EC8E}"/>
              </a:ext>
            </a:extLst>
          </p:cNvPr>
          <p:cNvPicPr>
            <a:picLocks noChangeAspect="1"/>
          </p:cNvPicPr>
          <p:nvPr/>
        </p:nvPicPr>
        <p:blipFill>
          <a:blip r:embed="rId6"/>
          <a:stretch>
            <a:fillRect/>
          </a:stretch>
        </p:blipFill>
        <p:spPr>
          <a:xfrm>
            <a:off x="8500707" y="3521432"/>
            <a:ext cx="1149405" cy="474904"/>
          </a:xfrm>
          <a:prstGeom prst="rect">
            <a:avLst/>
          </a:prstGeom>
        </p:spPr>
      </p:pic>
      <p:sp>
        <p:nvSpPr>
          <p:cNvPr id="23" name="ZoneTexte 22">
            <a:extLst>
              <a:ext uri="{FF2B5EF4-FFF2-40B4-BE49-F238E27FC236}">
                <a16:creationId xmlns:a16="http://schemas.microsoft.com/office/drawing/2014/main" id="{DE64DBC9-743F-47A1-92E2-653F192B6563}"/>
              </a:ext>
            </a:extLst>
          </p:cNvPr>
          <p:cNvSpPr txBox="1"/>
          <p:nvPr/>
        </p:nvSpPr>
        <p:spPr>
          <a:xfrm>
            <a:off x="4631035" y="2888548"/>
            <a:ext cx="2220082" cy="600164"/>
          </a:xfrm>
          <a:prstGeom prst="rect">
            <a:avLst/>
          </a:prstGeom>
          <a:noFill/>
        </p:spPr>
        <p:txBody>
          <a:bodyPr wrap="square">
            <a:spAutoFit/>
          </a:bodyPr>
          <a:lstStyle/>
          <a:p>
            <a:pPr>
              <a:defRPr/>
            </a:pPr>
            <a:r>
              <a:rPr lang="fr-FR" sz="1100" i="1" cap="small" dirty="0">
                <a:solidFill>
                  <a:srgbClr val="C00000"/>
                </a:solidFill>
              </a:rPr>
              <a:t>A été témoin d’une situation homophobe/transphobe dans le milieu sportif : 83</a:t>
            </a:r>
          </a:p>
        </p:txBody>
      </p:sp>
      <p:sp>
        <p:nvSpPr>
          <p:cNvPr id="26" name="Titre 4">
            <a:extLst>
              <a:ext uri="{FF2B5EF4-FFF2-40B4-BE49-F238E27FC236}">
                <a16:creationId xmlns:a16="http://schemas.microsoft.com/office/drawing/2014/main" id="{4EFCB223-70EE-4075-B799-8FCEFC3E9651}"/>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Pour les trois quarts des français(e)s, et même plus de 8 personnes LGBT+ sur 10, l’homophobie est répandue en France</a:t>
            </a:r>
          </a:p>
        </p:txBody>
      </p:sp>
      <p:sp>
        <p:nvSpPr>
          <p:cNvPr id="28" name="Rectangle 27">
            <a:extLst>
              <a:ext uri="{FF2B5EF4-FFF2-40B4-BE49-F238E27FC236}">
                <a16:creationId xmlns:a16="http://schemas.microsoft.com/office/drawing/2014/main" id="{BF7BCB3D-AEBC-414D-9079-03146CA25E7F}"/>
              </a:ext>
            </a:extLst>
          </p:cNvPr>
          <p:cNvSpPr/>
          <p:nvPr/>
        </p:nvSpPr>
        <p:spPr>
          <a:xfrm>
            <a:off x="9527026" y="2929657"/>
            <a:ext cx="861574" cy="51204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9EBE0E93-0206-4DF9-9F0C-18A07667481E}"/>
              </a:ext>
            </a:extLst>
          </p:cNvPr>
          <p:cNvSpPr/>
          <p:nvPr/>
        </p:nvSpPr>
        <p:spPr>
          <a:xfrm>
            <a:off x="10100805" y="2268176"/>
            <a:ext cx="1449043" cy="51204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4639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2BBD362-6329-41A2-8AA5-E5E87D0654FE}"/>
              </a:ext>
            </a:extLst>
          </p:cNvPr>
          <p:cNvSpPr>
            <a:spLocks noGrp="1"/>
          </p:cNvSpPr>
          <p:nvPr>
            <p:ph type="title"/>
          </p:nvPr>
        </p:nvSpPr>
        <p:spPr>
          <a:xfrm>
            <a:off x="459207" y="546021"/>
            <a:ext cx="7551996" cy="849015"/>
          </a:xfrm>
        </p:spPr>
        <p:txBody>
          <a:bodyPr/>
          <a:lstStyle/>
          <a:p>
            <a:r>
              <a:rPr lang="fr-FR" noProof="0" dirty="0"/>
              <a:t>ANNEXES</a:t>
            </a:r>
          </a:p>
        </p:txBody>
      </p:sp>
    </p:spTree>
    <p:extLst>
      <p:ext uri="{BB962C8B-B14F-4D97-AF65-F5344CB8AC3E}">
        <p14:creationId xmlns:p14="http://schemas.microsoft.com/office/powerpoint/2010/main" val="3862304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fr-FR" sz="4550" b="1" i="0" u="none" strike="noStrike" kern="1200" cap="all" spc="-200" normalizeH="0" baseline="0" noProof="0" dirty="0">
                <a:ln w="6350">
                  <a:noFill/>
                </a:ln>
                <a:solidFill>
                  <a:srgbClr val="3B4496"/>
                </a:solidFill>
                <a:effectLst/>
                <a:uLnTx/>
                <a:uFillTx/>
                <a:latin typeface="Arial Black" panose="020B0A04020102020204" pitchFamily="34" charset="0"/>
                <a:ea typeface="+mj-ea"/>
                <a:cs typeface="+mj-cs"/>
              </a:rPr>
              <a:t>ANNEXE 1</a:t>
            </a:r>
            <a:endParaRPr kumimoji="0" lang="en-GB" sz="4550" b="1" i="0" u="none" strike="noStrike" kern="1200" cap="all" spc="-200" normalizeH="0" baseline="0" noProof="0" dirty="0">
              <a:ln>
                <a:noFill/>
              </a:ln>
              <a:solidFill>
                <a:srgbClr val="3B4496"/>
              </a:solidFill>
              <a:effectLst/>
              <a:uLnTx/>
              <a:uFillTx/>
              <a:latin typeface="Arial Black" panose="020B0A04020102020204" pitchFamily="34" charset="0"/>
              <a:ea typeface="+mj-ea"/>
              <a:cs typeface="+mj-cs"/>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all" spc="0" normalizeH="0" baseline="0" noProof="0" dirty="0">
                <a:ln w="6350">
                  <a:noFill/>
                </a:ln>
                <a:solidFill>
                  <a:srgbClr val="3B4496"/>
                </a:solidFill>
                <a:effectLst/>
                <a:uLnTx/>
                <a:uFillTx/>
                <a:latin typeface="Franklin Gothic Book" panose="020B0503020102020204" pitchFamily="34" charset="0"/>
                <a:ea typeface="+mn-ea"/>
                <a:cs typeface="+mn-cs"/>
              </a:rPr>
              <a:t>Le rapport personnel des Français(e)s AUX LGBT+</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335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Connaissez-vous des personnes correspondant aux profils suivants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nvGraphicFramePr>
        <p:xfrm>
          <a:off x="353040" y="5665523"/>
          <a:ext cx="11382427" cy="266700"/>
        </p:xfrm>
        <a:graphic>
          <a:graphicData uri="http://schemas.openxmlformats.org/drawingml/2006/table">
            <a:tbl>
              <a:tblPr firstRow="1" bandRow="1">
                <a:tableStyleId>{5C22544A-7EE6-4342-B048-85BDC9FD1C3A}</a:tableStyleId>
              </a:tblPr>
              <a:tblGrid>
                <a:gridCol w="5540388">
                  <a:extLst>
                    <a:ext uri="{9D8B030D-6E8A-4147-A177-3AD203B41FA5}">
                      <a16:colId xmlns:a16="http://schemas.microsoft.com/office/drawing/2014/main" val="2079931090"/>
                    </a:ext>
                  </a:extLst>
                </a:gridCol>
                <a:gridCol w="5842039">
                  <a:extLst>
                    <a:ext uri="{9D8B030D-6E8A-4147-A177-3AD203B41FA5}">
                      <a16:colId xmlns:a16="http://schemas.microsoft.com/office/drawing/2014/main" val="1623079972"/>
                    </a:ext>
                  </a:extLst>
                </a:gridCol>
              </a:tblGrid>
              <a:tr h="156157">
                <a:tc>
                  <a:txBody>
                    <a:bodyPr/>
                    <a:lstStyle/>
                    <a:p>
                      <a:pPr lvl="0" algn="ctr"/>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J’en connais personnellement</a:t>
                      </a:r>
                      <a:endParaRPr lang="fr-FR" sz="13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55FAC"/>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300" b="0" i="0" kern="1200" cap="small" dirty="0">
                          <a:solidFill>
                            <a:schemeClr val="lt1"/>
                          </a:solidFill>
                          <a:effectLst/>
                          <a:latin typeface="Arial" panose="020B0604020202020204" pitchFamily="34" charset="0"/>
                          <a:ea typeface="+mn-ea"/>
                          <a:cs typeface="Arial" panose="020B0604020202020204" pitchFamily="34" charset="0"/>
                        </a:rPr>
                        <a:t>Je n’en connais pas personnellement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93366"/>
                    </a:solidFill>
                  </a:tcPr>
                </a:tc>
                <a:extLst>
                  <a:ext uri="{0D108BD9-81ED-4DB2-BD59-A6C34878D82A}">
                    <a16:rowId xmlns:a16="http://schemas.microsoft.com/office/drawing/2014/main" val="2307786909"/>
                  </a:ext>
                </a:extLst>
              </a:tr>
            </a:tbl>
          </a:graphicData>
        </a:graphic>
      </p:graphicFrame>
      <p:graphicFrame>
        <p:nvGraphicFramePr>
          <p:cNvPr id="7" name="Graphique 6">
            <a:extLst>
              <a:ext uri="{FF2B5EF4-FFF2-40B4-BE49-F238E27FC236}">
                <a16:creationId xmlns:a16="http://schemas.microsoft.com/office/drawing/2014/main" id="{8E2B5C4D-132B-4A29-8FF1-38CDE2E21E83}"/>
              </a:ext>
            </a:extLst>
          </p:cNvPr>
          <p:cNvGraphicFramePr/>
          <p:nvPr>
            <p:extLst>
              <p:ext uri="{D42A27DB-BD31-4B8C-83A1-F6EECF244321}">
                <p14:modId xmlns:p14="http://schemas.microsoft.com/office/powerpoint/2010/main" val="1325745731"/>
              </p:ext>
            </p:extLst>
          </p:nvPr>
        </p:nvGraphicFramePr>
        <p:xfrm>
          <a:off x="4637088" y="1967719"/>
          <a:ext cx="3210849" cy="33945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1BA53F42-1612-4839-8E8F-70E10A023675}"/>
              </a:ext>
            </a:extLst>
          </p:cNvPr>
          <p:cNvGraphicFramePr>
            <a:graphicFrameLocks noGrp="1"/>
          </p:cNvGraphicFramePr>
          <p:nvPr>
            <p:extLst>
              <p:ext uri="{D42A27DB-BD31-4B8C-83A1-F6EECF244321}">
                <p14:modId xmlns:p14="http://schemas.microsoft.com/office/powerpoint/2010/main" val="1656108514"/>
              </p:ext>
            </p:extLst>
          </p:nvPr>
        </p:nvGraphicFramePr>
        <p:xfrm>
          <a:off x="297381" y="1983621"/>
          <a:ext cx="4284047" cy="2921792"/>
        </p:xfrm>
        <a:graphic>
          <a:graphicData uri="http://schemas.openxmlformats.org/drawingml/2006/table">
            <a:tbl>
              <a:tblPr>
                <a:tableStyleId>{5C22544A-7EE6-4342-B048-85BDC9FD1C3A}</a:tableStyleId>
              </a:tblPr>
              <a:tblGrid>
                <a:gridCol w="4284047">
                  <a:extLst>
                    <a:ext uri="{9D8B030D-6E8A-4147-A177-3AD203B41FA5}">
                      <a16:colId xmlns:a16="http://schemas.microsoft.com/office/drawing/2014/main" val="1078330164"/>
                    </a:ext>
                  </a:extLst>
                </a:gridCol>
              </a:tblGrid>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hommes gays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150091"/>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femmes lesbiennes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1106733"/>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femmes bisexuelles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8933990"/>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hommes bisexuels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1304553"/>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personnes trans (c’est-à-dire qui ne s’identifient pas à leur sexe assigné à la naissance ou ont changé de sexe)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5073618"/>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personnes non-binaires, </a:t>
                      </a:r>
                      <a:br>
                        <a:rPr lang="fr-FR" sz="1050" u="none" strike="noStrike" kern="1200" dirty="0">
                          <a:solidFill>
                            <a:srgbClr val="002060"/>
                          </a:solidFill>
                          <a:effectLst/>
                          <a:latin typeface="Arial Nova Light" panose="020B0304020202020204" pitchFamily="34" charset="0"/>
                          <a:ea typeface="+mn-ea"/>
                          <a:cs typeface="+mn-cs"/>
                        </a:rPr>
                      </a:br>
                      <a:r>
                        <a:rPr lang="fr-FR" sz="1050" u="none" strike="noStrike" kern="1200" dirty="0">
                          <a:solidFill>
                            <a:srgbClr val="002060"/>
                          </a:solidFill>
                          <a:effectLst/>
                          <a:latin typeface="Arial Nova Light" panose="020B0304020202020204" pitchFamily="34" charset="0"/>
                          <a:ea typeface="+mn-ea"/>
                          <a:cs typeface="+mn-cs"/>
                        </a:rPr>
                        <a:t>c’est à dire qui ne se sentent ni homme ni femme (ou les deux)</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9649988"/>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hommes hétérosexuels*</a:t>
                      </a:r>
                    </a:p>
                  </a:txBody>
                  <a:tcPr marL="6448" marR="6448" marT="64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046"/>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femmes hétérosexuelles*</a:t>
                      </a:r>
                    </a:p>
                  </a:txBody>
                  <a:tcPr marL="6448" marR="6448" marT="64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5046533"/>
                  </a:ext>
                </a:extLst>
              </a:tr>
            </a:tbl>
          </a:graphicData>
        </a:graphic>
      </p:graphicFrame>
      <p:graphicFrame>
        <p:nvGraphicFramePr>
          <p:cNvPr id="8" name="Graphique 7">
            <a:extLst>
              <a:ext uri="{FF2B5EF4-FFF2-40B4-BE49-F238E27FC236}">
                <a16:creationId xmlns:a16="http://schemas.microsoft.com/office/drawing/2014/main" id="{9829FD84-4057-46D8-BB40-5507F97D2EAC}"/>
              </a:ext>
            </a:extLst>
          </p:cNvPr>
          <p:cNvGraphicFramePr/>
          <p:nvPr>
            <p:extLst>
              <p:ext uri="{D42A27DB-BD31-4B8C-83A1-F6EECF244321}">
                <p14:modId xmlns:p14="http://schemas.microsoft.com/office/powerpoint/2010/main" val="3165830999"/>
              </p:ext>
            </p:extLst>
          </p:nvPr>
        </p:nvGraphicFramePr>
        <p:xfrm>
          <a:off x="8524618" y="1967719"/>
          <a:ext cx="3210849" cy="3394596"/>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a:extLst>
              <a:ext uri="{FF2B5EF4-FFF2-40B4-BE49-F238E27FC236}">
                <a16:creationId xmlns:a16="http://schemas.microsoft.com/office/drawing/2014/main" id="{EE3035BF-4988-4A7F-B994-9B068917FCA8}"/>
              </a:ext>
            </a:extLst>
          </p:cNvPr>
          <p:cNvSpPr txBox="1"/>
          <p:nvPr/>
        </p:nvSpPr>
        <p:spPr>
          <a:xfrm>
            <a:off x="297381" y="5942849"/>
            <a:ext cx="42840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326F"/>
                </a:solidFill>
                <a:effectLst/>
                <a:uLnTx/>
                <a:uFillTx/>
                <a:latin typeface="Arial Narrow" panose="020B0606020202030204" pitchFamily="34" charset="0"/>
                <a:ea typeface="+mn-ea"/>
                <a:cs typeface="+mn-cs"/>
              </a:rPr>
              <a:t>* Items uniquement posés à l’échantillon LGBT+</a:t>
            </a:r>
          </a:p>
        </p:txBody>
      </p:sp>
      <p:grpSp>
        <p:nvGrpSpPr>
          <p:cNvPr id="13" name="Groupe 12">
            <a:extLst>
              <a:ext uri="{FF2B5EF4-FFF2-40B4-BE49-F238E27FC236}">
                <a16:creationId xmlns:a16="http://schemas.microsoft.com/office/drawing/2014/main" id="{0243E36B-9254-4C97-8732-B198EAA99B32}"/>
              </a:ext>
            </a:extLst>
          </p:cNvPr>
          <p:cNvGrpSpPr/>
          <p:nvPr/>
        </p:nvGrpSpPr>
        <p:grpSpPr>
          <a:xfrm>
            <a:off x="5102766" y="1317630"/>
            <a:ext cx="1965705" cy="665991"/>
            <a:chOff x="5513695" y="2886120"/>
            <a:chExt cx="1965705" cy="665991"/>
          </a:xfrm>
        </p:grpSpPr>
        <p:pic>
          <p:nvPicPr>
            <p:cNvPr id="14" name="Image 13">
              <a:extLst>
                <a:ext uri="{FF2B5EF4-FFF2-40B4-BE49-F238E27FC236}">
                  <a16:creationId xmlns:a16="http://schemas.microsoft.com/office/drawing/2014/main" id="{95DB776D-05C1-4FC1-BF84-CD49F75008AA}"/>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5" name="ZoneTexte 14">
              <a:extLst>
                <a:ext uri="{FF2B5EF4-FFF2-40B4-BE49-F238E27FC236}">
                  <a16:creationId xmlns:a16="http://schemas.microsoft.com/office/drawing/2014/main" id="{A15BDDC4-A500-4B70-8D41-55C5EB49E8CE}"/>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nvGrpSpPr>
          <p:cNvPr id="16" name="Groupe 15">
            <a:extLst>
              <a:ext uri="{FF2B5EF4-FFF2-40B4-BE49-F238E27FC236}">
                <a16:creationId xmlns:a16="http://schemas.microsoft.com/office/drawing/2014/main" id="{FAE94C73-15FB-400F-A8CA-80DBD869E2F0}"/>
              </a:ext>
            </a:extLst>
          </p:cNvPr>
          <p:cNvGrpSpPr/>
          <p:nvPr/>
        </p:nvGrpSpPr>
        <p:grpSpPr>
          <a:xfrm>
            <a:off x="9189270" y="1317630"/>
            <a:ext cx="1965705" cy="665991"/>
            <a:chOff x="5513695" y="2886120"/>
            <a:chExt cx="1965705" cy="665991"/>
          </a:xfrm>
        </p:grpSpPr>
        <p:pic>
          <p:nvPicPr>
            <p:cNvPr id="17" name="Image 16">
              <a:extLst>
                <a:ext uri="{FF2B5EF4-FFF2-40B4-BE49-F238E27FC236}">
                  <a16:creationId xmlns:a16="http://schemas.microsoft.com/office/drawing/2014/main" id="{CAB22D9A-8A0B-4895-AA73-1D4C17BF431A}"/>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18" name="ZoneTexte 17">
              <a:extLst>
                <a:ext uri="{FF2B5EF4-FFF2-40B4-BE49-F238E27FC236}">
                  <a16:creationId xmlns:a16="http://schemas.microsoft.com/office/drawing/2014/main" id="{813B6E19-56A2-48E8-ABB4-F2C9B9039BD7}"/>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20" name="Titre 4">
            <a:extLst>
              <a:ext uri="{FF2B5EF4-FFF2-40B4-BE49-F238E27FC236}">
                <a16:creationId xmlns:a16="http://schemas.microsoft.com/office/drawing/2014/main" id="{979C444A-93AD-4817-9940-56D2CBEAC1C0}"/>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Les français(e)s sont nombreux à connaître des personnes homosexuelles, mais ils sont une proportion moindre à connaître des bisexuel(le)s, des trans ou non-binaires</a:t>
            </a:r>
          </a:p>
        </p:txBody>
      </p:sp>
      <p:sp>
        <p:nvSpPr>
          <p:cNvPr id="22" name="Rectangle 21">
            <a:extLst>
              <a:ext uri="{FF2B5EF4-FFF2-40B4-BE49-F238E27FC236}">
                <a16:creationId xmlns:a16="http://schemas.microsoft.com/office/drawing/2014/main" id="{4508B534-9E65-42F4-B142-1A83F1795DEE}"/>
              </a:ext>
            </a:extLst>
          </p:cNvPr>
          <p:cNvSpPr/>
          <p:nvPr/>
        </p:nvSpPr>
        <p:spPr>
          <a:xfrm>
            <a:off x="6037897" y="3452703"/>
            <a:ext cx="861574" cy="7533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ZoneTexte 18">
            <a:extLst>
              <a:ext uri="{FF2B5EF4-FFF2-40B4-BE49-F238E27FC236}">
                <a16:creationId xmlns:a16="http://schemas.microsoft.com/office/drawing/2014/main" id="{2EDEFC1E-CCB9-4770-8B0A-F1DB65E7C9DA}"/>
              </a:ext>
            </a:extLst>
          </p:cNvPr>
          <p:cNvSpPr txBox="1"/>
          <p:nvPr/>
        </p:nvSpPr>
        <p:spPr>
          <a:xfrm>
            <a:off x="507835" y="5260278"/>
            <a:ext cx="110864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2F469C"/>
                </a:solidFill>
                <a:effectLst/>
                <a:uLnTx/>
                <a:uFillTx/>
                <a:latin typeface="Arial"/>
                <a:ea typeface="+mn-ea"/>
                <a:cs typeface="+mn-cs"/>
                <a:sym typeface="Wingdings" panose="05000000000000000000" pitchFamily="2" charset="2"/>
              </a:rPr>
              <a:t> </a:t>
            </a:r>
            <a:r>
              <a:rPr kumimoji="0" lang="fr-FR" sz="1600" b="1" i="0" u="none" strike="noStrike" kern="1200" cap="none" spc="0" normalizeH="0" baseline="0" noProof="0" dirty="0">
                <a:ln>
                  <a:noFill/>
                </a:ln>
                <a:solidFill>
                  <a:srgbClr val="2F469C"/>
                </a:solidFill>
                <a:effectLst/>
                <a:uLnTx/>
                <a:uFillTx/>
                <a:latin typeface="Arial"/>
                <a:ea typeface="+mn-ea"/>
                <a:cs typeface="+mn-cs"/>
              </a:rPr>
              <a:t>81% des Français(e)s connaissent au moins une personne se définissant comme LGBT+</a:t>
            </a:r>
            <a:endParaRPr kumimoji="0" lang="fr-FR" sz="16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Rectangle 4">
            <a:extLst>
              <a:ext uri="{FF2B5EF4-FFF2-40B4-BE49-F238E27FC236}">
                <a16:creationId xmlns:a16="http://schemas.microsoft.com/office/drawing/2014/main" id="{57CC57E4-F097-4004-9078-B6DF92EE90AC}"/>
              </a:ext>
            </a:extLst>
          </p:cNvPr>
          <p:cNvSpPr/>
          <p:nvPr/>
        </p:nvSpPr>
        <p:spPr>
          <a:xfrm>
            <a:off x="4637088" y="4303925"/>
            <a:ext cx="3130873" cy="6014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3135350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Fréquenter des personnes correspondant aux profils suivants est-il pour vous un problème…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a:t>
            </a:r>
          </a:p>
        </p:txBody>
      </p:sp>
      <p:graphicFrame>
        <p:nvGraphicFramePr>
          <p:cNvPr id="17" name="Tableau 16">
            <a:extLst>
              <a:ext uri="{FF2B5EF4-FFF2-40B4-BE49-F238E27FC236}">
                <a16:creationId xmlns:a16="http://schemas.microsoft.com/office/drawing/2014/main" id="{5925C06A-F381-4C34-8C12-C71CF352EA70}"/>
              </a:ext>
            </a:extLst>
          </p:cNvPr>
          <p:cNvGraphicFramePr>
            <a:graphicFrameLocks noGrp="1"/>
          </p:cNvGraphicFramePr>
          <p:nvPr/>
        </p:nvGraphicFramePr>
        <p:xfrm>
          <a:off x="353040" y="5665523"/>
          <a:ext cx="11382427" cy="266700"/>
        </p:xfrm>
        <a:graphic>
          <a:graphicData uri="http://schemas.openxmlformats.org/drawingml/2006/table">
            <a:tbl>
              <a:tblPr firstRow="1" bandRow="1">
                <a:tableStyleId>{5C22544A-7EE6-4342-B048-85BDC9FD1C3A}</a:tableStyleId>
              </a:tblPr>
              <a:tblGrid>
                <a:gridCol w="5540388">
                  <a:extLst>
                    <a:ext uri="{9D8B030D-6E8A-4147-A177-3AD203B41FA5}">
                      <a16:colId xmlns:a16="http://schemas.microsoft.com/office/drawing/2014/main" val="2079931090"/>
                    </a:ext>
                  </a:extLst>
                </a:gridCol>
                <a:gridCol w="5842039">
                  <a:extLst>
                    <a:ext uri="{9D8B030D-6E8A-4147-A177-3AD203B41FA5}">
                      <a16:colId xmlns:a16="http://schemas.microsoft.com/office/drawing/2014/main" val="1623079972"/>
                    </a:ext>
                  </a:extLst>
                </a:gridCol>
              </a:tblGrid>
              <a:tr h="156157">
                <a:tc>
                  <a:txBody>
                    <a:bodyPr/>
                    <a:lstStyle/>
                    <a:p>
                      <a:pPr lvl="0" algn="ctr"/>
                      <a:r>
                        <a:rPr lang="fr-FR" sz="1300" b="0" i="0" kern="1200" cap="small" baseline="0" dirty="0">
                          <a:solidFill>
                            <a:schemeClr val="lt1"/>
                          </a:solidFill>
                          <a:effectLst/>
                          <a:latin typeface="Arial" panose="020B0604020202020204" pitchFamily="34" charset="0"/>
                          <a:ea typeface="+mn-ea"/>
                          <a:cs typeface="Arial" panose="020B0604020202020204" pitchFamily="34" charset="0"/>
                        </a:rPr>
                        <a:t>Ce n’est pas un problème pour moi</a:t>
                      </a:r>
                      <a:endParaRPr lang="fr-FR" sz="13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55FAC"/>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300" b="0" i="0" kern="1200" cap="small" dirty="0">
                          <a:solidFill>
                            <a:schemeClr val="lt1"/>
                          </a:solidFill>
                          <a:effectLst/>
                          <a:latin typeface="Arial" panose="020B0604020202020204" pitchFamily="34" charset="0"/>
                          <a:ea typeface="+mn-ea"/>
                          <a:cs typeface="Arial" panose="020B0604020202020204" pitchFamily="34" charset="0"/>
                        </a:rPr>
                        <a:t>C’est un problème pour moi</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93366"/>
                    </a:solidFill>
                  </a:tcPr>
                </a:tc>
                <a:extLst>
                  <a:ext uri="{0D108BD9-81ED-4DB2-BD59-A6C34878D82A}">
                    <a16:rowId xmlns:a16="http://schemas.microsoft.com/office/drawing/2014/main" val="2307786909"/>
                  </a:ext>
                </a:extLst>
              </a:tr>
            </a:tbl>
          </a:graphicData>
        </a:graphic>
      </p:graphicFrame>
      <p:graphicFrame>
        <p:nvGraphicFramePr>
          <p:cNvPr id="18" name="Graphique 17">
            <a:extLst>
              <a:ext uri="{FF2B5EF4-FFF2-40B4-BE49-F238E27FC236}">
                <a16:creationId xmlns:a16="http://schemas.microsoft.com/office/drawing/2014/main" id="{35C05E68-4325-4ED4-97EB-7DEB9A04C2FC}"/>
              </a:ext>
            </a:extLst>
          </p:cNvPr>
          <p:cNvGraphicFramePr/>
          <p:nvPr>
            <p:extLst>
              <p:ext uri="{D42A27DB-BD31-4B8C-83A1-F6EECF244321}">
                <p14:modId xmlns:p14="http://schemas.microsoft.com/office/powerpoint/2010/main" val="913326114"/>
              </p:ext>
            </p:extLst>
          </p:nvPr>
        </p:nvGraphicFramePr>
        <p:xfrm>
          <a:off x="3561300" y="2056494"/>
          <a:ext cx="3210849" cy="33945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Tableau 18">
            <a:extLst>
              <a:ext uri="{FF2B5EF4-FFF2-40B4-BE49-F238E27FC236}">
                <a16:creationId xmlns:a16="http://schemas.microsoft.com/office/drawing/2014/main" id="{1F015B99-2A09-4C3A-B007-9C2607B92D02}"/>
              </a:ext>
            </a:extLst>
          </p:cNvPr>
          <p:cNvGraphicFramePr>
            <a:graphicFrameLocks noGrp="1"/>
          </p:cNvGraphicFramePr>
          <p:nvPr>
            <p:extLst>
              <p:ext uri="{D42A27DB-BD31-4B8C-83A1-F6EECF244321}">
                <p14:modId xmlns:p14="http://schemas.microsoft.com/office/powerpoint/2010/main" val="209140087"/>
              </p:ext>
            </p:extLst>
          </p:nvPr>
        </p:nvGraphicFramePr>
        <p:xfrm>
          <a:off x="297382" y="2072396"/>
          <a:ext cx="3064944" cy="2921792"/>
        </p:xfrm>
        <a:graphic>
          <a:graphicData uri="http://schemas.openxmlformats.org/drawingml/2006/table">
            <a:tbl>
              <a:tblPr>
                <a:tableStyleId>{5C22544A-7EE6-4342-B048-85BDC9FD1C3A}</a:tableStyleId>
              </a:tblPr>
              <a:tblGrid>
                <a:gridCol w="3064944">
                  <a:extLst>
                    <a:ext uri="{9D8B030D-6E8A-4147-A177-3AD203B41FA5}">
                      <a16:colId xmlns:a16="http://schemas.microsoft.com/office/drawing/2014/main" val="1078330164"/>
                    </a:ext>
                  </a:extLst>
                </a:gridCol>
              </a:tblGrid>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personnes trans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150091"/>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personnes non-binaires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1106733"/>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hommes bisexuels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8933990"/>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femmes lesbiennes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1304553"/>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femmes bisexuelles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5073618"/>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hommes gays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9649988"/>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hommes hétérosexuels*</a:t>
                      </a:r>
                    </a:p>
                  </a:txBody>
                  <a:tcPr marL="6448" marR="6448" marT="64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6931046"/>
                  </a:ext>
                </a:extLst>
              </a:tr>
              <a:tr h="365224">
                <a:tc>
                  <a:txBody>
                    <a:bodyPr/>
                    <a:lstStyle/>
                    <a:p>
                      <a:pPr marL="0" algn="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Des femmes hétérosexuelles*</a:t>
                      </a:r>
                    </a:p>
                  </a:txBody>
                  <a:tcPr marL="6448" marR="6448" marT="6448"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5046533"/>
                  </a:ext>
                </a:extLst>
              </a:tr>
            </a:tbl>
          </a:graphicData>
        </a:graphic>
      </p:graphicFrame>
      <p:graphicFrame>
        <p:nvGraphicFramePr>
          <p:cNvPr id="20" name="Graphique 19">
            <a:extLst>
              <a:ext uri="{FF2B5EF4-FFF2-40B4-BE49-F238E27FC236}">
                <a16:creationId xmlns:a16="http://schemas.microsoft.com/office/drawing/2014/main" id="{09270DEF-7A87-425E-88C0-2DBB94DA1002}"/>
              </a:ext>
            </a:extLst>
          </p:cNvPr>
          <p:cNvGraphicFramePr/>
          <p:nvPr>
            <p:extLst>
              <p:ext uri="{D42A27DB-BD31-4B8C-83A1-F6EECF244321}">
                <p14:modId xmlns:p14="http://schemas.microsoft.com/office/powerpoint/2010/main" val="1437979670"/>
              </p:ext>
            </p:extLst>
          </p:nvPr>
        </p:nvGraphicFramePr>
        <p:xfrm>
          <a:off x="8524618" y="2056494"/>
          <a:ext cx="3210849" cy="3394596"/>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e 12">
            <a:extLst>
              <a:ext uri="{FF2B5EF4-FFF2-40B4-BE49-F238E27FC236}">
                <a16:creationId xmlns:a16="http://schemas.microsoft.com/office/drawing/2014/main" id="{08D09268-CD82-4B02-B990-793AF5F057D9}"/>
              </a:ext>
            </a:extLst>
          </p:cNvPr>
          <p:cNvGrpSpPr/>
          <p:nvPr/>
        </p:nvGrpSpPr>
        <p:grpSpPr>
          <a:xfrm>
            <a:off x="4026978" y="1406405"/>
            <a:ext cx="1965705" cy="665991"/>
            <a:chOff x="5513695" y="2886120"/>
            <a:chExt cx="1965705" cy="665991"/>
          </a:xfrm>
        </p:grpSpPr>
        <p:pic>
          <p:nvPicPr>
            <p:cNvPr id="14" name="Image 13">
              <a:extLst>
                <a:ext uri="{FF2B5EF4-FFF2-40B4-BE49-F238E27FC236}">
                  <a16:creationId xmlns:a16="http://schemas.microsoft.com/office/drawing/2014/main" id="{3DAAF2A7-A159-4609-A629-87B486B3ED85}"/>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5" name="ZoneTexte 14">
              <a:extLst>
                <a:ext uri="{FF2B5EF4-FFF2-40B4-BE49-F238E27FC236}">
                  <a16:creationId xmlns:a16="http://schemas.microsoft.com/office/drawing/2014/main" id="{6F470634-B5EB-4F78-BD82-10F193A1CCBA}"/>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nvGrpSpPr>
          <p:cNvPr id="16" name="Groupe 15">
            <a:extLst>
              <a:ext uri="{FF2B5EF4-FFF2-40B4-BE49-F238E27FC236}">
                <a16:creationId xmlns:a16="http://schemas.microsoft.com/office/drawing/2014/main" id="{A85C2B4A-62D5-4C54-BA6D-6F761E009950}"/>
              </a:ext>
            </a:extLst>
          </p:cNvPr>
          <p:cNvGrpSpPr/>
          <p:nvPr/>
        </p:nvGrpSpPr>
        <p:grpSpPr>
          <a:xfrm>
            <a:off x="9189270" y="1406405"/>
            <a:ext cx="1965705" cy="665991"/>
            <a:chOff x="5513695" y="2886120"/>
            <a:chExt cx="1965705" cy="665991"/>
          </a:xfrm>
        </p:grpSpPr>
        <p:pic>
          <p:nvPicPr>
            <p:cNvPr id="26" name="Image 25">
              <a:extLst>
                <a:ext uri="{FF2B5EF4-FFF2-40B4-BE49-F238E27FC236}">
                  <a16:creationId xmlns:a16="http://schemas.microsoft.com/office/drawing/2014/main" id="{BFD297A6-144A-48DC-A113-8D5D9C800B02}"/>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27" name="ZoneTexte 26">
              <a:extLst>
                <a:ext uri="{FF2B5EF4-FFF2-40B4-BE49-F238E27FC236}">
                  <a16:creationId xmlns:a16="http://schemas.microsoft.com/office/drawing/2014/main" id="{63D946CB-8CE3-4A15-9BF2-EDCB6021DA7A}"/>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28" name="ZoneTexte 27">
            <a:extLst>
              <a:ext uri="{FF2B5EF4-FFF2-40B4-BE49-F238E27FC236}">
                <a16:creationId xmlns:a16="http://schemas.microsoft.com/office/drawing/2014/main" id="{459F407B-B4BB-4876-A209-7FC312EA5EA8}"/>
              </a:ext>
            </a:extLst>
          </p:cNvPr>
          <p:cNvSpPr txBox="1"/>
          <p:nvPr/>
        </p:nvSpPr>
        <p:spPr>
          <a:xfrm>
            <a:off x="508883" y="5334510"/>
            <a:ext cx="42840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326F"/>
                </a:solidFill>
                <a:effectLst/>
                <a:uLnTx/>
                <a:uFillTx/>
                <a:latin typeface="Arial Narrow" panose="020B0606020202030204" pitchFamily="34" charset="0"/>
                <a:ea typeface="+mn-ea"/>
                <a:cs typeface="+mn-cs"/>
              </a:rPr>
              <a:t>* Items uniquement posés à l’échantillon LGBT+</a:t>
            </a:r>
          </a:p>
        </p:txBody>
      </p:sp>
      <p:graphicFrame>
        <p:nvGraphicFramePr>
          <p:cNvPr id="29" name="Tableau 28">
            <a:extLst>
              <a:ext uri="{FF2B5EF4-FFF2-40B4-BE49-F238E27FC236}">
                <a16:creationId xmlns:a16="http://schemas.microsoft.com/office/drawing/2014/main" id="{B84D690C-5DC3-4124-B59A-639341C5C5B0}"/>
              </a:ext>
            </a:extLst>
          </p:cNvPr>
          <p:cNvGraphicFramePr>
            <a:graphicFrameLocks noGrp="1"/>
          </p:cNvGraphicFramePr>
          <p:nvPr>
            <p:extLst>
              <p:ext uri="{D42A27DB-BD31-4B8C-83A1-F6EECF244321}">
                <p14:modId xmlns:p14="http://schemas.microsoft.com/office/powerpoint/2010/main" val="921216751"/>
              </p:ext>
            </p:extLst>
          </p:nvPr>
        </p:nvGraphicFramePr>
        <p:xfrm>
          <a:off x="6971123" y="2072396"/>
          <a:ext cx="686977" cy="2191344"/>
        </p:xfrm>
        <a:graphic>
          <a:graphicData uri="http://schemas.openxmlformats.org/drawingml/2006/table">
            <a:tbl>
              <a:tblPr>
                <a:tableStyleId>{5C22544A-7EE6-4342-B048-85BDC9FD1C3A}</a:tableStyleId>
              </a:tblPr>
              <a:tblGrid>
                <a:gridCol w="686977">
                  <a:extLst>
                    <a:ext uri="{9D8B030D-6E8A-4147-A177-3AD203B41FA5}">
                      <a16:colId xmlns:a16="http://schemas.microsoft.com/office/drawing/2014/main" val="1078330164"/>
                    </a:ext>
                  </a:extLst>
                </a:gridCol>
              </a:tblGrid>
              <a:tr h="365224">
                <a:tc>
                  <a:txBody>
                    <a:bodyPr/>
                    <a:lstStyle/>
                    <a:p>
                      <a:pPr marL="0" algn="ct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83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150091"/>
                  </a:ext>
                </a:extLst>
              </a:tr>
              <a:tr h="365224">
                <a:tc>
                  <a:txBody>
                    <a:bodyPr/>
                    <a:lstStyle/>
                    <a:p>
                      <a:pPr marL="0" algn="ct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75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1106733"/>
                  </a:ext>
                </a:extLst>
              </a:tr>
              <a:tr h="365224">
                <a:tc>
                  <a:txBody>
                    <a:bodyPr/>
                    <a:lstStyle/>
                    <a:p>
                      <a:pPr marL="0" algn="ct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89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88933990"/>
                  </a:ext>
                </a:extLst>
              </a:tr>
              <a:tr h="365224">
                <a:tc>
                  <a:txBody>
                    <a:bodyPr/>
                    <a:lstStyle/>
                    <a:p>
                      <a:pPr marL="0" algn="ct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94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1304553"/>
                  </a:ext>
                </a:extLst>
              </a:tr>
              <a:tr h="365224">
                <a:tc>
                  <a:txBody>
                    <a:bodyPr/>
                    <a:lstStyle/>
                    <a:p>
                      <a:pPr marL="0" algn="ct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91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85073618"/>
                  </a:ext>
                </a:extLst>
              </a:tr>
              <a:tr h="365224">
                <a:tc>
                  <a:txBody>
                    <a:bodyPr/>
                    <a:lstStyle/>
                    <a:p>
                      <a:pPr marL="0" algn="ctr" defTabSz="914400" rtl="0" eaLnBrk="1" fontAlgn="ctr" latinLnBrk="0" hangingPunct="1"/>
                      <a:r>
                        <a:rPr lang="fr-FR" sz="1050" u="none" strike="noStrike" kern="1200" dirty="0">
                          <a:solidFill>
                            <a:srgbClr val="002060"/>
                          </a:solidFill>
                          <a:effectLst/>
                          <a:latin typeface="Arial Nova Light" panose="020B0304020202020204" pitchFamily="34" charset="0"/>
                          <a:ea typeface="+mn-ea"/>
                          <a:cs typeface="+mn-cs"/>
                        </a:rPr>
                        <a:t>94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19649988"/>
                  </a:ext>
                </a:extLst>
              </a:tr>
            </a:tbl>
          </a:graphicData>
        </a:graphic>
      </p:graphicFrame>
      <p:sp>
        <p:nvSpPr>
          <p:cNvPr id="30" name="ZoneTexte 29">
            <a:extLst>
              <a:ext uri="{FF2B5EF4-FFF2-40B4-BE49-F238E27FC236}">
                <a16:creationId xmlns:a16="http://schemas.microsoft.com/office/drawing/2014/main" id="{2F850F20-11D8-4D43-ADE4-8913A86D1C49}"/>
              </a:ext>
            </a:extLst>
          </p:cNvPr>
          <p:cNvSpPr txBox="1"/>
          <p:nvPr/>
        </p:nvSpPr>
        <p:spPr>
          <a:xfrm>
            <a:off x="6331758" y="1588487"/>
            <a:ext cx="196570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Auprès de ceux qui connaissent chacun de ces types de personnes</a:t>
            </a:r>
            <a:endParaRPr kumimoji="0" lang="fr-FR" sz="1100" b="0" i="1"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
        <p:nvSpPr>
          <p:cNvPr id="21" name="Titre 4">
            <a:extLst>
              <a:ext uri="{FF2B5EF4-FFF2-40B4-BE49-F238E27FC236}">
                <a16:creationId xmlns:a16="http://schemas.microsoft.com/office/drawing/2014/main" id="{11A6D7F1-1B46-4405-BC4B-E3286B6733BE}"/>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Dans la très grande majorité des cas, la fréquentation de personnes LGBT+ ne pose pas de problème</a:t>
            </a:r>
          </a:p>
        </p:txBody>
      </p:sp>
      <p:sp>
        <p:nvSpPr>
          <p:cNvPr id="23" name="Rectangle 22">
            <a:extLst>
              <a:ext uri="{FF2B5EF4-FFF2-40B4-BE49-F238E27FC236}">
                <a16:creationId xmlns:a16="http://schemas.microsoft.com/office/drawing/2014/main" id="{3DA3B979-A952-4ED1-BA9D-6BFDF389B232}"/>
              </a:ext>
            </a:extLst>
          </p:cNvPr>
          <p:cNvSpPr/>
          <p:nvPr/>
        </p:nvSpPr>
        <p:spPr>
          <a:xfrm>
            <a:off x="3554010" y="4383823"/>
            <a:ext cx="3130873" cy="5738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32832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au 21">
            <a:extLst>
              <a:ext uri="{FF2B5EF4-FFF2-40B4-BE49-F238E27FC236}">
                <a16:creationId xmlns:a16="http://schemas.microsoft.com/office/drawing/2014/main" id="{8C3A9DCF-C795-47B4-8F4A-7F277E33300A}"/>
              </a:ext>
            </a:extLst>
          </p:cNvPr>
          <p:cNvGraphicFramePr>
            <a:graphicFrameLocks noGrp="1"/>
          </p:cNvGraphicFramePr>
          <p:nvPr/>
        </p:nvGraphicFramePr>
        <p:xfrm>
          <a:off x="7441486" y="1962357"/>
          <a:ext cx="462994" cy="3578088"/>
        </p:xfrm>
        <a:graphic>
          <a:graphicData uri="http://schemas.openxmlformats.org/drawingml/2006/table">
            <a:tbl>
              <a:tblPr>
                <a:tableStyleId>{5C22544A-7EE6-4342-B048-85BDC9FD1C3A}</a:tableStyleId>
              </a:tblPr>
              <a:tblGrid>
                <a:gridCol w="462994">
                  <a:extLst>
                    <a:ext uri="{9D8B030D-6E8A-4147-A177-3AD203B41FA5}">
                      <a16:colId xmlns:a16="http://schemas.microsoft.com/office/drawing/2014/main" val="3736816276"/>
                    </a:ext>
                  </a:extLst>
                </a:gridCol>
              </a:tblGrid>
              <a:tr h="298174">
                <a:tc>
                  <a:txBody>
                    <a:bodyPr/>
                    <a:lstStyle/>
                    <a:p>
                      <a:pPr algn="ctr" rtl="0" fontAlgn="ctr"/>
                      <a:r>
                        <a:rPr lang="fr-FR" sz="1400" b="1" i="0" u="none" strike="noStrike" dirty="0">
                          <a:solidFill>
                            <a:srgbClr val="002060"/>
                          </a:solidFill>
                          <a:effectLst/>
                          <a:latin typeface="Arial Nova Light" panose="020B0304020202020204" pitchFamily="34" charset="0"/>
                        </a:rPr>
                        <a:t>79</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4740942"/>
                  </a:ext>
                </a:extLst>
              </a:tr>
              <a:tr h="298174">
                <a:tc>
                  <a:txBody>
                    <a:bodyPr/>
                    <a:lstStyle/>
                    <a:p>
                      <a:pPr algn="ctr" rtl="0" fontAlgn="ctr"/>
                      <a:r>
                        <a:rPr lang="fr-FR" sz="1400" b="1" i="0" u="none" strike="noStrike" dirty="0">
                          <a:solidFill>
                            <a:srgbClr val="002060"/>
                          </a:solidFill>
                          <a:effectLst/>
                          <a:latin typeface="Arial Nova Light" panose="020B0304020202020204" pitchFamily="34" charset="0"/>
                        </a:rPr>
                        <a:t>77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912313"/>
                  </a:ext>
                </a:extLst>
              </a:tr>
              <a:tr h="298174">
                <a:tc>
                  <a:txBody>
                    <a:bodyPr/>
                    <a:lstStyle/>
                    <a:p>
                      <a:pPr algn="ctr" rtl="0" fontAlgn="ctr"/>
                      <a:r>
                        <a:rPr lang="fr-FR" sz="1400" b="1" i="0" u="none" strike="noStrike">
                          <a:solidFill>
                            <a:srgbClr val="002060"/>
                          </a:solidFill>
                          <a:effectLst/>
                          <a:latin typeface="Arial Nova Light" panose="020B0304020202020204" pitchFamily="34" charset="0"/>
                        </a:rPr>
                        <a:t>73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9981880"/>
                  </a:ext>
                </a:extLst>
              </a:tr>
              <a:tr h="298174">
                <a:tc>
                  <a:txBody>
                    <a:bodyPr/>
                    <a:lstStyle/>
                    <a:p>
                      <a:pPr algn="ctr" rtl="0" fontAlgn="ctr"/>
                      <a:r>
                        <a:rPr lang="fr-FR" sz="1400" b="1" i="0" u="none" strike="noStrike" dirty="0">
                          <a:solidFill>
                            <a:srgbClr val="002060"/>
                          </a:solidFill>
                          <a:effectLst/>
                          <a:latin typeface="Arial Nova Light" panose="020B0304020202020204" pitchFamily="34" charset="0"/>
                        </a:rPr>
                        <a:t>72</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93491"/>
                  </a:ext>
                </a:extLst>
              </a:tr>
              <a:tr h="298174">
                <a:tc>
                  <a:txBody>
                    <a:bodyPr/>
                    <a:lstStyle/>
                    <a:p>
                      <a:pPr algn="ctr" rtl="0" fontAlgn="ctr"/>
                      <a:r>
                        <a:rPr lang="fr-FR" sz="1400" b="1" i="0" u="none" strike="noStrike">
                          <a:solidFill>
                            <a:srgbClr val="002060"/>
                          </a:solidFill>
                          <a:effectLst/>
                          <a:latin typeface="Arial Nova Light" panose="020B0304020202020204" pitchFamily="34" charset="0"/>
                        </a:rPr>
                        <a:t>70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241980"/>
                  </a:ext>
                </a:extLst>
              </a:tr>
              <a:tr h="298174">
                <a:tc>
                  <a:txBody>
                    <a:bodyPr/>
                    <a:lstStyle/>
                    <a:p>
                      <a:pPr algn="ctr" rtl="0" fontAlgn="ctr"/>
                      <a:endParaRPr lang="fr-FR" sz="1400" b="1" i="0" u="none" strike="noStrike">
                        <a:solidFill>
                          <a:srgbClr val="002060"/>
                        </a:solidFill>
                        <a:effectLst/>
                        <a:latin typeface="Arial Nova Light" panose="020B0304020202020204" pitchFamily="34" charset="0"/>
                      </a:endParaRP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535779"/>
                  </a:ext>
                </a:extLst>
              </a:tr>
              <a:tr h="298174">
                <a:tc>
                  <a:txBody>
                    <a:bodyPr/>
                    <a:lstStyle/>
                    <a:p>
                      <a:pPr algn="ctr" rtl="0" fontAlgn="ctr"/>
                      <a:r>
                        <a:rPr lang="fr-FR" sz="1400" b="1" i="0" u="none" strike="noStrike">
                          <a:solidFill>
                            <a:srgbClr val="002060"/>
                          </a:solidFill>
                          <a:effectLst/>
                          <a:latin typeface="Arial Nova Light" panose="020B0304020202020204" pitchFamily="34" charset="0"/>
                        </a:rPr>
                        <a:t>67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022069"/>
                  </a:ext>
                </a:extLst>
              </a:tr>
              <a:tr h="298174">
                <a:tc>
                  <a:txBody>
                    <a:bodyPr/>
                    <a:lstStyle/>
                    <a:p>
                      <a:pPr algn="ctr" rtl="0" fontAlgn="ctr"/>
                      <a:r>
                        <a:rPr lang="fr-FR" sz="1400" b="1" i="0" u="none" strike="noStrike" dirty="0">
                          <a:solidFill>
                            <a:srgbClr val="002060"/>
                          </a:solidFill>
                          <a:effectLst/>
                          <a:latin typeface="Arial Nova Light" panose="020B0304020202020204" pitchFamily="34" charset="0"/>
                        </a:rPr>
                        <a:t>65</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905846"/>
                  </a:ext>
                </a:extLst>
              </a:tr>
              <a:tr h="298174">
                <a:tc>
                  <a:txBody>
                    <a:bodyPr/>
                    <a:lstStyle/>
                    <a:p>
                      <a:pPr algn="ctr" rtl="0" fontAlgn="ctr"/>
                      <a:r>
                        <a:rPr lang="fr-FR" sz="1400" b="1" i="0" u="none" strike="noStrike" dirty="0">
                          <a:solidFill>
                            <a:srgbClr val="002060"/>
                          </a:solidFill>
                          <a:effectLst/>
                          <a:latin typeface="Arial Nova Light" panose="020B0304020202020204" pitchFamily="34" charset="0"/>
                        </a:rPr>
                        <a:t>64</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4013827"/>
                  </a:ext>
                </a:extLst>
              </a:tr>
              <a:tr h="298174">
                <a:tc>
                  <a:txBody>
                    <a:bodyPr/>
                    <a:lstStyle/>
                    <a:p>
                      <a:pPr algn="ctr" rtl="0" fontAlgn="ctr"/>
                      <a:r>
                        <a:rPr lang="fr-FR" sz="1400" b="1" i="0" u="none" strike="noStrike" dirty="0">
                          <a:solidFill>
                            <a:srgbClr val="002060"/>
                          </a:solidFill>
                          <a:effectLst/>
                          <a:latin typeface="Arial Nova Light" panose="020B0304020202020204" pitchFamily="34" charset="0"/>
                        </a:rPr>
                        <a:t>60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6111026"/>
                  </a:ext>
                </a:extLst>
              </a:tr>
              <a:tr h="298174">
                <a:tc>
                  <a:txBody>
                    <a:bodyPr/>
                    <a:lstStyle/>
                    <a:p>
                      <a:pPr algn="ctr" rtl="0" fontAlgn="ctr"/>
                      <a:r>
                        <a:rPr lang="fr-FR" sz="1400" b="1" i="0" u="none" strike="noStrike" dirty="0">
                          <a:solidFill>
                            <a:srgbClr val="002060"/>
                          </a:solidFill>
                          <a:effectLst/>
                          <a:latin typeface="Arial Nova Light" panose="020B0304020202020204" pitchFamily="34" charset="0"/>
                        </a:rPr>
                        <a:t>57</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7224163"/>
                  </a:ext>
                </a:extLst>
              </a:tr>
              <a:tr h="298174">
                <a:tc>
                  <a:txBody>
                    <a:bodyPr/>
                    <a:lstStyle/>
                    <a:p>
                      <a:pPr marL="0" algn="ctr" defTabSz="914400" rtl="0" eaLnBrk="1" fontAlgn="ctr" latinLnBrk="0" hangingPunct="1"/>
                      <a:r>
                        <a:rPr lang="fr-FR" sz="1400" b="1" u="none" strike="noStrike" kern="1200" dirty="0">
                          <a:solidFill>
                            <a:srgbClr val="002060"/>
                          </a:solidFill>
                          <a:effectLst/>
                          <a:latin typeface="Arial Nova Light" panose="020B0304020202020204" pitchFamily="34" charset="0"/>
                          <a:ea typeface="+mn-ea"/>
                          <a:cs typeface="+mn-cs"/>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63353"/>
                  </a:ext>
                </a:extLst>
              </a:tr>
            </a:tbl>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692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Dans le cadre de la pratique d’un sport, accepteriez-vous de faire les choses suivantes ? Veuillez noter votre niveau d’acceptation de 1 à 5, sachant que 1 signifie que vous n’accepteriez absolument pas et 5 que vous vous accepteriez tout à fait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a:t>
            </a:r>
          </a:p>
        </p:txBody>
      </p:sp>
      <p:graphicFrame>
        <p:nvGraphicFramePr>
          <p:cNvPr id="3" name="Tableau 2">
            <a:extLst>
              <a:ext uri="{FF2B5EF4-FFF2-40B4-BE49-F238E27FC236}">
                <a16:creationId xmlns:a16="http://schemas.microsoft.com/office/drawing/2014/main" id="{FCA8DC52-CE2A-4AD3-ACF7-970A563EB61C}"/>
              </a:ext>
            </a:extLst>
          </p:cNvPr>
          <p:cNvGraphicFramePr>
            <a:graphicFrameLocks noGrp="1"/>
          </p:cNvGraphicFramePr>
          <p:nvPr/>
        </p:nvGraphicFramePr>
        <p:xfrm>
          <a:off x="0" y="1962357"/>
          <a:ext cx="4224779" cy="3578088"/>
        </p:xfrm>
        <a:graphic>
          <a:graphicData uri="http://schemas.openxmlformats.org/drawingml/2006/table">
            <a:tbl>
              <a:tblPr>
                <a:tableStyleId>{5C22544A-7EE6-4342-B048-85BDC9FD1C3A}</a:tableStyleId>
              </a:tblPr>
              <a:tblGrid>
                <a:gridCol w="4224779">
                  <a:extLst>
                    <a:ext uri="{9D8B030D-6E8A-4147-A177-3AD203B41FA5}">
                      <a16:colId xmlns:a16="http://schemas.microsoft.com/office/drawing/2014/main" val="3736816276"/>
                    </a:ext>
                  </a:extLst>
                </a:gridCol>
              </a:tblGrid>
              <a:tr h="298174">
                <a:tc>
                  <a:txBody>
                    <a:bodyPr/>
                    <a:lstStyle/>
                    <a:p>
                      <a:pPr algn="r" rtl="0" fontAlgn="ctr"/>
                      <a:r>
                        <a:rPr lang="fr-FR" sz="900" b="0" i="0" u="none" strike="noStrike" dirty="0">
                          <a:solidFill>
                            <a:srgbClr val="002060"/>
                          </a:solidFill>
                          <a:effectLst/>
                          <a:latin typeface="Arial Nova Light" panose="020B0304020202020204" pitchFamily="34" charset="0"/>
                        </a:rPr>
                        <a:t>Faire du sport avec une femme homosexuelle (lesbienne)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4740942"/>
                  </a:ext>
                </a:extLst>
              </a:tr>
              <a:tr h="298174">
                <a:tc>
                  <a:txBody>
                    <a:bodyPr/>
                    <a:lstStyle/>
                    <a:p>
                      <a:pPr algn="r" rtl="0" fontAlgn="ctr"/>
                      <a:r>
                        <a:rPr lang="fr-FR" sz="900" b="0" i="0" u="none" strike="noStrike" dirty="0">
                          <a:solidFill>
                            <a:srgbClr val="002060"/>
                          </a:solidFill>
                          <a:effectLst/>
                          <a:latin typeface="Arial Nova Light" panose="020B0304020202020204" pitchFamily="34" charset="0"/>
                        </a:rPr>
                        <a:t>Faire du sport avec un homme homosexuel (gay)</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912313"/>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Faire du sport avec une personne transgenre (c’est-à-dire qui ne s’identifie pas à son sexe assigné à la naissance ou a changé de sexe)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9981880"/>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Partager les vestiaires avec une femme homosexuelle (lesbienne)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93491"/>
                  </a:ext>
                </a:extLst>
              </a:tr>
              <a:tr h="298174">
                <a:tc>
                  <a:txBody>
                    <a:bodyPr/>
                    <a:lstStyle/>
                    <a:p>
                      <a:pPr algn="r" rtl="0" fontAlgn="ctr"/>
                      <a:r>
                        <a:rPr lang="fr-FR" sz="900" b="0" i="0" u="none" strike="noStrike" dirty="0">
                          <a:solidFill>
                            <a:srgbClr val="002060"/>
                          </a:solidFill>
                          <a:effectLst/>
                          <a:latin typeface="Arial Nova Light" panose="020B0304020202020204" pitchFamily="34" charset="0"/>
                        </a:rPr>
                        <a:t>Vous retrouver à côté d’une femme hétérosexuelle dans les douches collectives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241980"/>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Vous retrouver à côté d’une personne cisgenre dans les douches collectives*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535779"/>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Vous retrouver à côté d’une femme homosexuelle (lesbienne) dans les douches collectives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022069"/>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Partager les vestiaires avec une personne transgenre (c’est-à-dire qui ne s’identifie pas  à son sexe assigné à la naissance ou a changé de sexe)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905846"/>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Partager les vestiaires avec un homme homosexuel (gay)</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4013827"/>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Vous retrouver à côté d’une personne transgenre (c’est-à-dire qui ne s’identifie pas à son sexe assigné à la naissance ou a changé de sexe) dans les douches collectives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6111026"/>
                  </a:ext>
                </a:extLst>
              </a:tr>
              <a:tr h="298174">
                <a:tc>
                  <a:txBody>
                    <a:bodyPr/>
                    <a:lstStyle/>
                    <a:p>
                      <a:pPr algn="r" rtl="0" fontAlgn="ctr"/>
                      <a:r>
                        <a:rPr lang="fr-FR" sz="900" b="0" i="0" u="none" strike="noStrike">
                          <a:solidFill>
                            <a:srgbClr val="002060"/>
                          </a:solidFill>
                          <a:effectLst/>
                          <a:latin typeface="Arial Nova Light" panose="020B0304020202020204" pitchFamily="34" charset="0"/>
                        </a:rPr>
                        <a:t>Vous retrouver à côté d’un homme homosexuel (gay) dans les douches collectives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7224163"/>
                  </a:ext>
                </a:extLst>
              </a:tr>
              <a:tr h="298174">
                <a:tc>
                  <a:txBody>
                    <a:bodyPr/>
                    <a:lstStyle/>
                    <a:p>
                      <a:pPr algn="r" rtl="0" fontAlgn="ctr"/>
                      <a:r>
                        <a:rPr lang="fr-FR" sz="900" b="0" i="0" u="none" strike="noStrike" dirty="0">
                          <a:solidFill>
                            <a:srgbClr val="002060"/>
                          </a:solidFill>
                          <a:effectLst/>
                          <a:latin typeface="Arial Nova Light" panose="020B0304020202020204" pitchFamily="34" charset="0"/>
                        </a:rPr>
                        <a:t>Vous retrouver à côté d’un homme hétérosexuel dans les douches collectives</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63353"/>
                  </a:ext>
                </a:extLst>
              </a:tr>
            </a:tbl>
          </a:graphicData>
        </a:graphic>
      </p:graphicFrame>
      <p:graphicFrame>
        <p:nvGraphicFramePr>
          <p:cNvPr id="6" name="Tableau 5">
            <a:extLst>
              <a:ext uri="{FF2B5EF4-FFF2-40B4-BE49-F238E27FC236}">
                <a16:creationId xmlns:a16="http://schemas.microsoft.com/office/drawing/2014/main" id="{C266AFBF-52AC-446B-B856-B17811A5E8CB}"/>
              </a:ext>
            </a:extLst>
          </p:cNvPr>
          <p:cNvGraphicFramePr>
            <a:graphicFrameLocks noGrp="1"/>
          </p:cNvGraphicFramePr>
          <p:nvPr/>
        </p:nvGraphicFramePr>
        <p:xfrm>
          <a:off x="353042" y="5665523"/>
          <a:ext cx="11434169" cy="281940"/>
        </p:xfrm>
        <a:graphic>
          <a:graphicData uri="http://schemas.openxmlformats.org/drawingml/2006/table">
            <a:tbl>
              <a:tblPr firstRow="1" bandRow="1">
                <a:tableStyleId>{5C22544A-7EE6-4342-B048-85BDC9FD1C3A}</a:tableStyleId>
              </a:tblPr>
              <a:tblGrid>
                <a:gridCol w="3577513">
                  <a:extLst>
                    <a:ext uri="{9D8B030D-6E8A-4147-A177-3AD203B41FA5}">
                      <a16:colId xmlns:a16="http://schemas.microsoft.com/office/drawing/2014/main" val="2079931090"/>
                    </a:ext>
                  </a:extLst>
                </a:gridCol>
                <a:gridCol w="1342030">
                  <a:extLst>
                    <a:ext uri="{9D8B030D-6E8A-4147-A177-3AD203B41FA5}">
                      <a16:colId xmlns:a16="http://schemas.microsoft.com/office/drawing/2014/main" val="4207804028"/>
                    </a:ext>
                  </a:extLst>
                </a:gridCol>
                <a:gridCol w="1342030">
                  <a:extLst>
                    <a:ext uri="{9D8B030D-6E8A-4147-A177-3AD203B41FA5}">
                      <a16:colId xmlns:a16="http://schemas.microsoft.com/office/drawing/2014/main" val="2680629854"/>
                    </a:ext>
                  </a:extLst>
                </a:gridCol>
                <a:gridCol w="1342030">
                  <a:extLst>
                    <a:ext uri="{9D8B030D-6E8A-4147-A177-3AD203B41FA5}">
                      <a16:colId xmlns:a16="http://schemas.microsoft.com/office/drawing/2014/main" val="1623079972"/>
                    </a:ext>
                  </a:extLst>
                </a:gridCol>
                <a:gridCol w="2906973">
                  <a:extLst>
                    <a:ext uri="{9D8B030D-6E8A-4147-A177-3AD203B41FA5}">
                      <a16:colId xmlns:a16="http://schemas.microsoft.com/office/drawing/2014/main" val="2688080805"/>
                    </a:ext>
                  </a:extLst>
                </a:gridCol>
                <a:gridCol w="923593">
                  <a:extLst>
                    <a:ext uri="{9D8B030D-6E8A-4147-A177-3AD203B41FA5}">
                      <a16:colId xmlns:a16="http://schemas.microsoft.com/office/drawing/2014/main" val="779109488"/>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1 – Je n’accepterais absolument pas</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2</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3</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4</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5 – J’accepterais tout à fait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26F"/>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NSP</a:t>
                      </a: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2307786909"/>
                  </a:ext>
                </a:extLst>
              </a:tr>
            </a:tbl>
          </a:graphicData>
        </a:graphic>
      </p:graphicFrame>
      <p:graphicFrame>
        <p:nvGraphicFramePr>
          <p:cNvPr id="7" name="Graphique 6">
            <a:extLst>
              <a:ext uri="{FF2B5EF4-FFF2-40B4-BE49-F238E27FC236}">
                <a16:creationId xmlns:a16="http://schemas.microsoft.com/office/drawing/2014/main" id="{6357B3A8-B2B8-4682-A4CA-940B9626ED08}"/>
              </a:ext>
            </a:extLst>
          </p:cNvPr>
          <p:cNvGraphicFramePr/>
          <p:nvPr/>
        </p:nvGraphicFramePr>
        <p:xfrm>
          <a:off x="4270118" y="1979875"/>
          <a:ext cx="3171368" cy="35780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a:extLst>
              <a:ext uri="{FF2B5EF4-FFF2-40B4-BE49-F238E27FC236}">
                <a16:creationId xmlns:a16="http://schemas.microsoft.com/office/drawing/2014/main" id="{F91C3E68-72E0-4DBC-ABD5-AE8A8E138919}"/>
              </a:ext>
            </a:extLst>
          </p:cNvPr>
          <p:cNvGraphicFramePr/>
          <p:nvPr/>
        </p:nvGraphicFramePr>
        <p:xfrm>
          <a:off x="7904480" y="1979875"/>
          <a:ext cx="3171368" cy="3578088"/>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e 13">
            <a:extLst>
              <a:ext uri="{FF2B5EF4-FFF2-40B4-BE49-F238E27FC236}">
                <a16:creationId xmlns:a16="http://schemas.microsoft.com/office/drawing/2014/main" id="{D8F7886A-B594-4262-A6EE-B512EAA8AC28}"/>
              </a:ext>
            </a:extLst>
          </p:cNvPr>
          <p:cNvGrpSpPr/>
          <p:nvPr/>
        </p:nvGrpSpPr>
        <p:grpSpPr>
          <a:xfrm>
            <a:off x="4470402" y="1358744"/>
            <a:ext cx="1965705" cy="665991"/>
            <a:chOff x="5513695" y="2886120"/>
            <a:chExt cx="1965705" cy="665991"/>
          </a:xfrm>
        </p:grpSpPr>
        <p:pic>
          <p:nvPicPr>
            <p:cNvPr id="15" name="Image 14">
              <a:extLst>
                <a:ext uri="{FF2B5EF4-FFF2-40B4-BE49-F238E27FC236}">
                  <a16:creationId xmlns:a16="http://schemas.microsoft.com/office/drawing/2014/main" id="{6590E4EC-FDD2-4917-9AAC-538B25321F21}"/>
                </a:ext>
              </a:extLst>
            </p:cNvPr>
            <p:cNvPicPr>
              <a:picLocks noChangeAspect="1"/>
            </p:cNvPicPr>
            <p:nvPr/>
          </p:nvPicPr>
          <p:blipFill>
            <a:blip r:embed="rId4">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16" name="ZoneTexte 15">
              <a:extLst>
                <a:ext uri="{FF2B5EF4-FFF2-40B4-BE49-F238E27FC236}">
                  <a16:creationId xmlns:a16="http://schemas.microsoft.com/office/drawing/2014/main" id="{7CF2A380-D120-41D1-890B-0302AEFD45EF}"/>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nvGrpSpPr>
          <p:cNvPr id="17" name="Groupe 16">
            <a:extLst>
              <a:ext uri="{FF2B5EF4-FFF2-40B4-BE49-F238E27FC236}">
                <a16:creationId xmlns:a16="http://schemas.microsoft.com/office/drawing/2014/main" id="{4C4C1AFE-5D5A-470B-A371-249FE9B677BE}"/>
              </a:ext>
            </a:extLst>
          </p:cNvPr>
          <p:cNvGrpSpPr/>
          <p:nvPr/>
        </p:nvGrpSpPr>
        <p:grpSpPr>
          <a:xfrm>
            <a:off x="8703920" y="1358744"/>
            <a:ext cx="1965705" cy="665991"/>
            <a:chOff x="5513695" y="2886120"/>
            <a:chExt cx="1965705" cy="665991"/>
          </a:xfrm>
        </p:grpSpPr>
        <p:pic>
          <p:nvPicPr>
            <p:cNvPr id="18" name="Image 17">
              <a:extLst>
                <a:ext uri="{FF2B5EF4-FFF2-40B4-BE49-F238E27FC236}">
                  <a16:creationId xmlns:a16="http://schemas.microsoft.com/office/drawing/2014/main" id="{6FD2F228-C8BC-46BB-811A-225BBE298E95}"/>
                </a:ext>
              </a:extLst>
            </p:cNvPr>
            <p:cNvPicPr>
              <a:picLocks noChangeAspect="1"/>
            </p:cNvPicPr>
            <p:nvPr/>
          </p:nvPicPr>
          <p:blipFill>
            <a:blip r:embed="rId4"/>
            <a:stretch>
              <a:fillRect/>
            </a:stretch>
          </p:blipFill>
          <p:spPr>
            <a:xfrm>
              <a:off x="5921844" y="2886120"/>
              <a:ext cx="1149405" cy="474904"/>
            </a:xfrm>
            <a:prstGeom prst="rect">
              <a:avLst/>
            </a:prstGeom>
          </p:spPr>
        </p:pic>
        <p:sp>
          <p:nvSpPr>
            <p:cNvPr id="19" name="ZoneTexte 18">
              <a:extLst>
                <a:ext uri="{FF2B5EF4-FFF2-40B4-BE49-F238E27FC236}">
                  <a16:creationId xmlns:a16="http://schemas.microsoft.com/office/drawing/2014/main" id="{8A0DD424-8F83-4D2C-9621-2584E472FAEE}"/>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20" name="ZoneTexte 19">
            <a:extLst>
              <a:ext uri="{FF2B5EF4-FFF2-40B4-BE49-F238E27FC236}">
                <a16:creationId xmlns:a16="http://schemas.microsoft.com/office/drawing/2014/main" id="{84A150F0-421D-4B0C-801A-4C6D0068F1F3}"/>
              </a:ext>
            </a:extLst>
          </p:cNvPr>
          <p:cNvSpPr txBox="1"/>
          <p:nvPr/>
        </p:nvSpPr>
        <p:spPr>
          <a:xfrm>
            <a:off x="508883" y="5971176"/>
            <a:ext cx="428404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00326F"/>
                </a:solidFill>
                <a:effectLst/>
                <a:uLnTx/>
                <a:uFillTx/>
                <a:latin typeface="Arial Narrow" panose="020B0606020202030204" pitchFamily="34" charset="0"/>
                <a:ea typeface="+mn-ea"/>
                <a:cs typeface="+mn-cs"/>
              </a:rPr>
              <a:t>* Item uniquement posé à l’échantillon LGBT+</a:t>
            </a:r>
          </a:p>
        </p:txBody>
      </p:sp>
      <p:sp>
        <p:nvSpPr>
          <p:cNvPr id="23" name="Titre 4">
            <a:extLst>
              <a:ext uri="{FF2B5EF4-FFF2-40B4-BE49-F238E27FC236}">
                <a16:creationId xmlns:a16="http://schemas.microsoft.com/office/drawing/2014/main" id="{9693A9D1-0950-4CA3-B962-3CECDC4AEB4C}"/>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Le niveau d’acceptation de situations en contact avec des personnes LGBT+ dans le cadre du sport est plutôt haut</a:t>
            </a:r>
          </a:p>
        </p:txBody>
      </p:sp>
      <p:graphicFrame>
        <p:nvGraphicFramePr>
          <p:cNvPr id="26" name="Tableau 25">
            <a:extLst>
              <a:ext uri="{FF2B5EF4-FFF2-40B4-BE49-F238E27FC236}">
                <a16:creationId xmlns:a16="http://schemas.microsoft.com/office/drawing/2014/main" id="{A9CCA3D3-D31C-421D-9BD7-3A60EBDF2E04}"/>
              </a:ext>
            </a:extLst>
          </p:cNvPr>
          <p:cNvGraphicFramePr>
            <a:graphicFrameLocks noGrp="1"/>
          </p:cNvGraphicFramePr>
          <p:nvPr>
            <p:extLst>
              <p:ext uri="{D42A27DB-BD31-4B8C-83A1-F6EECF244321}">
                <p14:modId xmlns:p14="http://schemas.microsoft.com/office/powerpoint/2010/main" val="2910986228"/>
              </p:ext>
            </p:extLst>
          </p:nvPr>
        </p:nvGraphicFramePr>
        <p:xfrm>
          <a:off x="11134494" y="1926845"/>
          <a:ext cx="462994" cy="3578088"/>
        </p:xfrm>
        <a:graphic>
          <a:graphicData uri="http://schemas.openxmlformats.org/drawingml/2006/table">
            <a:tbl>
              <a:tblPr>
                <a:tableStyleId>{5C22544A-7EE6-4342-B048-85BDC9FD1C3A}</a:tableStyleId>
              </a:tblPr>
              <a:tblGrid>
                <a:gridCol w="462994">
                  <a:extLst>
                    <a:ext uri="{9D8B030D-6E8A-4147-A177-3AD203B41FA5}">
                      <a16:colId xmlns:a16="http://schemas.microsoft.com/office/drawing/2014/main" val="3736816276"/>
                    </a:ext>
                  </a:extLst>
                </a:gridCol>
              </a:tblGrid>
              <a:tr h="298174">
                <a:tc>
                  <a:txBody>
                    <a:bodyPr/>
                    <a:lstStyle/>
                    <a:p>
                      <a:pPr algn="ctr" rtl="0" fontAlgn="b"/>
                      <a:r>
                        <a:rPr lang="fr-FR" sz="1400" b="1" i="0" u="none" strike="noStrike" dirty="0">
                          <a:solidFill>
                            <a:srgbClr val="002060"/>
                          </a:solidFill>
                          <a:effectLst/>
                          <a:latin typeface="Arial Nova Light" panose="020B0304020202020204" pitchFamily="34" charset="0"/>
                        </a:rPr>
                        <a:t>76</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4740942"/>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75</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912313"/>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72</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9981880"/>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73</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793491"/>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71</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241980"/>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70</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4535779"/>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68</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2022069"/>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69</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8905846"/>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69</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4013827"/>
                  </a:ext>
                </a:extLst>
              </a:tr>
              <a:tr h="298174">
                <a:tc>
                  <a:txBody>
                    <a:bodyPr/>
                    <a:lstStyle/>
                    <a:p>
                      <a:pPr algn="ctr" rtl="0" fontAlgn="b"/>
                      <a:r>
                        <a:rPr lang="fr-FR" sz="1400" b="1" i="0" u="none" strike="noStrike">
                          <a:solidFill>
                            <a:srgbClr val="002060"/>
                          </a:solidFill>
                          <a:effectLst/>
                          <a:latin typeface="Arial Nova Light" panose="020B0304020202020204" pitchFamily="34" charset="0"/>
                        </a:rPr>
                        <a:t>65</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6111026"/>
                  </a:ext>
                </a:extLst>
              </a:tr>
              <a:tr h="298174">
                <a:tc>
                  <a:txBody>
                    <a:bodyPr/>
                    <a:lstStyle/>
                    <a:p>
                      <a:pPr algn="ctr" rtl="0" fontAlgn="b"/>
                      <a:r>
                        <a:rPr lang="fr-FR" sz="1400" b="1" i="0" u="none" strike="noStrike" dirty="0">
                          <a:solidFill>
                            <a:srgbClr val="002060"/>
                          </a:solidFill>
                          <a:effectLst/>
                          <a:latin typeface="Arial Nova Light" panose="020B0304020202020204" pitchFamily="34" charset="0"/>
                        </a:rPr>
                        <a:t>64</a:t>
                      </a:r>
                    </a:p>
                  </a:txBody>
                  <a:tcPr marL="6350" marR="6350" marT="635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7224163"/>
                  </a:ext>
                </a:extLst>
              </a:tr>
              <a:tr h="298174">
                <a:tc>
                  <a:txBody>
                    <a:bodyPr/>
                    <a:lstStyle/>
                    <a:p>
                      <a:pPr algn="ctr" fontAlgn="b"/>
                      <a:r>
                        <a:rPr lang="fr-FR" sz="1400" b="1" i="0" u="none" strike="noStrike" kern="1200" dirty="0">
                          <a:solidFill>
                            <a:srgbClr val="002060"/>
                          </a:solidFill>
                          <a:effectLst/>
                          <a:latin typeface="Arial Nova Light" panose="020B0304020202020204" pitchFamily="34" charset="0"/>
                          <a:ea typeface="+mn-ea"/>
                          <a:cs typeface="+mn-cs"/>
                        </a:rPr>
                        <a:t>60</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63353"/>
                  </a:ext>
                </a:extLst>
              </a:tr>
            </a:tbl>
          </a:graphicData>
        </a:graphic>
      </p:graphicFrame>
      <p:sp>
        <p:nvSpPr>
          <p:cNvPr id="28" name="ZoneTexte 27">
            <a:extLst>
              <a:ext uri="{FF2B5EF4-FFF2-40B4-BE49-F238E27FC236}">
                <a16:creationId xmlns:a16="http://schemas.microsoft.com/office/drawing/2014/main" id="{638ADC47-2B85-4125-A986-55B613DB45CB}"/>
              </a:ext>
            </a:extLst>
          </p:cNvPr>
          <p:cNvSpPr txBox="1"/>
          <p:nvPr/>
        </p:nvSpPr>
        <p:spPr>
          <a:xfrm>
            <a:off x="6844256" y="1691740"/>
            <a:ext cx="1584960" cy="261610"/>
          </a:xfrm>
          <a:prstGeom prst="rect">
            <a:avLst/>
          </a:prstGeom>
          <a:noFill/>
        </p:spPr>
        <p:txBody>
          <a:bodyPr wrap="square">
            <a:spAutoFit/>
          </a:bodyPr>
          <a:lstStyle/>
          <a:p>
            <a:pPr algn="ctr"/>
            <a:r>
              <a:rPr kumimoji="0" lang="fr-FR" sz="1050" b="1" i="0" u="none" strike="noStrike" kern="1200" cap="none" spc="0" normalizeH="0" baseline="0" noProof="0" dirty="0">
                <a:ln>
                  <a:noFill/>
                </a:ln>
                <a:solidFill>
                  <a:srgbClr val="002060"/>
                </a:solidFill>
                <a:effectLst/>
                <a:uLnTx/>
                <a:uFillTx/>
                <a:latin typeface="Arial Nova Light" panose="020B0304020202020204" pitchFamily="34" charset="0"/>
                <a:ea typeface="+mn-ea"/>
                <a:cs typeface="+mn-cs"/>
              </a:rPr>
              <a:t>Accepterait (4+5)</a:t>
            </a:r>
            <a:endParaRPr lang="fr-FR" sz="1200" b="1" dirty="0"/>
          </a:p>
        </p:txBody>
      </p:sp>
      <p:sp>
        <p:nvSpPr>
          <p:cNvPr id="29" name="ZoneTexte 28">
            <a:extLst>
              <a:ext uri="{FF2B5EF4-FFF2-40B4-BE49-F238E27FC236}">
                <a16:creationId xmlns:a16="http://schemas.microsoft.com/office/drawing/2014/main" id="{DB038ECD-FC1C-40B1-A872-B0484C46429F}"/>
              </a:ext>
            </a:extLst>
          </p:cNvPr>
          <p:cNvSpPr txBox="1"/>
          <p:nvPr/>
        </p:nvSpPr>
        <p:spPr>
          <a:xfrm>
            <a:off x="10559998" y="1691740"/>
            <a:ext cx="1584960" cy="261610"/>
          </a:xfrm>
          <a:prstGeom prst="rect">
            <a:avLst/>
          </a:prstGeom>
          <a:noFill/>
        </p:spPr>
        <p:txBody>
          <a:bodyPr wrap="square">
            <a:spAutoFit/>
          </a:bodyPr>
          <a:lstStyle/>
          <a:p>
            <a:pPr algn="ctr"/>
            <a:r>
              <a:rPr kumimoji="0" lang="fr-FR" sz="1050" b="1" i="0" u="none" strike="noStrike" kern="1200" cap="none" spc="0" normalizeH="0" baseline="0" noProof="0" dirty="0">
                <a:ln>
                  <a:noFill/>
                </a:ln>
                <a:solidFill>
                  <a:srgbClr val="002060"/>
                </a:solidFill>
                <a:effectLst/>
                <a:uLnTx/>
                <a:uFillTx/>
                <a:latin typeface="Arial Nova Light" panose="020B0304020202020204" pitchFamily="34" charset="0"/>
                <a:ea typeface="+mn-ea"/>
                <a:cs typeface="+mn-cs"/>
              </a:rPr>
              <a:t>Accepterait (4+5)</a:t>
            </a:r>
            <a:endParaRPr lang="fr-FR" sz="1200" b="1" dirty="0"/>
          </a:p>
        </p:txBody>
      </p:sp>
      <p:sp>
        <p:nvSpPr>
          <p:cNvPr id="30" name="Rectangle 29">
            <a:extLst>
              <a:ext uri="{FF2B5EF4-FFF2-40B4-BE49-F238E27FC236}">
                <a16:creationId xmlns:a16="http://schemas.microsoft.com/office/drawing/2014/main" id="{A2FC29A4-6A3F-4970-927C-FF2A77CB1B40}"/>
              </a:ext>
            </a:extLst>
          </p:cNvPr>
          <p:cNvSpPr/>
          <p:nvPr/>
        </p:nvSpPr>
        <p:spPr>
          <a:xfrm>
            <a:off x="7487920" y="2020159"/>
            <a:ext cx="375920" cy="145456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8E1F287E-95F7-470F-BFA0-3816D95DA662}"/>
              </a:ext>
            </a:extLst>
          </p:cNvPr>
          <p:cNvSpPr/>
          <p:nvPr/>
        </p:nvSpPr>
        <p:spPr>
          <a:xfrm>
            <a:off x="11178030" y="2020158"/>
            <a:ext cx="414529" cy="175936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09969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6924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Dans le cadre de la pratique d’un sport, accepteriez-vous de faire les choses suivantes ? Veuillez noter votre niveau d’acceptation de 1 à 5, sachant que 1 signifie que vous n’accepteriez absolument pas et 5 que vous vous accepteriez tout à fait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a:t>
            </a:r>
          </a:p>
        </p:txBody>
      </p:sp>
      <p:graphicFrame>
        <p:nvGraphicFramePr>
          <p:cNvPr id="13" name="Tableau 12">
            <a:extLst>
              <a:ext uri="{FF2B5EF4-FFF2-40B4-BE49-F238E27FC236}">
                <a16:creationId xmlns:a16="http://schemas.microsoft.com/office/drawing/2014/main" id="{2458AA9E-4F91-4257-943D-F74BD956E0D0}"/>
              </a:ext>
            </a:extLst>
          </p:cNvPr>
          <p:cNvGraphicFramePr>
            <a:graphicFrameLocks noGrp="1"/>
          </p:cNvGraphicFramePr>
          <p:nvPr/>
        </p:nvGraphicFramePr>
        <p:xfrm>
          <a:off x="404786" y="1566662"/>
          <a:ext cx="11101413" cy="4280680"/>
        </p:xfrm>
        <a:graphic>
          <a:graphicData uri="http://schemas.openxmlformats.org/drawingml/2006/table">
            <a:tbl>
              <a:tblPr firstRow="1" bandRow="1">
                <a:tableStyleId>{5C22544A-7EE6-4342-B048-85BDC9FD1C3A}</a:tableStyleId>
              </a:tblPr>
              <a:tblGrid>
                <a:gridCol w="4915520">
                  <a:extLst>
                    <a:ext uri="{9D8B030D-6E8A-4147-A177-3AD203B41FA5}">
                      <a16:colId xmlns:a16="http://schemas.microsoft.com/office/drawing/2014/main" val="1475364648"/>
                    </a:ext>
                  </a:extLst>
                </a:gridCol>
                <a:gridCol w="883699">
                  <a:extLst>
                    <a:ext uri="{9D8B030D-6E8A-4147-A177-3AD203B41FA5}">
                      <a16:colId xmlns:a16="http://schemas.microsoft.com/office/drawing/2014/main" val="470186094"/>
                    </a:ext>
                  </a:extLst>
                </a:gridCol>
                <a:gridCol w="883699">
                  <a:extLst>
                    <a:ext uri="{9D8B030D-6E8A-4147-A177-3AD203B41FA5}">
                      <a16:colId xmlns:a16="http://schemas.microsoft.com/office/drawing/2014/main" val="1985160263"/>
                    </a:ext>
                  </a:extLst>
                </a:gridCol>
                <a:gridCol w="883699">
                  <a:extLst>
                    <a:ext uri="{9D8B030D-6E8A-4147-A177-3AD203B41FA5}">
                      <a16:colId xmlns:a16="http://schemas.microsoft.com/office/drawing/2014/main" val="2607084394"/>
                    </a:ext>
                  </a:extLst>
                </a:gridCol>
                <a:gridCol w="883699">
                  <a:extLst>
                    <a:ext uri="{9D8B030D-6E8A-4147-A177-3AD203B41FA5}">
                      <a16:colId xmlns:a16="http://schemas.microsoft.com/office/drawing/2014/main" val="2385309527"/>
                    </a:ext>
                  </a:extLst>
                </a:gridCol>
                <a:gridCol w="883699">
                  <a:extLst>
                    <a:ext uri="{9D8B030D-6E8A-4147-A177-3AD203B41FA5}">
                      <a16:colId xmlns:a16="http://schemas.microsoft.com/office/drawing/2014/main" val="1321446257"/>
                    </a:ext>
                  </a:extLst>
                </a:gridCol>
                <a:gridCol w="883699">
                  <a:extLst>
                    <a:ext uri="{9D8B030D-6E8A-4147-A177-3AD203B41FA5}">
                      <a16:colId xmlns:a16="http://schemas.microsoft.com/office/drawing/2014/main" val="2809111100"/>
                    </a:ext>
                  </a:extLst>
                </a:gridCol>
                <a:gridCol w="883699">
                  <a:extLst>
                    <a:ext uri="{9D8B030D-6E8A-4147-A177-3AD203B41FA5}">
                      <a16:colId xmlns:a16="http://schemas.microsoft.com/office/drawing/2014/main" val="1137613810"/>
                    </a:ext>
                  </a:extLst>
                </a:gridCol>
              </a:tblGrid>
              <a:tr h="184933">
                <a:tc rowSpan="2">
                  <a:txBody>
                    <a:bodyPr/>
                    <a:lstStyle/>
                    <a:p>
                      <a:pPr algn="ctr" rtl="0" fontAlgn="b"/>
                      <a:r>
                        <a:rPr lang="fr-FR" sz="1400" b="0" i="1" u="sng" strike="noStrike" dirty="0">
                          <a:solidFill>
                            <a:srgbClr val="00326F"/>
                          </a:solidFill>
                          <a:effectLst/>
                          <a:latin typeface="+mj-lt"/>
                        </a:rPr>
                        <a:t>Sous-total « Accepterait » (4+5)</a:t>
                      </a:r>
                    </a:p>
                    <a:p>
                      <a:pPr algn="ctr" rtl="0" fontAlgn="b"/>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row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Pratique au moins un sport</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81605740"/>
                  </a:ext>
                </a:extLst>
              </a:tr>
              <a:tr h="330934">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Pratique au moins un sport</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1950520"/>
                  </a:ext>
                </a:extLst>
              </a:tr>
              <a:tr h="340200">
                <a:tc>
                  <a:txBody>
                    <a:bodyPr/>
                    <a:lstStyle/>
                    <a:p>
                      <a:pPr algn="r" rtl="0" fontAlgn="ctr"/>
                      <a:r>
                        <a:rPr lang="fr-FR" sz="900" b="0" i="0" u="none" strike="noStrike" dirty="0">
                          <a:solidFill>
                            <a:srgbClr val="002060"/>
                          </a:solidFill>
                          <a:effectLst/>
                          <a:latin typeface="Arial Nova Light" panose="020B0304020202020204" pitchFamily="34" charset="0"/>
                        </a:rPr>
                        <a:t>Faire du sport avec une femme homosexuelle (lesbienne)</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79</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78</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77</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83</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81</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340200">
                <a:tc>
                  <a:txBody>
                    <a:bodyPr/>
                    <a:lstStyle/>
                    <a:p>
                      <a:pPr algn="r" rtl="0" fontAlgn="ctr"/>
                      <a:r>
                        <a:rPr lang="fr-FR" sz="900" b="0" i="0" u="none" strike="noStrike" dirty="0">
                          <a:solidFill>
                            <a:srgbClr val="002060"/>
                          </a:solidFill>
                          <a:effectLst/>
                          <a:latin typeface="Arial Nova Light" panose="020B0304020202020204" pitchFamily="34" charset="0"/>
                        </a:rPr>
                        <a:t>Faire du sport avec un homme homosexuel (gay)</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77</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mpd="sng">
                      <a:noFill/>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77</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204052"/>
                  </a:ext>
                </a:extLst>
              </a:tr>
              <a:tr h="340200">
                <a:tc>
                  <a:txBody>
                    <a:bodyPr/>
                    <a:lstStyle/>
                    <a:p>
                      <a:pPr algn="r" rtl="0" fontAlgn="ctr"/>
                      <a:r>
                        <a:rPr lang="fr-FR" sz="900" b="0" i="0" u="none" strike="noStrike">
                          <a:solidFill>
                            <a:srgbClr val="002060"/>
                          </a:solidFill>
                          <a:effectLst/>
                          <a:latin typeface="Arial Nova Light" panose="020B0304020202020204" pitchFamily="34" charset="0"/>
                        </a:rPr>
                        <a:t>Faire du sport avec une personne transgenre (c’est-à-dire qui ne s’identifie pas à son sexe assigné à la naissance ou a changé de sexe)</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a:solidFill>
                            <a:srgbClr val="002060"/>
                          </a:solidFill>
                          <a:effectLst/>
                          <a:latin typeface="Arial Nova Light" panose="020B0304020202020204" pitchFamily="34" charset="0"/>
                        </a:rPr>
                        <a:t>73</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68</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78</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68</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73214"/>
                  </a:ext>
                </a:extLst>
              </a:tr>
              <a:tr h="340200">
                <a:tc>
                  <a:txBody>
                    <a:bodyPr/>
                    <a:lstStyle/>
                    <a:p>
                      <a:pPr algn="r" rtl="0" fontAlgn="ctr"/>
                      <a:r>
                        <a:rPr lang="fr-FR" sz="900" b="0" i="0" u="none" strike="noStrike">
                          <a:solidFill>
                            <a:srgbClr val="002060"/>
                          </a:solidFill>
                          <a:effectLst/>
                          <a:latin typeface="Arial Nova Light" panose="020B0304020202020204" pitchFamily="34" charset="0"/>
                        </a:rPr>
                        <a:t>Partager les vestiaires avec une femme homosexuelle (lesbienne)</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72</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73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66</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76</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73</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62756"/>
                  </a:ext>
                </a:extLst>
              </a:tr>
              <a:tr h="340200">
                <a:tc>
                  <a:txBody>
                    <a:bodyPr/>
                    <a:lstStyle/>
                    <a:p>
                      <a:pPr algn="r" rtl="0" fontAlgn="ctr"/>
                      <a:r>
                        <a:rPr lang="fr-FR" sz="900" b="0" i="0" u="none" strike="noStrike" dirty="0">
                          <a:solidFill>
                            <a:srgbClr val="002060"/>
                          </a:solidFill>
                          <a:effectLst/>
                          <a:latin typeface="Arial Nova Light" panose="020B0304020202020204" pitchFamily="34" charset="0"/>
                        </a:rPr>
                        <a:t>Vous retrouver à côté d’une femme hétérosexuelle dans les douches collectives</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a:solidFill>
                            <a:srgbClr val="002060"/>
                          </a:solidFill>
                          <a:effectLst/>
                          <a:latin typeface="Arial Nova Light" panose="020B0304020202020204" pitchFamily="34" charset="0"/>
                        </a:rPr>
                        <a:t>70</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67</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69</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72</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72</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2983198"/>
                  </a:ext>
                </a:extLst>
              </a:tr>
              <a:tr h="340200">
                <a:tc>
                  <a:txBody>
                    <a:bodyPr/>
                    <a:lstStyle/>
                    <a:p>
                      <a:pPr algn="r" rtl="0" fontAlgn="ctr"/>
                      <a:r>
                        <a:rPr lang="fr-FR" sz="900" b="0" i="0" u="none" strike="noStrike" dirty="0">
                          <a:solidFill>
                            <a:srgbClr val="002060"/>
                          </a:solidFill>
                          <a:effectLst/>
                          <a:latin typeface="Arial Nova Light" panose="020B0304020202020204" pitchFamily="34" charset="0"/>
                        </a:rPr>
                        <a:t>Vous retrouver à côté d’une femme homosexuelle (lesbienne) dans les douches collectives</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67</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67</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61</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70</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68</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4018136"/>
                  </a:ext>
                </a:extLst>
              </a:tr>
              <a:tr h="340200">
                <a:tc>
                  <a:txBody>
                    <a:bodyPr/>
                    <a:lstStyle/>
                    <a:p>
                      <a:pPr algn="r" rtl="0" fontAlgn="ctr"/>
                      <a:r>
                        <a:rPr lang="fr-FR" sz="900" b="0" i="0" u="none" strike="noStrike">
                          <a:solidFill>
                            <a:srgbClr val="002060"/>
                          </a:solidFill>
                          <a:effectLst/>
                          <a:latin typeface="Arial Nova Light" panose="020B0304020202020204" pitchFamily="34" charset="0"/>
                        </a:rPr>
                        <a:t>Partager les vestiaires avec une personne transgenre (c’est-à-dire qui ne s’identifie pas  à son sexe assigné à la naissance ou a changé de sexe)</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65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63</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66</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57</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68</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64</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5015610"/>
                  </a:ext>
                </a:extLst>
              </a:tr>
              <a:tr h="340200">
                <a:tc>
                  <a:txBody>
                    <a:bodyPr/>
                    <a:lstStyle/>
                    <a:p>
                      <a:pPr algn="r" rtl="0" fontAlgn="ctr"/>
                      <a:r>
                        <a:rPr lang="fr-FR" sz="900" b="0" i="0" u="none" strike="noStrike">
                          <a:solidFill>
                            <a:srgbClr val="002060"/>
                          </a:solidFill>
                          <a:effectLst/>
                          <a:latin typeface="Arial Nova Light" panose="020B0304020202020204" pitchFamily="34" charset="0"/>
                        </a:rPr>
                        <a:t>Partager les vestiaires avec un homme homosexuel (gay)</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64</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68</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58</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68</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1430198"/>
                  </a:ext>
                </a:extLst>
              </a:tr>
              <a:tr h="340200">
                <a:tc>
                  <a:txBody>
                    <a:bodyPr/>
                    <a:lstStyle/>
                    <a:p>
                      <a:pPr algn="r" rtl="0" fontAlgn="ctr"/>
                      <a:r>
                        <a:rPr lang="fr-FR" sz="900" b="0" i="0" u="none" strike="noStrike">
                          <a:solidFill>
                            <a:srgbClr val="002060"/>
                          </a:solidFill>
                          <a:effectLst/>
                          <a:latin typeface="Arial Nova Light" panose="020B0304020202020204" pitchFamily="34" charset="0"/>
                        </a:rPr>
                        <a:t>Vous retrouver à côté d’une personne transgenre (c’est-à-dire qui ne s’identifie pas à son sexe assigné à la naissance ou a changé de sexe) dans les douches collectives</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60</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55</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63</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61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61</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4608485"/>
                  </a:ext>
                </a:extLst>
              </a:tr>
              <a:tr h="340200">
                <a:tc>
                  <a:txBody>
                    <a:bodyPr/>
                    <a:lstStyle/>
                    <a:p>
                      <a:pPr algn="r" rtl="0" fontAlgn="ctr"/>
                      <a:r>
                        <a:rPr lang="fr-FR" sz="900" b="0" i="0" u="none" strike="noStrike">
                          <a:solidFill>
                            <a:srgbClr val="002060"/>
                          </a:solidFill>
                          <a:effectLst/>
                          <a:latin typeface="Arial Nova Light" panose="020B0304020202020204" pitchFamily="34" charset="0"/>
                        </a:rPr>
                        <a:t>Vous retrouver à côté d’un homme homosexuel (gay) dans les douches collectives</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57</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63</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55</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59</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57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58</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688189"/>
                  </a:ext>
                </a:extLst>
              </a:tr>
              <a:tr h="340200">
                <a:tc>
                  <a:txBody>
                    <a:bodyPr/>
                    <a:lstStyle/>
                    <a:p>
                      <a:pPr algn="r" rtl="0" fontAlgn="ctr"/>
                      <a:r>
                        <a:rPr lang="fr-FR" sz="900" b="0" i="0" u="none" strike="noStrike" dirty="0">
                          <a:solidFill>
                            <a:srgbClr val="002060"/>
                          </a:solidFill>
                          <a:effectLst/>
                          <a:latin typeface="Arial Nova Light" panose="020B0304020202020204" pitchFamily="34" charset="0"/>
                        </a:rPr>
                        <a:t>Vous retrouver à côté d’un homme hétérosexuel dans les douches collectives</a:t>
                      </a:r>
                    </a:p>
                  </a:txBody>
                  <a:tcPr marL="6350" marR="7200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fr-FR" sz="1400" b="1" i="0" u="none" strike="noStrike" dirty="0">
                          <a:solidFill>
                            <a:srgbClr val="002060"/>
                          </a:solidFill>
                          <a:effectLst/>
                          <a:latin typeface="Arial Nova Light" panose="020B0304020202020204" pitchFamily="34" charset="0"/>
                        </a:rPr>
                        <a:t>55</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72</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41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51</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a:solidFill>
                            <a:srgbClr val="002060"/>
                          </a:solidFill>
                          <a:effectLst/>
                          <a:latin typeface="Arial Nova Light" panose="020B0304020202020204" pitchFamily="34" charset="0"/>
                          <a:ea typeface="+mn-ea"/>
                          <a:cs typeface="+mn-cs"/>
                        </a:rPr>
                        <a:t>57</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57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200" b="0" i="0" u="none" strike="noStrike" kern="1200" dirty="0">
                          <a:solidFill>
                            <a:srgbClr val="002060"/>
                          </a:solidFill>
                          <a:effectLst/>
                          <a:latin typeface="Arial Nova Light" panose="020B0304020202020204" pitchFamily="34" charset="0"/>
                          <a:ea typeface="+mn-ea"/>
                          <a:cs typeface="+mn-cs"/>
                        </a:rPr>
                        <a:t>58</a:t>
                      </a:r>
                    </a:p>
                  </a:txBody>
                  <a:tcPr marL="6350" marR="6350" marT="635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9" name="Titre 4">
            <a:extLst>
              <a:ext uri="{FF2B5EF4-FFF2-40B4-BE49-F238E27FC236}">
                <a16:creationId xmlns:a16="http://schemas.microsoft.com/office/drawing/2014/main" id="{0E170A34-177C-46E0-86A4-E086A09B8821}"/>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L’acceptation de partager des moments avec des personnes LGBT+ - détails</a:t>
            </a:r>
          </a:p>
        </p:txBody>
      </p:sp>
      <p:sp>
        <p:nvSpPr>
          <p:cNvPr id="10" name="Rectangle 9">
            <a:extLst>
              <a:ext uri="{FF2B5EF4-FFF2-40B4-BE49-F238E27FC236}">
                <a16:creationId xmlns:a16="http://schemas.microsoft.com/office/drawing/2014/main" id="{6D943A8F-B697-4585-A199-3E821EA912A4}"/>
              </a:ext>
            </a:extLst>
          </p:cNvPr>
          <p:cNvSpPr/>
          <p:nvPr/>
        </p:nvSpPr>
        <p:spPr>
          <a:xfrm>
            <a:off x="6375399" y="4456587"/>
            <a:ext cx="546101" cy="37234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028730A-DB17-4205-8B9D-79CE7AD3E91F}"/>
              </a:ext>
            </a:extLst>
          </p:cNvPr>
          <p:cNvSpPr/>
          <p:nvPr/>
        </p:nvSpPr>
        <p:spPr>
          <a:xfrm>
            <a:off x="7251699" y="2442950"/>
            <a:ext cx="546101" cy="68633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77173839-9CA5-4A6A-89FE-A13EF02FAA6F}"/>
              </a:ext>
            </a:extLst>
          </p:cNvPr>
          <p:cNvSpPr/>
          <p:nvPr/>
        </p:nvSpPr>
        <p:spPr>
          <a:xfrm>
            <a:off x="9029699" y="2128964"/>
            <a:ext cx="546101" cy="301199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A8375A12-7D4D-408B-A571-9072A4AC9044}"/>
              </a:ext>
            </a:extLst>
          </p:cNvPr>
          <p:cNvSpPr/>
          <p:nvPr/>
        </p:nvSpPr>
        <p:spPr>
          <a:xfrm>
            <a:off x="6375399" y="5140960"/>
            <a:ext cx="546101" cy="64008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944521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fr-FR" sz="4550" b="1" i="0" u="none" strike="noStrike" kern="1200" cap="all" spc="-200" normalizeH="0" baseline="0" noProof="0" dirty="0">
                <a:ln w="6350">
                  <a:noFill/>
                </a:ln>
                <a:solidFill>
                  <a:srgbClr val="3B4496"/>
                </a:solidFill>
                <a:effectLst/>
                <a:uLnTx/>
                <a:uFillTx/>
                <a:latin typeface="Arial Black" panose="020B0A04020102020204" pitchFamily="34" charset="0"/>
                <a:ea typeface="+mj-ea"/>
                <a:cs typeface="+mj-cs"/>
              </a:rPr>
              <a:t>ANNEXE 2</a:t>
            </a:r>
            <a:endParaRPr kumimoji="0" lang="en-GB" sz="4550" b="1" i="0" u="none" strike="noStrike" kern="1200" cap="all" spc="-200" normalizeH="0" baseline="0" noProof="0" dirty="0">
              <a:ln>
                <a:noFill/>
              </a:ln>
              <a:solidFill>
                <a:srgbClr val="3B4496"/>
              </a:solidFill>
              <a:effectLst/>
              <a:uLnTx/>
              <a:uFillTx/>
              <a:latin typeface="Arial Black" panose="020B0A04020102020204" pitchFamily="34" charset="0"/>
              <a:ea typeface="+mj-ea"/>
              <a:cs typeface="+mj-cs"/>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all" spc="0" normalizeH="0" baseline="0" noProof="0" dirty="0">
                <a:ln w="6350">
                  <a:noFill/>
                </a:ln>
                <a:solidFill>
                  <a:srgbClr val="3B4496"/>
                </a:solidFill>
                <a:effectLst/>
                <a:uLnTx/>
                <a:uFillTx/>
                <a:latin typeface="Franklin Gothic Book" panose="020B0503020102020204" pitchFamily="34" charset="0"/>
                <a:ea typeface="+mn-ea"/>
                <a:cs typeface="+mn-cs"/>
              </a:rPr>
              <a:t>LA PRATIQUE SPORTIVE DES Français(e)s</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931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Pratiquez-vous un ou plusieurs sports ? Le plus souvent ? Et par ailleurs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 – Total supérieur à 100 car plusieurs réponses possibles</a:t>
            </a:r>
          </a:p>
        </p:txBody>
      </p:sp>
      <p:graphicFrame>
        <p:nvGraphicFramePr>
          <p:cNvPr id="4" name="Graphique 3">
            <a:extLst>
              <a:ext uri="{FF2B5EF4-FFF2-40B4-BE49-F238E27FC236}">
                <a16:creationId xmlns:a16="http://schemas.microsoft.com/office/drawing/2014/main" id="{D0FB084E-28DC-4A62-9798-696E15C75376}"/>
              </a:ext>
            </a:extLst>
          </p:cNvPr>
          <p:cNvGraphicFramePr/>
          <p:nvPr/>
        </p:nvGraphicFramePr>
        <p:xfrm>
          <a:off x="3421895" y="2595102"/>
          <a:ext cx="4210926" cy="34324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FBBD81EA-26C1-4BAC-94B1-8CB74B67D5A1}"/>
              </a:ext>
            </a:extLst>
          </p:cNvPr>
          <p:cNvGraphicFramePr>
            <a:graphicFrameLocks noGrp="1"/>
          </p:cNvGraphicFramePr>
          <p:nvPr/>
        </p:nvGraphicFramePr>
        <p:xfrm>
          <a:off x="353042" y="2638781"/>
          <a:ext cx="3123445" cy="3345054"/>
        </p:xfrm>
        <a:graphic>
          <a:graphicData uri="http://schemas.openxmlformats.org/drawingml/2006/table">
            <a:tbl>
              <a:tblPr>
                <a:tableStyleId>{5C22544A-7EE6-4342-B048-85BDC9FD1C3A}</a:tableStyleId>
              </a:tblPr>
              <a:tblGrid>
                <a:gridCol w="3123445">
                  <a:extLst>
                    <a:ext uri="{9D8B030D-6E8A-4147-A177-3AD203B41FA5}">
                      <a16:colId xmlns:a16="http://schemas.microsoft.com/office/drawing/2014/main" val="4195551505"/>
                    </a:ext>
                  </a:extLst>
                </a:gridCol>
              </a:tblGrid>
              <a:tr h="409963">
                <a:tc>
                  <a:txBody>
                    <a:bodyPr/>
                    <a:lstStyle/>
                    <a:p>
                      <a:pPr marL="0" algn="r" defTabSz="914400" rtl="0" eaLnBrk="1" fontAlgn="ctr" latinLnBrk="0" hangingPunct="1"/>
                      <a:r>
                        <a:rPr lang="fr-FR" sz="1200" b="1" u="sng" strike="noStrike" kern="1200" dirty="0">
                          <a:solidFill>
                            <a:srgbClr val="002060"/>
                          </a:solidFill>
                          <a:effectLst/>
                          <a:latin typeface="Arial Nova Light" panose="020B0304020202020204" pitchFamily="34" charset="0"/>
                          <a:ea typeface="+mn-ea"/>
                          <a:cs typeface="+mn-cs"/>
                        </a:rPr>
                        <a:t>Sous-total Pratique un 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409963">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Sous-total Sports en salle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475313">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Sous-total Sports d'extérieur</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409963">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Sous-total Sports d'équipe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409963">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Sous-total Sports de raquette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409963">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Sous-total Athlétisme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409963">
                <a:tc>
                  <a:txBody>
                    <a:bodyPr/>
                    <a:lstStyle/>
                    <a:p>
                      <a:pPr marL="0" algn="r" defTabSz="914400" rtl="0" eaLnBrk="1" fontAlgn="ctr" latinLnBrk="0" hangingPunct="1"/>
                      <a:r>
                        <a:rPr lang="fr-FR" sz="1200" b="0" u="none" strike="noStrike" kern="1200" dirty="0">
                          <a:solidFill>
                            <a:srgbClr val="002060"/>
                          </a:solidFill>
                          <a:effectLst/>
                          <a:latin typeface="Arial Nova Light" panose="020B0304020202020204" pitchFamily="34" charset="0"/>
                          <a:ea typeface="+mn-ea"/>
                          <a:cs typeface="+mn-cs"/>
                        </a:rPr>
                        <a:t>Sous-total Sports d'eau</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409963">
                <a:tc>
                  <a:txBody>
                    <a:bodyPr/>
                    <a:lstStyle/>
                    <a:p>
                      <a:pPr marL="0" algn="r" defTabSz="914400" rtl="0" eaLnBrk="1" fontAlgn="ctr" latinLnBrk="0" hangingPunct="1"/>
                      <a:r>
                        <a:rPr lang="fr-FR" sz="1200" u="none" strike="noStrike" kern="1200" dirty="0">
                          <a:solidFill>
                            <a:srgbClr val="C00000"/>
                          </a:solidFill>
                          <a:effectLst/>
                          <a:latin typeface="Arial Nova Light" panose="020B0304020202020204" pitchFamily="34" charset="0"/>
                          <a:ea typeface="+mn-ea"/>
                          <a:cs typeface="+mn-cs"/>
                        </a:rPr>
                        <a:t>Je ne pratique aucun 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bl>
          </a:graphicData>
        </a:graphic>
      </p:graphicFrame>
      <p:grpSp>
        <p:nvGrpSpPr>
          <p:cNvPr id="10" name="Groupe 9">
            <a:extLst>
              <a:ext uri="{FF2B5EF4-FFF2-40B4-BE49-F238E27FC236}">
                <a16:creationId xmlns:a16="http://schemas.microsoft.com/office/drawing/2014/main" id="{8CCE7BDF-E925-4E78-8396-B0D78ECB2718}"/>
              </a:ext>
            </a:extLst>
          </p:cNvPr>
          <p:cNvGrpSpPr/>
          <p:nvPr/>
        </p:nvGrpSpPr>
        <p:grpSpPr>
          <a:xfrm>
            <a:off x="3824374" y="1929111"/>
            <a:ext cx="1965705" cy="665991"/>
            <a:chOff x="5513695" y="2886120"/>
            <a:chExt cx="1965705" cy="665991"/>
          </a:xfrm>
        </p:grpSpPr>
        <p:pic>
          <p:nvPicPr>
            <p:cNvPr id="7" name="Image 6">
              <a:extLst>
                <a:ext uri="{FF2B5EF4-FFF2-40B4-BE49-F238E27FC236}">
                  <a16:creationId xmlns:a16="http://schemas.microsoft.com/office/drawing/2014/main" id="{D7592FBD-A2C4-431C-9F91-1C708926E108}"/>
                </a:ext>
              </a:extLst>
            </p:cNvPr>
            <p:cNvPicPr>
              <a:picLocks noChangeAspect="1"/>
            </p:cNvPicPr>
            <p:nvPr/>
          </p:nvPicPr>
          <p:blipFill>
            <a:blip r:embed="rId3">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9" name="ZoneTexte 8">
              <a:extLst>
                <a:ext uri="{FF2B5EF4-FFF2-40B4-BE49-F238E27FC236}">
                  <a16:creationId xmlns:a16="http://schemas.microsoft.com/office/drawing/2014/main" id="{5407EE05-3429-48FF-B5E9-6F2CBDB85AF8}"/>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aphicFrame>
        <p:nvGraphicFramePr>
          <p:cNvPr id="24" name="Graphique 23">
            <a:extLst>
              <a:ext uri="{FF2B5EF4-FFF2-40B4-BE49-F238E27FC236}">
                <a16:creationId xmlns:a16="http://schemas.microsoft.com/office/drawing/2014/main" id="{1C781001-2A42-4F1E-8E24-24D3FA760ED5}"/>
              </a:ext>
            </a:extLst>
          </p:cNvPr>
          <p:cNvGraphicFramePr/>
          <p:nvPr/>
        </p:nvGraphicFramePr>
        <p:xfrm>
          <a:off x="7103972" y="2595102"/>
          <a:ext cx="4210926" cy="3432413"/>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e 17">
            <a:extLst>
              <a:ext uri="{FF2B5EF4-FFF2-40B4-BE49-F238E27FC236}">
                <a16:creationId xmlns:a16="http://schemas.microsoft.com/office/drawing/2014/main" id="{A9B520D4-4E62-42AC-A3D7-8BEEC1AF4525}"/>
              </a:ext>
            </a:extLst>
          </p:cNvPr>
          <p:cNvGrpSpPr/>
          <p:nvPr/>
        </p:nvGrpSpPr>
        <p:grpSpPr>
          <a:xfrm>
            <a:off x="7910878" y="1929111"/>
            <a:ext cx="1965705" cy="665991"/>
            <a:chOff x="5513695" y="2886120"/>
            <a:chExt cx="1965705" cy="665991"/>
          </a:xfrm>
        </p:grpSpPr>
        <p:pic>
          <p:nvPicPr>
            <p:cNvPr id="19" name="Image 18">
              <a:extLst>
                <a:ext uri="{FF2B5EF4-FFF2-40B4-BE49-F238E27FC236}">
                  <a16:creationId xmlns:a16="http://schemas.microsoft.com/office/drawing/2014/main" id="{EF3A3DB3-B45C-41A2-A4C1-A54DC1AB5282}"/>
                </a:ext>
              </a:extLst>
            </p:cNvPr>
            <p:cNvPicPr>
              <a:picLocks noChangeAspect="1"/>
            </p:cNvPicPr>
            <p:nvPr/>
          </p:nvPicPr>
          <p:blipFill>
            <a:blip r:embed="rId3"/>
            <a:stretch>
              <a:fillRect/>
            </a:stretch>
          </p:blipFill>
          <p:spPr>
            <a:xfrm>
              <a:off x="5921844" y="2886120"/>
              <a:ext cx="1149405" cy="474904"/>
            </a:xfrm>
            <a:prstGeom prst="rect">
              <a:avLst/>
            </a:prstGeom>
          </p:spPr>
        </p:pic>
        <p:sp>
          <p:nvSpPr>
            <p:cNvPr id="20" name="ZoneTexte 19">
              <a:extLst>
                <a:ext uri="{FF2B5EF4-FFF2-40B4-BE49-F238E27FC236}">
                  <a16:creationId xmlns:a16="http://schemas.microsoft.com/office/drawing/2014/main" id="{89C25D96-CB29-4D14-ACE2-2E63DEF2B58A}"/>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pic>
        <p:nvPicPr>
          <p:cNvPr id="21" name="Image 20">
            <a:extLst>
              <a:ext uri="{FF2B5EF4-FFF2-40B4-BE49-F238E27FC236}">
                <a16:creationId xmlns:a16="http://schemas.microsoft.com/office/drawing/2014/main" id="{AC4B1FD5-C972-4452-96A0-73117CA85ED1}"/>
              </a:ext>
            </a:extLst>
          </p:cNvPr>
          <p:cNvPicPr>
            <a:picLocks noChangeAspect="1"/>
          </p:cNvPicPr>
          <p:nvPr/>
        </p:nvPicPr>
        <p:blipFill>
          <a:blip r:embed="rId5"/>
          <a:stretch>
            <a:fillRect/>
          </a:stretch>
        </p:blipFill>
        <p:spPr>
          <a:xfrm>
            <a:off x="1697022" y="4797218"/>
            <a:ext cx="317747" cy="311670"/>
          </a:xfrm>
          <a:prstGeom prst="rect">
            <a:avLst/>
          </a:prstGeom>
        </p:spPr>
      </p:pic>
      <p:pic>
        <p:nvPicPr>
          <p:cNvPr id="22" name="Image 21">
            <a:extLst>
              <a:ext uri="{FF2B5EF4-FFF2-40B4-BE49-F238E27FC236}">
                <a16:creationId xmlns:a16="http://schemas.microsoft.com/office/drawing/2014/main" id="{72F36B6E-18A9-432F-A536-133A89B1D462}"/>
              </a:ext>
            </a:extLst>
          </p:cNvPr>
          <p:cNvPicPr>
            <a:picLocks noChangeAspect="1"/>
          </p:cNvPicPr>
          <p:nvPr/>
        </p:nvPicPr>
        <p:blipFill>
          <a:blip r:embed="rId6"/>
          <a:stretch>
            <a:fillRect/>
          </a:stretch>
        </p:blipFill>
        <p:spPr>
          <a:xfrm>
            <a:off x="1377739" y="3972372"/>
            <a:ext cx="319185" cy="325484"/>
          </a:xfrm>
          <a:prstGeom prst="rect">
            <a:avLst/>
          </a:prstGeom>
        </p:spPr>
      </p:pic>
      <p:pic>
        <p:nvPicPr>
          <p:cNvPr id="23" name="Image 22">
            <a:extLst>
              <a:ext uri="{FF2B5EF4-FFF2-40B4-BE49-F238E27FC236}">
                <a16:creationId xmlns:a16="http://schemas.microsoft.com/office/drawing/2014/main" id="{B7AE062D-04A9-49E9-A796-23E88F8D56FF}"/>
              </a:ext>
            </a:extLst>
          </p:cNvPr>
          <p:cNvPicPr>
            <a:picLocks noChangeAspect="1"/>
          </p:cNvPicPr>
          <p:nvPr/>
        </p:nvPicPr>
        <p:blipFill>
          <a:blip r:embed="rId7"/>
          <a:stretch>
            <a:fillRect/>
          </a:stretch>
        </p:blipFill>
        <p:spPr>
          <a:xfrm>
            <a:off x="1179266" y="3493743"/>
            <a:ext cx="356936" cy="357112"/>
          </a:xfrm>
          <a:prstGeom prst="rect">
            <a:avLst/>
          </a:prstGeom>
        </p:spPr>
      </p:pic>
      <p:pic>
        <p:nvPicPr>
          <p:cNvPr id="25" name="Image 24">
            <a:extLst>
              <a:ext uri="{FF2B5EF4-FFF2-40B4-BE49-F238E27FC236}">
                <a16:creationId xmlns:a16="http://schemas.microsoft.com/office/drawing/2014/main" id="{1C567177-7805-412D-BF6D-CE04DC15A0D8}"/>
              </a:ext>
            </a:extLst>
          </p:cNvPr>
          <p:cNvPicPr>
            <a:picLocks noChangeAspect="1"/>
          </p:cNvPicPr>
          <p:nvPr/>
        </p:nvPicPr>
        <p:blipFill>
          <a:blip r:embed="rId8"/>
          <a:stretch>
            <a:fillRect/>
          </a:stretch>
        </p:blipFill>
        <p:spPr>
          <a:xfrm>
            <a:off x="1099320" y="4340428"/>
            <a:ext cx="365429" cy="365609"/>
          </a:xfrm>
          <a:prstGeom prst="rect">
            <a:avLst/>
          </a:prstGeom>
        </p:spPr>
      </p:pic>
      <p:pic>
        <p:nvPicPr>
          <p:cNvPr id="26" name="Image 25">
            <a:extLst>
              <a:ext uri="{FF2B5EF4-FFF2-40B4-BE49-F238E27FC236}">
                <a16:creationId xmlns:a16="http://schemas.microsoft.com/office/drawing/2014/main" id="{EEB0271E-6167-4CDF-B7BB-FB54C2B86C81}"/>
              </a:ext>
            </a:extLst>
          </p:cNvPr>
          <p:cNvPicPr>
            <a:picLocks noChangeAspect="1"/>
          </p:cNvPicPr>
          <p:nvPr/>
        </p:nvPicPr>
        <p:blipFill>
          <a:blip r:embed="rId9"/>
          <a:stretch>
            <a:fillRect/>
          </a:stretch>
        </p:blipFill>
        <p:spPr>
          <a:xfrm>
            <a:off x="1351604" y="3055537"/>
            <a:ext cx="365429" cy="365609"/>
          </a:xfrm>
          <a:prstGeom prst="rect">
            <a:avLst/>
          </a:prstGeom>
        </p:spPr>
      </p:pic>
      <p:pic>
        <p:nvPicPr>
          <p:cNvPr id="27" name="Image 26">
            <a:extLst>
              <a:ext uri="{FF2B5EF4-FFF2-40B4-BE49-F238E27FC236}">
                <a16:creationId xmlns:a16="http://schemas.microsoft.com/office/drawing/2014/main" id="{D884313F-24C8-4F88-88AB-395902CCD84E}"/>
              </a:ext>
            </a:extLst>
          </p:cNvPr>
          <p:cNvPicPr>
            <a:picLocks noChangeAspect="1"/>
          </p:cNvPicPr>
          <p:nvPr/>
        </p:nvPicPr>
        <p:blipFill>
          <a:blip r:embed="rId10"/>
          <a:stretch>
            <a:fillRect/>
          </a:stretch>
        </p:blipFill>
        <p:spPr>
          <a:xfrm>
            <a:off x="1550929" y="5180507"/>
            <a:ext cx="332208" cy="332372"/>
          </a:xfrm>
          <a:prstGeom prst="rect">
            <a:avLst/>
          </a:prstGeom>
        </p:spPr>
      </p:pic>
      <p:sp>
        <p:nvSpPr>
          <p:cNvPr id="28" name="ZoneTexte 27">
            <a:extLst>
              <a:ext uri="{FF2B5EF4-FFF2-40B4-BE49-F238E27FC236}">
                <a16:creationId xmlns:a16="http://schemas.microsoft.com/office/drawing/2014/main" id="{A0F41263-7647-4670-B25F-F3DCCE066D8A}"/>
              </a:ext>
            </a:extLst>
          </p:cNvPr>
          <p:cNvSpPr txBox="1"/>
          <p:nvPr/>
        </p:nvSpPr>
        <p:spPr>
          <a:xfrm>
            <a:off x="252851" y="1636851"/>
            <a:ext cx="1495420" cy="276999"/>
          </a:xfrm>
          <a:prstGeom prst="rect">
            <a:avLst/>
          </a:prstGeom>
          <a:noFill/>
          <a:ln>
            <a:solidFill>
              <a:srgbClr val="00326F"/>
            </a:solidFill>
          </a:ln>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2060"/>
                </a:solidFill>
                <a:effectLst/>
                <a:uLnTx/>
                <a:uFillTx/>
                <a:latin typeface="Arial Nova Light" panose="020B0304020202020204" pitchFamily="34" charset="0"/>
                <a:ea typeface="+mn-ea"/>
                <a:cs typeface="+mn-cs"/>
              </a:rPr>
              <a:t>En premier</a:t>
            </a:r>
          </a:p>
        </p:txBody>
      </p:sp>
      <p:sp>
        <p:nvSpPr>
          <p:cNvPr id="29" name="ZoneTexte 28">
            <a:extLst>
              <a:ext uri="{FF2B5EF4-FFF2-40B4-BE49-F238E27FC236}">
                <a16:creationId xmlns:a16="http://schemas.microsoft.com/office/drawing/2014/main" id="{A29DC8E0-1896-4919-A10D-873541D66FB4}"/>
              </a:ext>
            </a:extLst>
          </p:cNvPr>
          <p:cNvSpPr txBox="1"/>
          <p:nvPr/>
        </p:nvSpPr>
        <p:spPr>
          <a:xfrm>
            <a:off x="1824476" y="1636851"/>
            <a:ext cx="1495420" cy="276999"/>
          </a:xfrm>
          <a:prstGeom prst="rect">
            <a:avLst/>
          </a:prstGeom>
          <a:solidFill>
            <a:srgbClr val="00326F"/>
          </a:solidFill>
          <a:ln>
            <a:solidFill>
              <a:srgbClr val="00326F"/>
            </a:solidFill>
          </a:ln>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Arial Nova Light" panose="020B0304020202020204" pitchFamily="34" charset="0"/>
                <a:ea typeface="+mn-ea"/>
                <a:cs typeface="+mn-cs"/>
              </a:rPr>
              <a:t>Au total</a:t>
            </a:r>
          </a:p>
        </p:txBody>
      </p:sp>
      <p:sp>
        <p:nvSpPr>
          <p:cNvPr id="31" name="Titre 4">
            <a:extLst>
              <a:ext uri="{FF2B5EF4-FFF2-40B4-BE49-F238E27FC236}">
                <a16:creationId xmlns:a16="http://schemas.microsoft.com/office/drawing/2014/main" id="{330624B0-DC8C-42DD-ACA8-5600C59B2E84}"/>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Types de sports pratiqués</a:t>
            </a:r>
          </a:p>
        </p:txBody>
      </p:sp>
    </p:spTree>
    <p:extLst>
      <p:ext uri="{BB962C8B-B14F-4D97-AF65-F5344CB8AC3E}">
        <p14:creationId xmlns:p14="http://schemas.microsoft.com/office/powerpoint/2010/main" val="18228466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Pratiquez-vous un ou plusieurs sports ? Le plus souvent ? Et par ailleurs ? » - </a:t>
            </a:r>
            <a:r>
              <a:rPr kumimoji="0" lang="fr-FR" sz="1300" b="1" i="0"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AU TOTAL </a:t>
            </a:r>
            <a:br>
              <a:rPr kumimoji="0" lang="fr-FR" sz="1300" b="1" i="0"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t>
            </a:r>
            <a:r>
              <a:rPr kumimoji="0" lang="fr-FR" sz="1300" b="0" i="1" u="none" strike="noStrike" kern="1200" cap="all"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E</a:t>
            </a: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nsemble de l’échantillon) – Total supérieur à 100 car plusieurs réponses possibles</a:t>
            </a:r>
          </a:p>
        </p:txBody>
      </p:sp>
      <p:graphicFrame>
        <p:nvGraphicFramePr>
          <p:cNvPr id="4" name="Graphique 3">
            <a:extLst>
              <a:ext uri="{FF2B5EF4-FFF2-40B4-BE49-F238E27FC236}">
                <a16:creationId xmlns:a16="http://schemas.microsoft.com/office/drawing/2014/main" id="{D0FB084E-28DC-4A62-9798-696E15C75376}"/>
              </a:ext>
            </a:extLst>
          </p:cNvPr>
          <p:cNvGraphicFramePr/>
          <p:nvPr/>
        </p:nvGraphicFramePr>
        <p:xfrm>
          <a:off x="3157177" y="1972100"/>
          <a:ext cx="4210926" cy="41755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FBBD81EA-26C1-4BAC-94B1-8CB74B67D5A1}"/>
              </a:ext>
            </a:extLst>
          </p:cNvPr>
          <p:cNvGraphicFramePr>
            <a:graphicFrameLocks noGrp="1"/>
          </p:cNvGraphicFramePr>
          <p:nvPr/>
        </p:nvGraphicFramePr>
        <p:xfrm>
          <a:off x="108857" y="1955197"/>
          <a:ext cx="3123445" cy="4149188"/>
        </p:xfrm>
        <a:graphic>
          <a:graphicData uri="http://schemas.openxmlformats.org/drawingml/2006/table">
            <a:tbl>
              <a:tblPr>
                <a:tableStyleId>{5C22544A-7EE6-4342-B048-85BDC9FD1C3A}</a:tableStyleId>
              </a:tblPr>
              <a:tblGrid>
                <a:gridCol w="3123445">
                  <a:extLst>
                    <a:ext uri="{9D8B030D-6E8A-4147-A177-3AD203B41FA5}">
                      <a16:colId xmlns:a16="http://schemas.microsoft.com/office/drawing/2014/main" val="4195551505"/>
                    </a:ext>
                  </a:extLst>
                </a:gridCol>
              </a:tblGrid>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Cyclisme / VTT / Vélo en salle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Fitness / </a:t>
                      </a:r>
                      <a:r>
                        <a:rPr lang="fr-FR" sz="1050" b="0" u="none" strike="noStrike" kern="1200" dirty="0" err="1">
                          <a:solidFill>
                            <a:srgbClr val="002060"/>
                          </a:solidFill>
                          <a:effectLst/>
                          <a:latin typeface="Arial Nova Light" panose="020B0304020202020204" pitchFamily="34" charset="0"/>
                          <a:ea typeface="+mn-ea"/>
                          <a:cs typeface="+mn-cs"/>
                        </a:rPr>
                        <a:t>pilates</a:t>
                      </a:r>
                      <a:r>
                        <a:rPr lang="fr-FR" sz="1050" b="0" u="none" strike="noStrike" kern="1200" dirty="0">
                          <a:solidFill>
                            <a:srgbClr val="002060"/>
                          </a:solidFill>
                          <a:effectLst/>
                          <a:latin typeface="Arial Nova Light" panose="020B0304020202020204" pitchFamily="34" charset="0"/>
                          <a:ea typeface="+mn-ea"/>
                          <a:cs typeface="+mn-cs"/>
                        </a:rPr>
                        <a:t> / </a:t>
                      </a:r>
                      <a:r>
                        <a:rPr lang="fr-FR" sz="1050" b="0" u="none" strike="noStrike" kern="1200" dirty="0" err="1">
                          <a:solidFill>
                            <a:srgbClr val="002060"/>
                          </a:solidFill>
                          <a:effectLst/>
                          <a:latin typeface="Arial Nova Light" panose="020B0304020202020204" pitchFamily="34" charset="0"/>
                          <a:ea typeface="+mn-ea"/>
                          <a:cs typeface="+mn-cs"/>
                        </a:rPr>
                        <a:t>Crossfit</a:t>
                      </a:r>
                      <a:r>
                        <a:rPr lang="fr-FR" sz="1050" b="0" u="none" strike="noStrike" kern="1200" dirty="0">
                          <a:solidFill>
                            <a:srgbClr val="002060"/>
                          </a:solidFill>
                          <a:effectLst/>
                          <a:latin typeface="Arial Nova Light" panose="020B0304020202020204" pitchFamily="34" charset="0"/>
                          <a:ea typeface="+mn-ea"/>
                          <a:cs typeface="+mn-cs"/>
                        </a:rPr>
                        <a:t> / musculation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33596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Natation / Natation synchronisée / Waterpolo / Plongeon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Running, course à pied</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Football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Tennis</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Yoga</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Ski</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Danse (Afro trap, Hip-Hop, Modern-Jazz, Classique)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Gymnastique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Arts martiaux : judo, karaté,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33596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Badminton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Athlétisme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877481"/>
                  </a:ext>
                </a:extLst>
              </a:tr>
              <a:tr h="289772">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Basketball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5429061"/>
                  </a:ext>
                </a:extLst>
              </a:tr>
            </a:tbl>
          </a:graphicData>
        </a:graphic>
      </p:graphicFrame>
      <p:graphicFrame>
        <p:nvGraphicFramePr>
          <p:cNvPr id="16" name="Tableau 15">
            <a:extLst>
              <a:ext uri="{FF2B5EF4-FFF2-40B4-BE49-F238E27FC236}">
                <a16:creationId xmlns:a16="http://schemas.microsoft.com/office/drawing/2014/main" id="{1DF33B8C-0F2A-4C1C-85F1-39238082B432}"/>
              </a:ext>
            </a:extLst>
          </p:cNvPr>
          <p:cNvGraphicFramePr>
            <a:graphicFrameLocks noGrp="1"/>
          </p:cNvGraphicFramePr>
          <p:nvPr/>
        </p:nvGraphicFramePr>
        <p:xfrm>
          <a:off x="5530241" y="1965866"/>
          <a:ext cx="946302" cy="4114208"/>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25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22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333130">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24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87329">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13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333130">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r h="287329">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19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877481"/>
                  </a:ext>
                </a:extLst>
              </a:tr>
              <a:tr h="287329">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20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5429061"/>
                  </a:ext>
                </a:extLst>
              </a:tr>
            </a:tbl>
          </a:graphicData>
        </a:graphic>
      </p:graphicFrame>
      <p:graphicFrame>
        <p:nvGraphicFramePr>
          <p:cNvPr id="17" name="Graphique 16">
            <a:extLst>
              <a:ext uri="{FF2B5EF4-FFF2-40B4-BE49-F238E27FC236}">
                <a16:creationId xmlns:a16="http://schemas.microsoft.com/office/drawing/2014/main" id="{CBBD802E-2ECF-40E3-93F9-249805EA9697}"/>
              </a:ext>
            </a:extLst>
          </p:cNvPr>
          <p:cNvGraphicFramePr/>
          <p:nvPr/>
        </p:nvGraphicFramePr>
        <p:xfrm>
          <a:off x="8610917" y="1972100"/>
          <a:ext cx="4210926" cy="4175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Tableau 17">
            <a:extLst>
              <a:ext uri="{FF2B5EF4-FFF2-40B4-BE49-F238E27FC236}">
                <a16:creationId xmlns:a16="http://schemas.microsoft.com/office/drawing/2014/main" id="{D4177FB0-95C3-43AD-9334-8B3642C8EBE1}"/>
              </a:ext>
            </a:extLst>
          </p:cNvPr>
          <p:cNvGraphicFramePr>
            <a:graphicFrameLocks noGrp="1"/>
          </p:cNvGraphicFramePr>
          <p:nvPr/>
        </p:nvGraphicFramePr>
        <p:xfrm>
          <a:off x="6629400" y="1965866"/>
          <a:ext cx="2056642" cy="4127853"/>
        </p:xfrm>
        <a:graphic>
          <a:graphicData uri="http://schemas.openxmlformats.org/drawingml/2006/table">
            <a:tbl>
              <a:tblPr>
                <a:tableStyleId>{5C22544A-7EE6-4342-B048-85BDC9FD1C3A}</a:tableStyleId>
              </a:tblPr>
              <a:tblGrid>
                <a:gridCol w="2056642">
                  <a:extLst>
                    <a:ext uri="{9D8B030D-6E8A-4147-A177-3AD203B41FA5}">
                      <a16:colId xmlns:a16="http://schemas.microsoft.com/office/drawing/2014/main" val="4195551505"/>
                    </a:ext>
                  </a:extLst>
                </a:gridCol>
              </a:tblGrid>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Tennis de table, ping-pong</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Boxe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6119834"/>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Equitation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312417">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Rugby</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Golf</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Volleyball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Aviron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Handball</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Escalade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Voile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Escrime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Skate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312417">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Hockey (sur glace ou sur gazon)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Autre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877481"/>
                  </a:ext>
                </a:extLst>
              </a:tr>
              <a:tr h="269463">
                <a:tc>
                  <a:txBody>
                    <a:bodyPr/>
                    <a:lstStyle/>
                    <a:p>
                      <a:pPr marL="0" algn="r" defTabSz="914400" rtl="0" eaLnBrk="1" fontAlgn="ctr" latinLnBrk="0" hangingPunct="1"/>
                      <a:r>
                        <a:rPr lang="fr-FR" sz="1050" b="0" u="none" strike="noStrike" kern="1200" dirty="0">
                          <a:solidFill>
                            <a:srgbClr val="002060"/>
                          </a:solidFill>
                          <a:effectLst/>
                          <a:latin typeface="Arial Nova Light" panose="020B0304020202020204" pitchFamily="34" charset="0"/>
                          <a:ea typeface="+mn-ea"/>
                          <a:cs typeface="+mn-cs"/>
                        </a:rPr>
                        <a:t>Je ne pratique aucun sport</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5429061"/>
                  </a:ext>
                </a:extLst>
              </a:tr>
            </a:tbl>
          </a:graphicData>
        </a:graphic>
      </p:graphicFrame>
      <p:graphicFrame>
        <p:nvGraphicFramePr>
          <p:cNvPr id="23" name="Tableau 22">
            <a:extLst>
              <a:ext uri="{FF2B5EF4-FFF2-40B4-BE49-F238E27FC236}">
                <a16:creationId xmlns:a16="http://schemas.microsoft.com/office/drawing/2014/main" id="{3CCA1839-C546-4318-BFD2-91987C7A2500}"/>
              </a:ext>
            </a:extLst>
          </p:cNvPr>
          <p:cNvGraphicFramePr>
            <a:graphicFrameLocks noGrp="1"/>
          </p:cNvGraphicFramePr>
          <p:nvPr/>
        </p:nvGraphicFramePr>
        <p:xfrm>
          <a:off x="10983981" y="1965866"/>
          <a:ext cx="946302" cy="4127851"/>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194197"/>
                  </a:ext>
                </a:extLst>
              </a:tr>
              <a:tr h="269463">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12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r h="312416">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671052"/>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269463">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269463">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12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269463">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53020512"/>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91760876"/>
                  </a:ext>
                </a:extLst>
              </a:tr>
              <a:tr h="312416">
                <a:tc>
                  <a:txBody>
                    <a:bodyPr/>
                    <a:lstStyle/>
                    <a:p>
                      <a:pPr marL="0" algn="ctr" defTabSz="914400" rtl="0" eaLnBrk="1" fontAlgn="ctr" latinLnBrk="0" hangingPunct="1"/>
                      <a:r>
                        <a:rPr lang="fr-FR" sz="1200" b="1" u="none" strike="noStrike" kern="1200">
                          <a:solidFill>
                            <a:srgbClr val="002060"/>
                          </a:solidFill>
                          <a:effectLst/>
                          <a:latin typeface="Arial Nova Light" panose="020B0304020202020204" pitchFamily="34" charset="0"/>
                          <a:ea typeface="+mn-ea"/>
                          <a:cs typeface="+mn-cs"/>
                        </a:rPr>
                        <a:t>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0016806"/>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1877481"/>
                  </a:ext>
                </a:extLst>
              </a:tr>
              <a:tr h="269463">
                <a:tc>
                  <a:txBody>
                    <a:bodyPr/>
                    <a:lstStyle/>
                    <a:p>
                      <a:pPr marL="0" algn="ctr" defTabSz="914400" rtl="0" eaLnBrk="1" fontAlgn="ctr" latinLnBrk="0" hangingPunct="1"/>
                      <a:r>
                        <a:rPr lang="fr-FR" sz="1200" b="1" u="none" strike="noStrike" kern="1200" dirty="0">
                          <a:solidFill>
                            <a:srgbClr val="002060"/>
                          </a:solidFill>
                          <a:effectLst/>
                          <a:latin typeface="Arial Nova Light" panose="020B0304020202020204" pitchFamily="34" charset="0"/>
                          <a:ea typeface="+mn-ea"/>
                          <a:cs typeface="+mn-cs"/>
                        </a:rPr>
                        <a:t>14</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55429061"/>
                  </a:ext>
                </a:extLst>
              </a:tr>
            </a:tbl>
          </a:graphicData>
        </a:graphic>
      </p:graphicFrame>
      <p:pic>
        <p:nvPicPr>
          <p:cNvPr id="24" name="Image 23">
            <a:extLst>
              <a:ext uri="{FF2B5EF4-FFF2-40B4-BE49-F238E27FC236}">
                <a16:creationId xmlns:a16="http://schemas.microsoft.com/office/drawing/2014/main" id="{C754F97A-60AD-46B3-94A4-420FCFAA64B6}"/>
              </a:ext>
            </a:extLst>
          </p:cNvPr>
          <p:cNvPicPr>
            <a:picLocks noChangeAspect="1"/>
          </p:cNvPicPr>
          <p:nvPr/>
        </p:nvPicPr>
        <p:blipFill>
          <a:blip r:embed="rId4">
            <a:duotone>
              <a:schemeClr val="accent1">
                <a:shade val="45000"/>
                <a:satMod val="135000"/>
              </a:schemeClr>
              <a:prstClr val="white"/>
            </a:duotone>
          </a:blip>
          <a:stretch>
            <a:fillRect/>
          </a:stretch>
        </p:blipFill>
        <p:spPr>
          <a:xfrm>
            <a:off x="3360862" y="1453065"/>
            <a:ext cx="1149405" cy="474904"/>
          </a:xfrm>
          <a:prstGeom prst="rect">
            <a:avLst/>
          </a:prstGeom>
        </p:spPr>
      </p:pic>
      <p:pic>
        <p:nvPicPr>
          <p:cNvPr id="25" name="Image 24">
            <a:extLst>
              <a:ext uri="{FF2B5EF4-FFF2-40B4-BE49-F238E27FC236}">
                <a16:creationId xmlns:a16="http://schemas.microsoft.com/office/drawing/2014/main" id="{29F4F734-81F9-49CC-A567-A65B52DF7F5F}"/>
              </a:ext>
            </a:extLst>
          </p:cNvPr>
          <p:cNvPicPr>
            <a:picLocks noChangeAspect="1"/>
          </p:cNvPicPr>
          <p:nvPr/>
        </p:nvPicPr>
        <p:blipFill>
          <a:blip r:embed="rId4"/>
          <a:stretch>
            <a:fillRect/>
          </a:stretch>
        </p:blipFill>
        <p:spPr>
          <a:xfrm>
            <a:off x="5615464" y="1652324"/>
            <a:ext cx="785059" cy="324366"/>
          </a:xfrm>
          <a:prstGeom prst="rect">
            <a:avLst/>
          </a:prstGeom>
        </p:spPr>
      </p:pic>
      <p:pic>
        <p:nvPicPr>
          <p:cNvPr id="26" name="Image 25">
            <a:extLst>
              <a:ext uri="{FF2B5EF4-FFF2-40B4-BE49-F238E27FC236}">
                <a16:creationId xmlns:a16="http://schemas.microsoft.com/office/drawing/2014/main" id="{933D83B7-93FB-4143-A2BF-A6190A5B972A}"/>
              </a:ext>
            </a:extLst>
          </p:cNvPr>
          <p:cNvPicPr>
            <a:picLocks noChangeAspect="1"/>
          </p:cNvPicPr>
          <p:nvPr/>
        </p:nvPicPr>
        <p:blipFill>
          <a:blip r:embed="rId4">
            <a:duotone>
              <a:schemeClr val="accent1">
                <a:shade val="45000"/>
                <a:satMod val="135000"/>
              </a:schemeClr>
              <a:prstClr val="white"/>
            </a:duotone>
          </a:blip>
          <a:stretch>
            <a:fillRect/>
          </a:stretch>
        </p:blipFill>
        <p:spPr>
          <a:xfrm>
            <a:off x="8601631" y="1453065"/>
            <a:ext cx="1149405" cy="474904"/>
          </a:xfrm>
          <a:prstGeom prst="rect">
            <a:avLst/>
          </a:prstGeom>
        </p:spPr>
      </p:pic>
      <p:pic>
        <p:nvPicPr>
          <p:cNvPr id="27" name="Image 26">
            <a:extLst>
              <a:ext uri="{FF2B5EF4-FFF2-40B4-BE49-F238E27FC236}">
                <a16:creationId xmlns:a16="http://schemas.microsoft.com/office/drawing/2014/main" id="{5A78587B-0B69-4CAD-9243-E14CFB6A3593}"/>
              </a:ext>
            </a:extLst>
          </p:cNvPr>
          <p:cNvPicPr>
            <a:picLocks noChangeAspect="1"/>
          </p:cNvPicPr>
          <p:nvPr/>
        </p:nvPicPr>
        <p:blipFill>
          <a:blip r:embed="rId4"/>
          <a:stretch>
            <a:fillRect/>
          </a:stretch>
        </p:blipFill>
        <p:spPr>
          <a:xfrm>
            <a:off x="11064602" y="1652324"/>
            <a:ext cx="785059" cy="324366"/>
          </a:xfrm>
          <a:prstGeom prst="rect">
            <a:avLst/>
          </a:prstGeom>
        </p:spPr>
      </p:pic>
      <p:sp>
        <p:nvSpPr>
          <p:cNvPr id="15" name="Titre 4">
            <a:extLst>
              <a:ext uri="{FF2B5EF4-FFF2-40B4-BE49-F238E27FC236}">
                <a16:creationId xmlns:a16="http://schemas.microsoft.com/office/drawing/2014/main" id="{7ABF3A8C-7331-4A4F-9621-6A3EF001EA77}"/>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Types de sports pratiqués - détails</a:t>
            </a:r>
          </a:p>
        </p:txBody>
      </p:sp>
    </p:spTree>
    <p:extLst>
      <p:ext uri="{BB962C8B-B14F-4D97-AF65-F5344CB8AC3E}">
        <p14:creationId xmlns:p14="http://schemas.microsoft.com/office/powerpoint/2010/main" val="244990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12">
            <a:extLst>
              <a:ext uri="{FF2B5EF4-FFF2-40B4-BE49-F238E27FC236}">
                <a16:creationId xmlns:a16="http://schemas.microsoft.com/office/drawing/2014/main" id="{6E300CE6-4103-4993-9EE6-9632DDCCC492}"/>
              </a:ext>
            </a:extLst>
          </p:cNvPr>
          <p:cNvGraphicFramePr/>
          <p:nvPr/>
        </p:nvGraphicFramePr>
        <p:xfrm>
          <a:off x="1533988" y="2005015"/>
          <a:ext cx="3924215" cy="2824235"/>
        </p:xfrm>
        <a:graphic>
          <a:graphicData uri="http://schemas.openxmlformats.org/drawingml/2006/chart">
            <c:chart xmlns:c="http://schemas.openxmlformats.org/drawingml/2006/chart" xmlns:r="http://schemas.openxmlformats.org/officeDocument/2006/relationships" r:id="rId2"/>
          </a:graphicData>
        </a:graphic>
      </p:graphicFrame>
      <p:sp>
        <p:nvSpPr>
          <p:cNvPr id="5" name="Titre 4">
            <a:extLst>
              <a:ext uri="{FF2B5EF4-FFF2-40B4-BE49-F238E27FC236}">
                <a16:creationId xmlns:a16="http://schemas.microsoft.com/office/drawing/2014/main" id="{4C333536-125C-D64D-8D83-BAC3B1A0BF84}"/>
              </a:ext>
            </a:extLst>
          </p:cNvPr>
          <p:cNvSpPr>
            <a:spLocks noGrp="1"/>
          </p:cNvSpPr>
          <p:nvPr>
            <p:ph type="title"/>
          </p:nvPr>
        </p:nvSpPr>
        <p:spPr>
          <a:xfrm>
            <a:off x="213342" y="161475"/>
            <a:ext cx="11838958" cy="369332"/>
          </a:xfrm>
        </p:spPr>
        <p:txBody>
          <a:bodyPr/>
          <a:lstStyle/>
          <a:p>
            <a:r>
              <a:rPr lang="fr-FR" sz="2000" dirty="0">
                <a:latin typeface="Calibri" panose="020F0502020204030204" pitchFamily="34" charset="0"/>
                <a:cs typeface="Calibri" panose="020F0502020204030204" pitchFamily="34" charset="0"/>
              </a:rPr>
              <a:t>Une personne sur deux pratiquant un sport a déjà été licenciée d’une fédération</a:t>
            </a:r>
          </a:p>
        </p:txBody>
      </p:sp>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Dans le cadre de votre pratique sportive, au cours des dix dernières années…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Aux personnes qui pratiquent un sport)</a:t>
            </a:r>
          </a:p>
        </p:txBody>
      </p:sp>
      <p:sp>
        <p:nvSpPr>
          <p:cNvPr id="6" name="ZoneTexte 5">
            <a:extLst>
              <a:ext uri="{FF2B5EF4-FFF2-40B4-BE49-F238E27FC236}">
                <a16:creationId xmlns:a16="http://schemas.microsoft.com/office/drawing/2014/main" id="{563061C6-FA47-4A4E-8096-C4273C0693CA}"/>
              </a:ext>
            </a:extLst>
          </p:cNvPr>
          <p:cNvSpPr txBox="1"/>
          <p:nvPr/>
        </p:nvSpPr>
        <p:spPr>
          <a:xfrm>
            <a:off x="667035" y="1457978"/>
            <a:ext cx="649804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Black"/>
                <a:ea typeface="Times New Roman" panose="02020603050405020304" pitchFamily="18" charset="0"/>
                <a:cs typeface="Arial" panose="020B0604020202020204" pitchFamily="34" charset="0"/>
              </a:rPr>
              <a:t>Avez-vous déjà été licencié d’une (ou plusieurs) fédération(s) ?</a:t>
            </a:r>
            <a:endParaRPr kumimoji="0" lang="fr-FR" sz="1600" b="0" i="0" u="none" strike="noStrike" kern="1200" cap="none" spc="0" normalizeH="0" baseline="0" noProof="0" dirty="0">
              <a:ln>
                <a:noFill/>
              </a:ln>
              <a:solidFill>
                <a:srgbClr val="00000A"/>
              </a:solidFill>
              <a:effectLst/>
              <a:uLnTx/>
              <a:uFillTx/>
              <a:latin typeface="Arial Black"/>
              <a:ea typeface="Times New Roman" panose="02020603050405020304" pitchFamily="18" charset="0"/>
              <a:cs typeface="Arial" panose="020B0604020202020204" pitchFamily="34" charset="0"/>
            </a:endParaRPr>
          </a:p>
        </p:txBody>
      </p:sp>
      <p:graphicFrame>
        <p:nvGraphicFramePr>
          <p:cNvPr id="8" name="Tableau 7">
            <a:extLst>
              <a:ext uri="{FF2B5EF4-FFF2-40B4-BE49-F238E27FC236}">
                <a16:creationId xmlns:a16="http://schemas.microsoft.com/office/drawing/2014/main" id="{71FEABC6-281D-40F1-AF3D-9C8DE617335F}"/>
              </a:ext>
            </a:extLst>
          </p:cNvPr>
          <p:cNvGraphicFramePr>
            <a:graphicFrameLocks noGrp="1"/>
          </p:cNvGraphicFramePr>
          <p:nvPr/>
        </p:nvGraphicFramePr>
        <p:xfrm>
          <a:off x="353042" y="5665523"/>
          <a:ext cx="11434170" cy="281940"/>
        </p:xfrm>
        <a:graphic>
          <a:graphicData uri="http://schemas.openxmlformats.org/drawingml/2006/table">
            <a:tbl>
              <a:tblPr firstRow="1" bandRow="1">
                <a:tableStyleId>{5C22544A-7EE6-4342-B048-85BDC9FD1C3A}</a:tableStyleId>
              </a:tblPr>
              <a:tblGrid>
                <a:gridCol w="3811390">
                  <a:extLst>
                    <a:ext uri="{9D8B030D-6E8A-4147-A177-3AD203B41FA5}">
                      <a16:colId xmlns:a16="http://schemas.microsoft.com/office/drawing/2014/main" val="2079931090"/>
                    </a:ext>
                  </a:extLst>
                </a:gridCol>
                <a:gridCol w="3811390">
                  <a:extLst>
                    <a:ext uri="{9D8B030D-6E8A-4147-A177-3AD203B41FA5}">
                      <a16:colId xmlns:a16="http://schemas.microsoft.com/office/drawing/2014/main" val="4207804028"/>
                    </a:ext>
                  </a:extLst>
                </a:gridCol>
                <a:gridCol w="3811390">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c’est mon cas actuellement</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dans le passé mais pas actuellement</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graphicFrame>
        <p:nvGraphicFramePr>
          <p:cNvPr id="12" name="Graphique 11">
            <a:extLst>
              <a:ext uri="{FF2B5EF4-FFF2-40B4-BE49-F238E27FC236}">
                <a16:creationId xmlns:a16="http://schemas.microsoft.com/office/drawing/2014/main" id="{46D54148-3713-41F4-B7A8-0DCB4458EB17}"/>
              </a:ext>
            </a:extLst>
          </p:cNvPr>
          <p:cNvGraphicFramePr/>
          <p:nvPr/>
        </p:nvGraphicFramePr>
        <p:xfrm>
          <a:off x="1533988" y="2125465"/>
          <a:ext cx="3924215" cy="2567486"/>
        </p:xfrm>
        <a:graphic>
          <a:graphicData uri="http://schemas.openxmlformats.org/drawingml/2006/chart">
            <c:chart xmlns:c="http://schemas.openxmlformats.org/drawingml/2006/chart" xmlns:r="http://schemas.openxmlformats.org/officeDocument/2006/relationships" r:id="rId3"/>
          </a:graphicData>
        </a:graphic>
      </p:graphicFrame>
      <p:sp>
        <p:nvSpPr>
          <p:cNvPr id="14" name="ZoneTexte 13">
            <a:extLst>
              <a:ext uri="{FF2B5EF4-FFF2-40B4-BE49-F238E27FC236}">
                <a16:creationId xmlns:a16="http://schemas.microsoft.com/office/drawing/2014/main" id="{5489FD11-DC56-4587-BC1E-334321FC48EE}"/>
              </a:ext>
            </a:extLst>
          </p:cNvPr>
          <p:cNvSpPr txBox="1"/>
          <p:nvPr/>
        </p:nvSpPr>
        <p:spPr>
          <a:xfrm>
            <a:off x="4504517" y="1860369"/>
            <a:ext cx="1907371"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Black"/>
                <a:ea typeface="Times New Roman" panose="02020603050405020304" pitchFamily="18" charset="0"/>
                <a:cs typeface="Arial" panose="020B0604020202020204" pitchFamily="34" charset="0"/>
              </a:rPr>
              <a:t>% « Oui » :  53</a:t>
            </a:r>
            <a:endParaRPr kumimoji="0" lang="fr-FR" sz="1800" b="0" i="0" u="none" strike="noStrike" kern="1200" cap="none" spc="0" normalizeH="0" baseline="0" noProof="0" dirty="0">
              <a:ln>
                <a:noFill/>
              </a:ln>
              <a:solidFill>
                <a:srgbClr val="00000A"/>
              </a:solidFill>
              <a:effectLst/>
              <a:uLnTx/>
              <a:uFillTx/>
              <a:latin typeface="Arial Black"/>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id="{82B5CAC1-CBFC-4FE3-8476-59BF10ABEE64}"/>
              </a:ext>
            </a:extLst>
          </p:cNvPr>
          <p:cNvSpPr/>
          <p:nvPr/>
        </p:nvSpPr>
        <p:spPr>
          <a:xfrm>
            <a:off x="8190221"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dirty="0">
                <a:ln>
                  <a:noFill/>
                </a:ln>
                <a:solidFill>
                  <a:srgbClr val="BEDBFF">
                    <a:lumMod val="25000"/>
                  </a:srgbClr>
                </a:solidFill>
                <a:effectLst/>
                <a:uLnTx/>
                <a:uFillTx/>
                <a:latin typeface="Calibri Light" panose="020F0302020204030204" pitchFamily="34" charset="0"/>
                <a:ea typeface="+mn-ea"/>
                <a:cs typeface="Calibri Light" panose="020F0302020204030204" pitchFamily="34" charset="0"/>
              </a:rPr>
              <a:t>Selon le sexe</a:t>
            </a:r>
          </a:p>
        </p:txBody>
      </p:sp>
      <p:graphicFrame>
        <p:nvGraphicFramePr>
          <p:cNvPr id="16" name="Graph_PROX">
            <a:extLst>
              <a:ext uri="{FF2B5EF4-FFF2-40B4-BE49-F238E27FC236}">
                <a16:creationId xmlns:a16="http://schemas.microsoft.com/office/drawing/2014/main" id="{26853C01-8EEB-4C19-9052-C56F07DDAB5C}"/>
              </a:ext>
            </a:extLst>
          </p:cNvPr>
          <p:cNvGraphicFramePr/>
          <p:nvPr/>
        </p:nvGraphicFramePr>
        <p:xfrm>
          <a:off x="6272521" y="2153982"/>
          <a:ext cx="5029888" cy="31319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au 2">
            <a:extLst>
              <a:ext uri="{FF2B5EF4-FFF2-40B4-BE49-F238E27FC236}">
                <a16:creationId xmlns:a16="http://schemas.microsoft.com/office/drawing/2014/main" id="{3A6E1BC5-9E54-4905-8E75-B9F07E859980}"/>
              </a:ext>
            </a:extLst>
          </p:cNvPr>
          <p:cNvGraphicFramePr>
            <a:graphicFrameLocks noGrp="1"/>
          </p:cNvGraphicFramePr>
          <p:nvPr/>
        </p:nvGraphicFramePr>
        <p:xfrm>
          <a:off x="6272521"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18" name="Rectangle 17">
            <a:extLst>
              <a:ext uri="{FF2B5EF4-FFF2-40B4-BE49-F238E27FC236}">
                <a16:creationId xmlns:a16="http://schemas.microsoft.com/office/drawing/2014/main" id="{1A4EB36E-9531-488F-B884-E2BE55A18561}"/>
              </a:ext>
            </a:extLst>
          </p:cNvPr>
          <p:cNvSpPr/>
          <p:nvPr/>
        </p:nvSpPr>
        <p:spPr>
          <a:xfrm>
            <a:off x="8190221"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dirty="0">
                <a:ln>
                  <a:noFill/>
                </a:ln>
                <a:solidFill>
                  <a:srgbClr val="BEDBFF">
                    <a:lumMod val="25000"/>
                  </a:srgbClr>
                </a:solidFill>
                <a:effectLst/>
                <a:uLnTx/>
                <a:uFillTx/>
                <a:latin typeface="Calibri Light" panose="020F0302020204030204" pitchFamily="34" charset="0"/>
                <a:ea typeface="+mn-ea"/>
                <a:cs typeface="Calibri Light" panose="020F0302020204030204" pitchFamily="34" charset="0"/>
              </a:rPr>
              <a:t>Selon l’âge</a:t>
            </a:r>
          </a:p>
        </p:txBody>
      </p:sp>
      <p:graphicFrame>
        <p:nvGraphicFramePr>
          <p:cNvPr id="20" name="Tableau 19">
            <a:extLst>
              <a:ext uri="{FF2B5EF4-FFF2-40B4-BE49-F238E27FC236}">
                <a16:creationId xmlns:a16="http://schemas.microsoft.com/office/drawing/2014/main" id="{3178310C-D670-4FE3-95CE-CFAA3A07A40E}"/>
              </a:ext>
            </a:extLst>
          </p:cNvPr>
          <p:cNvGraphicFramePr>
            <a:graphicFrameLocks noGrp="1"/>
          </p:cNvGraphicFramePr>
          <p:nvPr/>
        </p:nvGraphicFramePr>
        <p:xfrm>
          <a:off x="11022714" y="2394178"/>
          <a:ext cx="946302" cy="2245698"/>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20814">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43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206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52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49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21" name="Image 20">
            <a:extLst>
              <a:ext uri="{FF2B5EF4-FFF2-40B4-BE49-F238E27FC236}">
                <a16:creationId xmlns:a16="http://schemas.microsoft.com/office/drawing/2014/main" id="{50B8BC96-583A-4B16-A840-9CCBA33AF63B}"/>
              </a:ext>
            </a:extLst>
          </p:cNvPr>
          <p:cNvPicPr>
            <a:picLocks noChangeAspect="1"/>
          </p:cNvPicPr>
          <p:nvPr/>
        </p:nvPicPr>
        <p:blipFill>
          <a:blip r:embed="rId5">
            <a:duotone>
              <a:schemeClr val="accent1">
                <a:shade val="45000"/>
                <a:satMod val="135000"/>
              </a:schemeClr>
              <a:prstClr val="white"/>
            </a:duotone>
          </a:blip>
          <a:stretch>
            <a:fillRect/>
          </a:stretch>
        </p:blipFill>
        <p:spPr>
          <a:xfrm>
            <a:off x="959285" y="1916530"/>
            <a:ext cx="1149405" cy="474904"/>
          </a:xfrm>
          <a:prstGeom prst="rect">
            <a:avLst/>
          </a:prstGeom>
        </p:spPr>
      </p:pic>
      <p:pic>
        <p:nvPicPr>
          <p:cNvPr id="22" name="Image 21">
            <a:extLst>
              <a:ext uri="{FF2B5EF4-FFF2-40B4-BE49-F238E27FC236}">
                <a16:creationId xmlns:a16="http://schemas.microsoft.com/office/drawing/2014/main" id="{6C2C96FD-81A9-4314-BD36-F2E322E25431}"/>
              </a:ext>
            </a:extLst>
          </p:cNvPr>
          <p:cNvPicPr>
            <a:picLocks noChangeAspect="1"/>
          </p:cNvPicPr>
          <p:nvPr/>
        </p:nvPicPr>
        <p:blipFill>
          <a:blip r:embed="rId5"/>
          <a:stretch>
            <a:fillRect/>
          </a:stretch>
        </p:blipFill>
        <p:spPr>
          <a:xfrm>
            <a:off x="959285" y="5017054"/>
            <a:ext cx="785059" cy="324366"/>
          </a:xfrm>
          <a:prstGeom prst="rect">
            <a:avLst/>
          </a:prstGeom>
        </p:spPr>
      </p:pic>
      <p:graphicFrame>
        <p:nvGraphicFramePr>
          <p:cNvPr id="23" name="Graph_PROX">
            <a:extLst>
              <a:ext uri="{FF2B5EF4-FFF2-40B4-BE49-F238E27FC236}">
                <a16:creationId xmlns:a16="http://schemas.microsoft.com/office/drawing/2014/main" id="{BBC84567-7C5A-459C-B248-F479FBAE7865}"/>
              </a:ext>
            </a:extLst>
          </p:cNvPr>
          <p:cNvGraphicFramePr/>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Tableau 23">
            <a:extLst>
              <a:ext uri="{FF2B5EF4-FFF2-40B4-BE49-F238E27FC236}">
                <a16:creationId xmlns:a16="http://schemas.microsoft.com/office/drawing/2014/main" id="{D398E7FC-64DA-497B-B966-C1675DE5659B}"/>
              </a:ext>
            </a:extLst>
          </p:cNvPr>
          <p:cNvGraphicFramePr>
            <a:graphicFrameLocks noGrp="1"/>
          </p:cNvGraphicFramePr>
          <p:nvPr/>
        </p:nvGraphicFramePr>
        <p:xfrm>
          <a:off x="4840520" y="4712569"/>
          <a:ext cx="946302" cy="622748"/>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63</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26" name="ZoneTexte 25">
            <a:extLst>
              <a:ext uri="{FF2B5EF4-FFF2-40B4-BE49-F238E27FC236}">
                <a16:creationId xmlns:a16="http://schemas.microsoft.com/office/drawing/2014/main" id="{9AE81BEA-D5DF-4F09-B8C4-2D622789BBB2}"/>
              </a:ext>
            </a:extLst>
          </p:cNvPr>
          <p:cNvSpPr txBox="1"/>
          <p:nvPr/>
        </p:nvSpPr>
        <p:spPr>
          <a:xfrm>
            <a:off x="4903083" y="2153982"/>
            <a:ext cx="2316173"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a:ea typeface="Times New Roman" panose="02020603050405020304" pitchFamily="18" charset="0"/>
                <a:cs typeface="Arial" panose="020B0604020202020204" pitchFamily="34" charset="0"/>
              </a:rPr>
              <a:t>Font de l’athlétisme : 66</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a:ea typeface="Times New Roman" panose="02020603050405020304" pitchFamily="18" charset="0"/>
                <a:cs typeface="Arial" panose="020B0604020202020204" pitchFamily="34" charset="0"/>
              </a:rPr>
              <a:t>Font un sport d’équipe : 72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a:ea typeface="Times New Roman" panose="02020603050405020304" pitchFamily="18" charset="0"/>
                <a:cs typeface="Arial" panose="020B0604020202020204" pitchFamily="34" charset="0"/>
              </a:rPr>
              <a:t>Font un sport de raquette : 69</a:t>
            </a:r>
            <a:endParaRPr kumimoji="0" lang="fr-FR" sz="1200" b="0" i="1" u="none" strike="noStrike" kern="1200" cap="none" spc="0" normalizeH="0" baseline="0" noProof="0" dirty="0">
              <a:ln>
                <a:noFill/>
              </a:ln>
              <a:solidFill>
                <a:srgbClr val="00000A"/>
              </a:solidFill>
              <a:effectLst/>
              <a:uLnTx/>
              <a:uFillTx/>
              <a:latin typeface="Arial"/>
              <a:ea typeface="Times New Roman" panose="02020603050405020304" pitchFamily="18" charset="0"/>
              <a:cs typeface="Arial" panose="020B0604020202020204" pitchFamily="34" charset="0"/>
            </a:endParaRPr>
          </a:p>
        </p:txBody>
      </p:sp>
      <p:sp>
        <p:nvSpPr>
          <p:cNvPr id="27" name="Rectangle 26">
            <a:extLst>
              <a:ext uri="{FF2B5EF4-FFF2-40B4-BE49-F238E27FC236}">
                <a16:creationId xmlns:a16="http://schemas.microsoft.com/office/drawing/2014/main" id="{60481DB0-9CB1-4BE5-86C0-17FDA444926C}"/>
              </a:ext>
            </a:extLst>
          </p:cNvPr>
          <p:cNvSpPr/>
          <p:nvPr/>
        </p:nvSpPr>
        <p:spPr>
          <a:xfrm>
            <a:off x="11213509" y="2754146"/>
            <a:ext cx="601542" cy="289502"/>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8FF37B03-1122-4B04-BC48-928268182706}"/>
              </a:ext>
            </a:extLst>
          </p:cNvPr>
          <p:cNvSpPr/>
          <p:nvPr/>
        </p:nvSpPr>
        <p:spPr>
          <a:xfrm>
            <a:off x="11213509" y="3692385"/>
            <a:ext cx="601542" cy="289502"/>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456D08E2-8DC2-4069-AF67-64755F7E6221}"/>
              </a:ext>
            </a:extLst>
          </p:cNvPr>
          <p:cNvSpPr/>
          <p:nvPr/>
        </p:nvSpPr>
        <p:spPr>
          <a:xfrm>
            <a:off x="5028609" y="5063985"/>
            <a:ext cx="601542" cy="289502"/>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5E355BA6-591E-45AD-82A5-087E9EA787AC}"/>
              </a:ext>
            </a:extLst>
          </p:cNvPr>
          <p:cNvSpPr/>
          <p:nvPr/>
        </p:nvSpPr>
        <p:spPr>
          <a:xfrm>
            <a:off x="2133599" y="4914900"/>
            <a:ext cx="596901" cy="508000"/>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04149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phique 7">
            <a:extLst>
              <a:ext uri="{FF2B5EF4-FFF2-40B4-BE49-F238E27FC236}">
                <a16:creationId xmlns:a16="http://schemas.microsoft.com/office/drawing/2014/main" id="{8538DE46-86FD-44FC-AADC-928F9966B1F3}"/>
              </a:ext>
            </a:extLst>
          </p:cNvPr>
          <p:cNvGraphicFramePr/>
          <p:nvPr>
            <p:extLst>
              <p:ext uri="{D42A27DB-BD31-4B8C-83A1-F6EECF244321}">
                <p14:modId xmlns:p14="http://schemas.microsoft.com/office/powerpoint/2010/main" val="2429681699"/>
              </p:ext>
            </p:extLst>
          </p:nvPr>
        </p:nvGraphicFramePr>
        <p:xfrm>
          <a:off x="948210" y="2349568"/>
          <a:ext cx="4512501" cy="2990455"/>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personnellement, diriez-vous que les attitudes suivantes sont répandues en France…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sp>
        <p:nvSpPr>
          <p:cNvPr id="7" name="ZoneTexte 6">
            <a:extLst>
              <a:ext uri="{FF2B5EF4-FFF2-40B4-BE49-F238E27FC236}">
                <a16:creationId xmlns:a16="http://schemas.microsoft.com/office/drawing/2014/main" id="{13F050AC-1CCA-4A28-B2AB-279763C190F9}"/>
              </a:ext>
            </a:extLst>
          </p:cNvPr>
          <p:cNvSpPr txBox="1"/>
          <p:nvPr/>
        </p:nvSpPr>
        <p:spPr>
          <a:xfrm>
            <a:off x="653144" y="1319479"/>
            <a:ext cx="10001604" cy="584775"/>
          </a:xfrm>
          <a:prstGeom prst="rect">
            <a:avLst/>
          </a:prstGeom>
          <a:noFill/>
        </p:spPr>
        <p:txBody>
          <a:bodyPr wrap="square">
            <a:spAutoFit/>
          </a:bodyPr>
          <a:lstStyle/>
          <a:p>
            <a:pPr lvl="0"/>
            <a:r>
              <a:rPr lang="fr-FR" sz="1600" u="none" strike="noStrike" dirty="0">
                <a:solidFill>
                  <a:srgbClr val="002060"/>
                </a:solidFill>
                <a:effectLst/>
                <a:latin typeface="+mj-lt"/>
                <a:ea typeface="Times New Roman" panose="02020603050405020304" pitchFamily="18" charset="0"/>
                <a:cs typeface="Arial" panose="020B0604020202020204" pitchFamily="34" charset="0"/>
              </a:rPr>
              <a:t>… la transphobie, c’est-à-dire une attitude hostile aux personnes transgenres </a:t>
            </a:r>
            <a:br>
              <a:rPr lang="fr-FR" sz="1600" u="none" strike="noStrike" dirty="0">
                <a:solidFill>
                  <a:srgbClr val="002060"/>
                </a:solidFill>
                <a:effectLst/>
                <a:latin typeface="+mj-lt"/>
                <a:ea typeface="Times New Roman" panose="02020603050405020304" pitchFamily="18" charset="0"/>
                <a:cs typeface="Arial" panose="020B0604020202020204" pitchFamily="34" charset="0"/>
              </a:rPr>
            </a:br>
            <a:r>
              <a:rPr lang="fr-FR" sz="1600" i="1" dirty="0">
                <a:solidFill>
                  <a:srgbClr val="002060"/>
                </a:solidFill>
                <a:cs typeface="Arial" panose="020B0604020202020204" pitchFamily="34" charset="0"/>
              </a:rPr>
              <a:t>(c’est-à-dire qui ne s’identifient pas au sexe qui leur a été assigné à la naissance ou ont changé de sexe)</a:t>
            </a:r>
            <a:endParaRPr lang="fr-FR" i="1" u="none" strike="noStrike" dirty="0">
              <a:solidFill>
                <a:srgbClr val="00000A"/>
              </a:solidFill>
              <a:effectLst/>
              <a:ea typeface="Times New Roman" panose="02020603050405020304" pitchFamily="18" charset="0"/>
              <a:cs typeface="Arial" panose="020B0604020202020204" pitchFamily="34" charset="0"/>
            </a:endParaRPr>
          </a:p>
        </p:txBody>
      </p:sp>
      <p:graphicFrame>
        <p:nvGraphicFramePr>
          <p:cNvPr id="9" name="Graphique 8">
            <a:extLst>
              <a:ext uri="{FF2B5EF4-FFF2-40B4-BE49-F238E27FC236}">
                <a16:creationId xmlns:a16="http://schemas.microsoft.com/office/drawing/2014/main" id="{40DC63E4-D7FD-45D7-BF9B-545F163397EB}"/>
              </a:ext>
            </a:extLst>
          </p:cNvPr>
          <p:cNvGraphicFramePr/>
          <p:nvPr>
            <p:extLst>
              <p:ext uri="{D42A27DB-BD31-4B8C-83A1-F6EECF244321}">
                <p14:modId xmlns:p14="http://schemas.microsoft.com/office/powerpoint/2010/main" val="3759968847"/>
              </p:ext>
            </p:extLst>
          </p:nvPr>
        </p:nvGraphicFramePr>
        <p:xfrm>
          <a:off x="1071717" y="2443293"/>
          <a:ext cx="4269168" cy="2793177"/>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a:extLst>
              <a:ext uri="{FF2B5EF4-FFF2-40B4-BE49-F238E27FC236}">
                <a16:creationId xmlns:a16="http://schemas.microsoft.com/office/drawing/2014/main" id="{DFDB0BC7-37FD-468B-9314-433624EF245D}"/>
              </a:ext>
            </a:extLst>
          </p:cNvPr>
          <p:cNvSpPr txBox="1"/>
          <p:nvPr/>
        </p:nvSpPr>
        <p:spPr>
          <a:xfrm>
            <a:off x="4420925" y="2348185"/>
            <a:ext cx="1675075" cy="584775"/>
          </a:xfrm>
          <a:prstGeom prst="rect">
            <a:avLst/>
          </a:prstGeom>
          <a:noFill/>
        </p:spPr>
        <p:txBody>
          <a:bodyPr wrap="square">
            <a:spAutoFit/>
          </a:bodyPr>
          <a:lstStyle/>
          <a:p>
            <a:pPr>
              <a:defRPr/>
            </a:pPr>
            <a:r>
              <a:rPr lang="fr-FR" sz="1600" b="1" cap="small" dirty="0">
                <a:solidFill>
                  <a:srgbClr val="C00000"/>
                </a:solidFill>
                <a:latin typeface="+mj-lt"/>
              </a:rPr>
              <a:t>% R</a:t>
            </a:r>
            <a:r>
              <a:rPr lang="fr-FR" sz="1400" b="1" cap="small" dirty="0">
                <a:solidFill>
                  <a:srgbClr val="C00000"/>
                </a:solidFill>
                <a:latin typeface="+mj-lt"/>
              </a:rPr>
              <a:t>é</a:t>
            </a:r>
            <a:r>
              <a:rPr lang="fr-FR" sz="1600" b="1" cap="small" dirty="0">
                <a:solidFill>
                  <a:srgbClr val="C00000"/>
                </a:solidFill>
                <a:latin typeface="+mj-lt"/>
              </a:rPr>
              <a:t>pandue</a:t>
            </a:r>
          </a:p>
          <a:p>
            <a:pPr>
              <a:defRPr/>
            </a:pPr>
            <a:r>
              <a:rPr lang="fr-FR" sz="1600" b="1" cap="small" dirty="0">
                <a:solidFill>
                  <a:srgbClr val="C00000"/>
                </a:solidFill>
                <a:latin typeface="+mj-lt"/>
              </a:rPr>
              <a:t>67</a:t>
            </a:r>
            <a:endParaRPr lang="fr-FR" sz="1600" b="1" i="1" cap="small" dirty="0">
              <a:solidFill>
                <a:srgbClr val="C00000"/>
              </a:solidFill>
              <a:latin typeface="+mj-lt"/>
            </a:endParaRPr>
          </a:p>
        </p:txBody>
      </p:sp>
      <p:sp>
        <p:nvSpPr>
          <p:cNvPr id="11" name="ZoneTexte 10">
            <a:extLst>
              <a:ext uri="{FF2B5EF4-FFF2-40B4-BE49-F238E27FC236}">
                <a16:creationId xmlns:a16="http://schemas.microsoft.com/office/drawing/2014/main" id="{1AC984D1-84AE-41BD-B4A7-3AE0E8B699F5}"/>
              </a:ext>
            </a:extLst>
          </p:cNvPr>
          <p:cNvSpPr txBox="1"/>
          <p:nvPr/>
        </p:nvSpPr>
        <p:spPr>
          <a:xfrm>
            <a:off x="219411"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répandue</a:t>
            </a:r>
          </a:p>
          <a:p>
            <a:pPr algn="r">
              <a:defRPr/>
            </a:pPr>
            <a:r>
              <a:rPr lang="fr-FR" sz="1600" b="1" cap="small" dirty="0">
                <a:solidFill>
                  <a:srgbClr val="00326F"/>
                </a:solidFill>
                <a:latin typeface="+mj-lt"/>
              </a:rPr>
              <a:t>33</a:t>
            </a:r>
            <a:endParaRPr lang="fr-FR" sz="1600" b="1" i="1" cap="small" dirty="0">
              <a:solidFill>
                <a:srgbClr val="00326F"/>
              </a:solidFill>
              <a:latin typeface="+mj-lt"/>
            </a:endParaRPr>
          </a:p>
        </p:txBody>
      </p:sp>
      <p:graphicFrame>
        <p:nvGraphicFramePr>
          <p:cNvPr id="12" name="Graphique 11">
            <a:extLst>
              <a:ext uri="{FF2B5EF4-FFF2-40B4-BE49-F238E27FC236}">
                <a16:creationId xmlns:a16="http://schemas.microsoft.com/office/drawing/2014/main" id="{99BCAD8E-CC5D-4A75-87DD-2C0AC9B12ACC}"/>
              </a:ext>
            </a:extLst>
          </p:cNvPr>
          <p:cNvGraphicFramePr/>
          <p:nvPr>
            <p:extLst>
              <p:ext uri="{D42A27DB-BD31-4B8C-83A1-F6EECF244321}">
                <p14:modId xmlns:p14="http://schemas.microsoft.com/office/powerpoint/2010/main" val="1870205749"/>
              </p:ext>
            </p:extLst>
          </p:nvPr>
        </p:nvGraphicFramePr>
        <p:xfrm>
          <a:off x="6750047" y="2349568"/>
          <a:ext cx="4512501" cy="29904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Graphique 12">
            <a:extLst>
              <a:ext uri="{FF2B5EF4-FFF2-40B4-BE49-F238E27FC236}">
                <a16:creationId xmlns:a16="http://schemas.microsoft.com/office/drawing/2014/main" id="{2C7D6B07-F255-4003-8838-50BDCD74BEDA}"/>
              </a:ext>
            </a:extLst>
          </p:cNvPr>
          <p:cNvGraphicFramePr/>
          <p:nvPr>
            <p:extLst>
              <p:ext uri="{D42A27DB-BD31-4B8C-83A1-F6EECF244321}">
                <p14:modId xmlns:p14="http://schemas.microsoft.com/office/powerpoint/2010/main" val="2845939439"/>
              </p:ext>
            </p:extLst>
          </p:nvPr>
        </p:nvGraphicFramePr>
        <p:xfrm>
          <a:off x="6873554" y="2443293"/>
          <a:ext cx="4269168" cy="2793177"/>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E826E7B1-9629-451A-8755-B540FEE3DD07}"/>
              </a:ext>
            </a:extLst>
          </p:cNvPr>
          <p:cNvSpPr txBox="1"/>
          <p:nvPr/>
        </p:nvSpPr>
        <p:spPr>
          <a:xfrm>
            <a:off x="10100806" y="2231811"/>
            <a:ext cx="2091194" cy="584775"/>
          </a:xfrm>
          <a:prstGeom prst="rect">
            <a:avLst/>
          </a:prstGeom>
          <a:noFill/>
        </p:spPr>
        <p:txBody>
          <a:bodyPr wrap="square">
            <a:spAutoFit/>
          </a:bodyPr>
          <a:lstStyle/>
          <a:p>
            <a:pPr>
              <a:defRPr/>
            </a:pPr>
            <a:r>
              <a:rPr lang="fr-FR" sz="1600" b="1" cap="small" dirty="0">
                <a:solidFill>
                  <a:srgbClr val="C00000"/>
                </a:solidFill>
                <a:latin typeface="+mj-lt"/>
              </a:rPr>
              <a:t>% R</a:t>
            </a:r>
            <a:r>
              <a:rPr lang="fr-FR" sz="1400" b="1" cap="small" dirty="0">
                <a:solidFill>
                  <a:srgbClr val="C00000"/>
                </a:solidFill>
                <a:latin typeface="+mj-lt"/>
              </a:rPr>
              <a:t>é</a:t>
            </a:r>
            <a:r>
              <a:rPr lang="fr-FR" sz="1600" b="1" cap="small" dirty="0">
                <a:solidFill>
                  <a:srgbClr val="C00000"/>
                </a:solidFill>
                <a:latin typeface="+mj-lt"/>
              </a:rPr>
              <a:t>pandue</a:t>
            </a:r>
          </a:p>
          <a:p>
            <a:pPr>
              <a:defRPr/>
            </a:pPr>
            <a:r>
              <a:rPr lang="fr-FR" sz="1600" b="1" cap="small" dirty="0">
                <a:solidFill>
                  <a:srgbClr val="C00000"/>
                </a:solidFill>
                <a:latin typeface="+mj-lt"/>
              </a:rPr>
              <a:t>79</a:t>
            </a:r>
            <a:endParaRPr lang="fr-FR" sz="1600" b="1" i="1" cap="small" dirty="0">
              <a:solidFill>
                <a:srgbClr val="C00000"/>
              </a:solidFill>
              <a:latin typeface="+mj-lt"/>
            </a:endParaRPr>
          </a:p>
        </p:txBody>
      </p:sp>
      <p:sp>
        <p:nvSpPr>
          <p:cNvPr id="20" name="ZoneTexte 19">
            <a:extLst>
              <a:ext uri="{FF2B5EF4-FFF2-40B4-BE49-F238E27FC236}">
                <a16:creationId xmlns:a16="http://schemas.microsoft.com/office/drawing/2014/main" id="{F0F17D65-14C7-40DC-AEA4-C47A6292AA2C}"/>
              </a:ext>
            </a:extLst>
          </p:cNvPr>
          <p:cNvSpPr txBox="1"/>
          <p:nvPr/>
        </p:nvSpPr>
        <p:spPr>
          <a:xfrm>
            <a:off x="6102111"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répandue</a:t>
            </a:r>
          </a:p>
          <a:p>
            <a:pPr algn="r">
              <a:defRPr/>
            </a:pPr>
            <a:r>
              <a:rPr lang="fr-FR" sz="1600" b="1" cap="small" dirty="0">
                <a:solidFill>
                  <a:srgbClr val="00326F"/>
                </a:solidFill>
                <a:latin typeface="+mj-lt"/>
              </a:rPr>
              <a:t>21</a:t>
            </a:r>
            <a:endParaRPr lang="fr-FR" sz="1600" b="1" i="1" cap="small" dirty="0">
              <a:solidFill>
                <a:srgbClr val="00326F"/>
              </a:solidFill>
              <a:latin typeface="+mj-lt"/>
            </a:endParaRPr>
          </a:p>
        </p:txBody>
      </p:sp>
      <p:pic>
        <p:nvPicPr>
          <p:cNvPr id="21" name="Image 20">
            <a:extLst>
              <a:ext uri="{FF2B5EF4-FFF2-40B4-BE49-F238E27FC236}">
                <a16:creationId xmlns:a16="http://schemas.microsoft.com/office/drawing/2014/main" id="{06600307-59D9-4411-8B54-57B2B38C8E83}"/>
              </a:ext>
            </a:extLst>
          </p:cNvPr>
          <p:cNvPicPr>
            <a:picLocks noChangeAspect="1"/>
          </p:cNvPicPr>
          <p:nvPr/>
        </p:nvPicPr>
        <p:blipFill>
          <a:blip r:embed="rId6">
            <a:duotone>
              <a:schemeClr val="accent1">
                <a:shade val="45000"/>
                <a:satMod val="135000"/>
              </a:schemeClr>
              <a:prstClr val="white"/>
            </a:duotone>
          </a:blip>
          <a:stretch>
            <a:fillRect/>
          </a:stretch>
        </p:blipFill>
        <p:spPr>
          <a:xfrm>
            <a:off x="2709228" y="3511907"/>
            <a:ext cx="1149405" cy="474904"/>
          </a:xfrm>
          <a:prstGeom prst="rect">
            <a:avLst/>
          </a:prstGeom>
        </p:spPr>
      </p:pic>
      <p:pic>
        <p:nvPicPr>
          <p:cNvPr id="22" name="Image 21">
            <a:extLst>
              <a:ext uri="{FF2B5EF4-FFF2-40B4-BE49-F238E27FC236}">
                <a16:creationId xmlns:a16="http://schemas.microsoft.com/office/drawing/2014/main" id="{588A875E-9647-40D7-915F-8A0E2EDDF712}"/>
              </a:ext>
            </a:extLst>
          </p:cNvPr>
          <p:cNvPicPr>
            <a:picLocks noChangeAspect="1"/>
          </p:cNvPicPr>
          <p:nvPr/>
        </p:nvPicPr>
        <p:blipFill>
          <a:blip r:embed="rId6"/>
          <a:stretch>
            <a:fillRect/>
          </a:stretch>
        </p:blipFill>
        <p:spPr>
          <a:xfrm>
            <a:off x="8472132" y="3511907"/>
            <a:ext cx="1149405" cy="474904"/>
          </a:xfrm>
          <a:prstGeom prst="rect">
            <a:avLst/>
          </a:prstGeom>
        </p:spPr>
      </p:pic>
      <p:sp>
        <p:nvSpPr>
          <p:cNvPr id="18" name="ZoneTexte 17">
            <a:extLst>
              <a:ext uri="{FF2B5EF4-FFF2-40B4-BE49-F238E27FC236}">
                <a16:creationId xmlns:a16="http://schemas.microsoft.com/office/drawing/2014/main" id="{6F2CECFA-A681-4E1D-8C8A-05C04822FBE9}"/>
              </a:ext>
            </a:extLst>
          </p:cNvPr>
          <p:cNvSpPr txBox="1"/>
          <p:nvPr/>
        </p:nvSpPr>
        <p:spPr>
          <a:xfrm>
            <a:off x="4631035" y="2888548"/>
            <a:ext cx="2220082" cy="600164"/>
          </a:xfrm>
          <a:prstGeom prst="rect">
            <a:avLst/>
          </a:prstGeom>
          <a:noFill/>
        </p:spPr>
        <p:txBody>
          <a:bodyPr wrap="square">
            <a:spAutoFit/>
          </a:bodyPr>
          <a:lstStyle/>
          <a:p>
            <a:pPr>
              <a:defRPr/>
            </a:pPr>
            <a:r>
              <a:rPr lang="fr-FR" sz="1100" i="1" cap="small" dirty="0">
                <a:solidFill>
                  <a:srgbClr val="C00000"/>
                </a:solidFill>
              </a:rPr>
              <a:t>A été témoin d’une situation homophobe/transphobe dans le milieu sportif : 78</a:t>
            </a:r>
          </a:p>
        </p:txBody>
      </p:sp>
      <p:sp>
        <p:nvSpPr>
          <p:cNvPr id="25" name="Titre 4">
            <a:extLst>
              <a:ext uri="{FF2B5EF4-FFF2-40B4-BE49-F238E27FC236}">
                <a16:creationId xmlns:a16="http://schemas.microsoft.com/office/drawing/2014/main" id="{2C03346B-3117-4D43-8E62-AE31359217FB}"/>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La transphobie est quant à elle répandue pour les 2/3 des français(e)s… </a:t>
            </a:r>
            <a:br>
              <a:rPr lang="fr-FR" sz="20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les personnes LGBT+ y sont plus sensibles : près de 8/10 partagent cette opinion</a:t>
            </a:r>
          </a:p>
        </p:txBody>
      </p:sp>
      <p:sp>
        <p:nvSpPr>
          <p:cNvPr id="26" name="Rectangle 25">
            <a:extLst>
              <a:ext uri="{FF2B5EF4-FFF2-40B4-BE49-F238E27FC236}">
                <a16:creationId xmlns:a16="http://schemas.microsoft.com/office/drawing/2014/main" id="{40FF99F4-54FC-4573-A659-1A57ADF70C5A}"/>
              </a:ext>
            </a:extLst>
          </p:cNvPr>
          <p:cNvSpPr/>
          <p:nvPr/>
        </p:nvSpPr>
        <p:spPr>
          <a:xfrm>
            <a:off x="9628626" y="3132857"/>
            <a:ext cx="861574" cy="51204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9" name="Tableau 18">
            <a:extLst>
              <a:ext uri="{FF2B5EF4-FFF2-40B4-BE49-F238E27FC236}">
                <a16:creationId xmlns:a16="http://schemas.microsoft.com/office/drawing/2014/main" id="{83AD394F-A32D-431E-891C-E72CFB573DB1}"/>
              </a:ext>
            </a:extLst>
          </p:cNvPr>
          <p:cNvGraphicFramePr>
            <a:graphicFrameLocks noGrp="1"/>
          </p:cNvGraphicFramePr>
          <p:nvPr>
            <p:extLst>
              <p:ext uri="{D42A27DB-BD31-4B8C-83A1-F6EECF244321}">
                <p14:modId xmlns:p14="http://schemas.microsoft.com/office/powerpoint/2010/main" val="1946440963"/>
              </p:ext>
            </p:extLst>
          </p:nvPr>
        </p:nvGraphicFramePr>
        <p:xfrm>
          <a:off x="1522332" y="5665523"/>
          <a:ext cx="9147336" cy="281940"/>
        </p:xfrm>
        <a:graphic>
          <a:graphicData uri="http://schemas.openxmlformats.org/drawingml/2006/table">
            <a:tbl>
              <a:tblPr firstRow="1" bandRow="1">
                <a:tableStyleId>{5C22544A-7EE6-4342-B048-85BDC9FD1C3A}</a:tableStyleId>
              </a:tblPr>
              <a:tblGrid>
                <a:gridCol w="2286834">
                  <a:extLst>
                    <a:ext uri="{9D8B030D-6E8A-4147-A177-3AD203B41FA5}">
                      <a16:colId xmlns:a16="http://schemas.microsoft.com/office/drawing/2014/main" val="2079931090"/>
                    </a:ext>
                  </a:extLst>
                </a:gridCol>
                <a:gridCol w="2286834">
                  <a:extLst>
                    <a:ext uri="{9D8B030D-6E8A-4147-A177-3AD203B41FA5}">
                      <a16:colId xmlns:a16="http://schemas.microsoft.com/office/drawing/2014/main" val="4207804028"/>
                    </a:ext>
                  </a:extLst>
                </a:gridCol>
                <a:gridCol w="2286834">
                  <a:extLst>
                    <a:ext uri="{9D8B030D-6E8A-4147-A177-3AD203B41FA5}">
                      <a16:colId xmlns:a16="http://schemas.microsoft.com/office/drawing/2014/main" val="2680629854"/>
                    </a:ext>
                  </a:extLst>
                </a:gridCol>
                <a:gridCol w="2286834">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Très répandue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Assez répandue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vraiment répandue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répandue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326F"/>
                    </a:solidFill>
                  </a:tcPr>
                </a:tc>
                <a:extLst>
                  <a:ext uri="{0D108BD9-81ED-4DB2-BD59-A6C34878D82A}">
                    <a16:rowId xmlns:a16="http://schemas.microsoft.com/office/drawing/2014/main" val="2307786909"/>
                  </a:ext>
                </a:extLst>
              </a:tr>
            </a:tbl>
          </a:graphicData>
        </a:graphic>
      </p:graphicFrame>
      <p:sp>
        <p:nvSpPr>
          <p:cNvPr id="24" name="Rectangle 23">
            <a:extLst>
              <a:ext uri="{FF2B5EF4-FFF2-40B4-BE49-F238E27FC236}">
                <a16:creationId xmlns:a16="http://schemas.microsoft.com/office/drawing/2014/main" id="{BA63C293-1A21-414A-ADC1-1FE8B0D4B3D4}"/>
              </a:ext>
            </a:extLst>
          </p:cNvPr>
          <p:cNvSpPr/>
          <p:nvPr/>
        </p:nvSpPr>
        <p:spPr>
          <a:xfrm>
            <a:off x="10100805" y="2268176"/>
            <a:ext cx="1449043" cy="51204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8620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aph_PROX">
            <a:extLst>
              <a:ext uri="{FF2B5EF4-FFF2-40B4-BE49-F238E27FC236}">
                <a16:creationId xmlns:a16="http://schemas.microsoft.com/office/drawing/2014/main" id="{2F2E9D0C-8550-4B6B-B028-EA79FBB8C933}"/>
              </a:ext>
            </a:extLst>
          </p:cNvPr>
          <p:cNvGraphicFramePr/>
          <p:nvPr/>
        </p:nvGraphicFramePr>
        <p:xfrm>
          <a:off x="6272521" y="2153982"/>
          <a:ext cx="5029888" cy="3131953"/>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Dans le cadre de votre pratique sportive, au cours des dix dernières années…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Aux personnes qui pratiquent un sport)</a:t>
            </a:r>
          </a:p>
        </p:txBody>
      </p:sp>
      <p:graphicFrame>
        <p:nvGraphicFramePr>
          <p:cNvPr id="8" name="Tableau 7">
            <a:extLst>
              <a:ext uri="{FF2B5EF4-FFF2-40B4-BE49-F238E27FC236}">
                <a16:creationId xmlns:a16="http://schemas.microsoft.com/office/drawing/2014/main" id="{71FEABC6-281D-40F1-AF3D-9C8DE617335F}"/>
              </a:ext>
            </a:extLst>
          </p:cNvPr>
          <p:cNvGraphicFramePr>
            <a:graphicFrameLocks noGrp="1"/>
          </p:cNvGraphicFramePr>
          <p:nvPr/>
        </p:nvGraphicFramePr>
        <p:xfrm>
          <a:off x="353042" y="5665523"/>
          <a:ext cx="11434170" cy="281940"/>
        </p:xfrm>
        <a:graphic>
          <a:graphicData uri="http://schemas.openxmlformats.org/drawingml/2006/table">
            <a:tbl>
              <a:tblPr firstRow="1" bandRow="1">
                <a:tableStyleId>{5C22544A-7EE6-4342-B048-85BDC9FD1C3A}</a:tableStyleId>
              </a:tblPr>
              <a:tblGrid>
                <a:gridCol w="3811390">
                  <a:extLst>
                    <a:ext uri="{9D8B030D-6E8A-4147-A177-3AD203B41FA5}">
                      <a16:colId xmlns:a16="http://schemas.microsoft.com/office/drawing/2014/main" val="2079931090"/>
                    </a:ext>
                  </a:extLst>
                </a:gridCol>
                <a:gridCol w="3811390">
                  <a:extLst>
                    <a:ext uri="{9D8B030D-6E8A-4147-A177-3AD203B41FA5}">
                      <a16:colId xmlns:a16="http://schemas.microsoft.com/office/drawing/2014/main" val="4207804028"/>
                    </a:ext>
                  </a:extLst>
                </a:gridCol>
                <a:gridCol w="3811390">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Oui, c’est mon cas actuellement</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Oui, dans le passé mais pas actuellement</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non</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307786909"/>
                  </a:ext>
                </a:extLst>
              </a:tr>
            </a:tbl>
          </a:graphicData>
        </a:graphic>
      </p:graphicFrame>
      <p:graphicFrame>
        <p:nvGraphicFramePr>
          <p:cNvPr id="10" name="Graphique 9">
            <a:extLst>
              <a:ext uri="{FF2B5EF4-FFF2-40B4-BE49-F238E27FC236}">
                <a16:creationId xmlns:a16="http://schemas.microsoft.com/office/drawing/2014/main" id="{49E67D5E-E74D-4DE4-939E-2346E0F4996C}"/>
              </a:ext>
            </a:extLst>
          </p:cNvPr>
          <p:cNvGraphicFramePr/>
          <p:nvPr/>
        </p:nvGraphicFramePr>
        <p:xfrm>
          <a:off x="1556062" y="2056866"/>
          <a:ext cx="3924215" cy="28242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phique 13">
            <a:extLst>
              <a:ext uri="{FF2B5EF4-FFF2-40B4-BE49-F238E27FC236}">
                <a16:creationId xmlns:a16="http://schemas.microsoft.com/office/drawing/2014/main" id="{368ED4DB-7636-460E-A005-00B99BEE4EB9}"/>
              </a:ext>
            </a:extLst>
          </p:cNvPr>
          <p:cNvGraphicFramePr/>
          <p:nvPr/>
        </p:nvGraphicFramePr>
        <p:xfrm>
          <a:off x="1556062" y="2184140"/>
          <a:ext cx="3924215" cy="2567486"/>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24">
            <a:extLst>
              <a:ext uri="{FF2B5EF4-FFF2-40B4-BE49-F238E27FC236}">
                <a16:creationId xmlns:a16="http://schemas.microsoft.com/office/drawing/2014/main" id="{4A6A0694-6DDD-4876-9058-0F1A64A525FB}"/>
              </a:ext>
            </a:extLst>
          </p:cNvPr>
          <p:cNvSpPr/>
          <p:nvPr/>
        </p:nvSpPr>
        <p:spPr>
          <a:xfrm>
            <a:off x="8190221" y="2541951"/>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dirty="0">
                <a:ln>
                  <a:noFill/>
                </a:ln>
                <a:solidFill>
                  <a:srgbClr val="BEDBFF">
                    <a:lumMod val="25000"/>
                  </a:srgbClr>
                </a:solidFill>
                <a:effectLst/>
                <a:uLnTx/>
                <a:uFillTx/>
                <a:latin typeface="Calibri Light" panose="020F0302020204030204" pitchFamily="34" charset="0"/>
                <a:ea typeface="+mn-ea"/>
                <a:cs typeface="Calibri Light" panose="020F0302020204030204" pitchFamily="34" charset="0"/>
              </a:rPr>
              <a:t>Selon le sexe</a:t>
            </a:r>
          </a:p>
        </p:txBody>
      </p:sp>
      <p:graphicFrame>
        <p:nvGraphicFramePr>
          <p:cNvPr id="27" name="Tableau 26">
            <a:extLst>
              <a:ext uri="{FF2B5EF4-FFF2-40B4-BE49-F238E27FC236}">
                <a16:creationId xmlns:a16="http://schemas.microsoft.com/office/drawing/2014/main" id="{D460852A-F7DE-4F5F-83AD-50CD77E72DF1}"/>
              </a:ext>
            </a:extLst>
          </p:cNvPr>
          <p:cNvGraphicFramePr>
            <a:graphicFrameLocks noGrp="1"/>
          </p:cNvGraphicFramePr>
          <p:nvPr/>
        </p:nvGraphicFramePr>
        <p:xfrm>
          <a:off x="6272521" y="2153982"/>
          <a:ext cx="1917700" cy="2485896"/>
        </p:xfrm>
        <a:graphic>
          <a:graphicData uri="http://schemas.openxmlformats.org/drawingml/2006/table">
            <a:tbl>
              <a:tblPr>
                <a:tableStyleId>{5C22544A-7EE6-4342-B048-85BDC9FD1C3A}</a:tableStyleId>
              </a:tblPr>
              <a:tblGrid>
                <a:gridCol w="1917700">
                  <a:extLst>
                    <a:ext uri="{9D8B030D-6E8A-4147-A177-3AD203B41FA5}">
                      <a16:colId xmlns:a16="http://schemas.microsoft.com/office/drawing/2014/main" val="2148881494"/>
                    </a:ext>
                  </a:extLst>
                </a:gridCol>
              </a:tblGrid>
              <a:tr h="310737">
                <a:tc>
                  <a:txBody>
                    <a:bodyPr/>
                    <a:lstStyle/>
                    <a:p>
                      <a:pPr algn="r" fontAlgn="b"/>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008920"/>
                  </a:ext>
                </a:extLst>
              </a:tr>
              <a:tr h="310737">
                <a:tc>
                  <a:txBody>
                    <a:bodyPr/>
                    <a:lstStyle/>
                    <a:p>
                      <a:pPr algn="r" fontAlgn="b"/>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3656085"/>
                  </a:ext>
                </a:extLst>
              </a:tr>
              <a:tr h="310737">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310737">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310737">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310737">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310737">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bl>
          </a:graphicData>
        </a:graphic>
      </p:graphicFrame>
      <p:sp>
        <p:nvSpPr>
          <p:cNvPr id="28" name="Rectangle 27">
            <a:extLst>
              <a:ext uri="{FF2B5EF4-FFF2-40B4-BE49-F238E27FC236}">
                <a16:creationId xmlns:a16="http://schemas.microsoft.com/office/drawing/2014/main" id="{F815100C-C1D6-48B3-B501-E48E75AEBBA7}"/>
              </a:ext>
            </a:extLst>
          </p:cNvPr>
          <p:cNvSpPr/>
          <p:nvPr/>
        </p:nvSpPr>
        <p:spPr>
          <a:xfrm>
            <a:off x="8190221" y="3468984"/>
            <a:ext cx="3713730" cy="26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small" spc="0" normalizeH="0" baseline="0" noProof="0" dirty="0">
                <a:ln>
                  <a:noFill/>
                </a:ln>
                <a:solidFill>
                  <a:srgbClr val="BEDBFF">
                    <a:lumMod val="25000"/>
                  </a:srgbClr>
                </a:solidFill>
                <a:effectLst/>
                <a:uLnTx/>
                <a:uFillTx/>
                <a:latin typeface="Calibri Light" panose="020F0302020204030204" pitchFamily="34" charset="0"/>
                <a:ea typeface="+mn-ea"/>
                <a:cs typeface="Calibri Light" panose="020F0302020204030204" pitchFamily="34" charset="0"/>
              </a:rPr>
              <a:t>Selon l’âge</a:t>
            </a:r>
          </a:p>
        </p:txBody>
      </p:sp>
      <p:graphicFrame>
        <p:nvGraphicFramePr>
          <p:cNvPr id="29" name="Tableau 28">
            <a:extLst>
              <a:ext uri="{FF2B5EF4-FFF2-40B4-BE49-F238E27FC236}">
                <a16:creationId xmlns:a16="http://schemas.microsoft.com/office/drawing/2014/main" id="{51BDECDF-805B-49BE-A9B4-03BA76E641D9}"/>
              </a:ext>
            </a:extLst>
          </p:cNvPr>
          <p:cNvGraphicFramePr>
            <a:graphicFrameLocks noGrp="1"/>
          </p:cNvGraphicFramePr>
          <p:nvPr/>
        </p:nvGraphicFramePr>
        <p:xfrm>
          <a:off x="11022714" y="2394178"/>
          <a:ext cx="946302" cy="2245698"/>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20814">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1307714"/>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38</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0076298"/>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002060"/>
                        </a:solidFill>
                        <a:effectLst/>
                        <a:uLnTx/>
                        <a:uFillTx/>
                        <a:latin typeface="+mj-lt"/>
                        <a:ea typeface="+mn-ea"/>
                        <a:cs typeface="+mn-cs"/>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426345"/>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66</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4296891"/>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45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4292671"/>
                  </a:ext>
                </a:extLst>
              </a:tr>
              <a:tr h="3208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37</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07652281"/>
                  </a:ext>
                </a:extLst>
              </a:tr>
            </a:tbl>
          </a:graphicData>
        </a:graphic>
      </p:graphicFrame>
      <p:pic>
        <p:nvPicPr>
          <p:cNvPr id="30" name="Image 29">
            <a:extLst>
              <a:ext uri="{FF2B5EF4-FFF2-40B4-BE49-F238E27FC236}">
                <a16:creationId xmlns:a16="http://schemas.microsoft.com/office/drawing/2014/main" id="{1BF2E662-9973-4278-B79A-73574F8A0CFE}"/>
              </a:ext>
            </a:extLst>
          </p:cNvPr>
          <p:cNvPicPr>
            <a:picLocks noChangeAspect="1"/>
          </p:cNvPicPr>
          <p:nvPr/>
        </p:nvPicPr>
        <p:blipFill>
          <a:blip r:embed="rId5"/>
          <a:stretch>
            <a:fillRect/>
          </a:stretch>
        </p:blipFill>
        <p:spPr>
          <a:xfrm>
            <a:off x="959285" y="5017054"/>
            <a:ext cx="785059" cy="324366"/>
          </a:xfrm>
          <a:prstGeom prst="rect">
            <a:avLst/>
          </a:prstGeom>
        </p:spPr>
      </p:pic>
      <p:graphicFrame>
        <p:nvGraphicFramePr>
          <p:cNvPr id="31" name="Graph_PROX">
            <a:extLst>
              <a:ext uri="{FF2B5EF4-FFF2-40B4-BE49-F238E27FC236}">
                <a16:creationId xmlns:a16="http://schemas.microsoft.com/office/drawing/2014/main" id="{93403506-7CF4-4598-BCF0-2AD7F0DF87C4}"/>
              </a:ext>
            </a:extLst>
          </p:cNvPr>
          <p:cNvGraphicFramePr/>
          <p:nvPr/>
        </p:nvGraphicFramePr>
        <p:xfrm>
          <a:off x="-44835" y="4872145"/>
          <a:ext cx="5029888" cy="6141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Tableau 31">
            <a:extLst>
              <a:ext uri="{FF2B5EF4-FFF2-40B4-BE49-F238E27FC236}">
                <a16:creationId xmlns:a16="http://schemas.microsoft.com/office/drawing/2014/main" id="{1ACC4F9D-12E4-4452-81CC-4FAAE64CFAE7}"/>
              </a:ext>
            </a:extLst>
          </p:cNvPr>
          <p:cNvGraphicFramePr>
            <a:graphicFrameLocks noGrp="1"/>
          </p:cNvGraphicFramePr>
          <p:nvPr/>
        </p:nvGraphicFramePr>
        <p:xfrm>
          <a:off x="4840520" y="4712569"/>
          <a:ext cx="946302" cy="622748"/>
        </p:xfrm>
        <a:graphic>
          <a:graphicData uri="http://schemas.openxmlformats.org/drawingml/2006/table">
            <a:tbl>
              <a:tblPr>
                <a:tableStyleId>{5C22544A-7EE6-4342-B048-85BDC9FD1C3A}</a:tableStyleId>
              </a:tblPr>
              <a:tblGrid>
                <a:gridCol w="946302">
                  <a:extLst>
                    <a:ext uri="{9D8B030D-6E8A-4147-A177-3AD203B41FA5}">
                      <a16:colId xmlns:a16="http://schemas.microsoft.com/office/drawing/2014/main" val="4195551505"/>
                    </a:ext>
                  </a:extLst>
                </a:gridCol>
              </a:tblGrid>
              <a:tr h="311374">
                <a:tc>
                  <a:txBody>
                    <a:bodyPr/>
                    <a:lstStyle/>
                    <a:p>
                      <a:pPr algn="ctr" fontAlgn="ctr"/>
                      <a:r>
                        <a:rPr lang="fr-FR" sz="1200" b="1" u="none" strike="noStrike" dirty="0">
                          <a:solidFill>
                            <a:srgbClr val="002060"/>
                          </a:solidFill>
                          <a:effectLst/>
                          <a:latin typeface="+mj-lt"/>
                        </a:rPr>
                        <a:t>% « Oui »</a:t>
                      </a:r>
                      <a:endParaRPr lang="fr-FR" sz="1200" b="1" i="0" u="none" strike="noStrike" dirty="0">
                        <a:solidFill>
                          <a:srgbClr val="002060"/>
                        </a:solidFill>
                        <a:effectLst/>
                        <a:latin typeface="+mj-lt"/>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7200807"/>
                  </a:ext>
                </a:extLst>
              </a:tr>
              <a:tr h="31137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2060"/>
                          </a:solidFill>
                          <a:effectLst/>
                          <a:uLnTx/>
                          <a:uFillTx/>
                          <a:latin typeface="+mj-lt"/>
                          <a:ea typeface="+mn-ea"/>
                          <a:cs typeface="+mn-cs"/>
                        </a:rPr>
                        <a:t>70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8615305"/>
                  </a:ext>
                </a:extLst>
              </a:tr>
            </a:tbl>
          </a:graphicData>
        </a:graphic>
      </p:graphicFrame>
      <p:sp>
        <p:nvSpPr>
          <p:cNvPr id="36" name="ZoneTexte 35">
            <a:extLst>
              <a:ext uri="{FF2B5EF4-FFF2-40B4-BE49-F238E27FC236}">
                <a16:creationId xmlns:a16="http://schemas.microsoft.com/office/drawing/2014/main" id="{44D84937-70C2-4479-981E-BBA3E6DCDEEB}"/>
              </a:ext>
            </a:extLst>
          </p:cNvPr>
          <p:cNvSpPr txBox="1"/>
          <p:nvPr/>
        </p:nvSpPr>
        <p:spPr>
          <a:xfrm>
            <a:off x="667035" y="1457978"/>
            <a:ext cx="649804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Black"/>
                <a:ea typeface="Times New Roman" panose="02020603050405020304" pitchFamily="18" charset="0"/>
                <a:cs typeface="Arial" panose="020B0604020202020204" pitchFamily="34" charset="0"/>
              </a:rPr>
              <a:t>Avez-vous déjà participé à des compétitions ?</a:t>
            </a:r>
            <a:endParaRPr kumimoji="0" lang="fr-FR" sz="1600" b="0" i="0" u="none" strike="noStrike" kern="1200" cap="none" spc="0" normalizeH="0" baseline="0" noProof="0" dirty="0">
              <a:ln>
                <a:noFill/>
              </a:ln>
              <a:solidFill>
                <a:srgbClr val="00000A"/>
              </a:solidFill>
              <a:effectLst/>
              <a:uLnTx/>
              <a:uFillTx/>
              <a:latin typeface="Arial Black"/>
              <a:ea typeface="Times New Roman" panose="02020603050405020304" pitchFamily="18" charset="0"/>
              <a:cs typeface="Arial" panose="020B0604020202020204" pitchFamily="34" charset="0"/>
            </a:endParaRPr>
          </a:p>
        </p:txBody>
      </p:sp>
      <p:sp>
        <p:nvSpPr>
          <p:cNvPr id="37" name="ZoneTexte 36">
            <a:extLst>
              <a:ext uri="{FF2B5EF4-FFF2-40B4-BE49-F238E27FC236}">
                <a16:creationId xmlns:a16="http://schemas.microsoft.com/office/drawing/2014/main" id="{23ED1DE2-E80F-4B25-BF74-25E8B402B330}"/>
              </a:ext>
            </a:extLst>
          </p:cNvPr>
          <p:cNvSpPr txBox="1"/>
          <p:nvPr/>
        </p:nvSpPr>
        <p:spPr>
          <a:xfrm>
            <a:off x="4442395" y="1885933"/>
            <a:ext cx="1907371"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Black"/>
                <a:ea typeface="Times New Roman" panose="02020603050405020304" pitchFamily="18" charset="0"/>
                <a:cs typeface="Arial" panose="020B0604020202020204" pitchFamily="34" charset="0"/>
              </a:rPr>
              <a:t>% « Oui » :  49</a:t>
            </a:r>
            <a:endParaRPr kumimoji="0" lang="fr-FR" sz="1800" b="0" i="0" u="none" strike="noStrike" kern="1200" cap="none" spc="0" normalizeH="0" baseline="0" noProof="0" dirty="0">
              <a:ln>
                <a:noFill/>
              </a:ln>
              <a:solidFill>
                <a:srgbClr val="00000A"/>
              </a:solidFill>
              <a:effectLst/>
              <a:uLnTx/>
              <a:uFillTx/>
              <a:latin typeface="Arial Black"/>
              <a:ea typeface="Times New Roman" panose="02020603050405020304" pitchFamily="18" charset="0"/>
              <a:cs typeface="Arial" panose="020B0604020202020204" pitchFamily="34" charset="0"/>
            </a:endParaRPr>
          </a:p>
        </p:txBody>
      </p:sp>
      <p:pic>
        <p:nvPicPr>
          <p:cNvPr id="38" name="Image 37">
            <a:extLst>
              <a:ext uri="{FF2B5EF4-FFF2-40B4-BE49-F238E27FC236}">
                <a16:creationId xmlns:a16="http://schemas.microsoft.com/office/drawing/2014/main" id="{071B228B-D2CC-4737-A698-EE48B29605FA}"/>
              </a:ext>
            </a:extLst>
          </p:cNvPr>
          <p:cNvPicPr>
            <a:picLocks noChangeAspect="1"/>
          </p:cNvPicPr>
          <p:nvPr/>
        </p:nvPicPr>
        <p:blipFill>
          <a:blip r:embed="rId5">
            <a:duotone>
              <a:schemeClr val="accent1">
                <a:shade val="45000"/>
                <a:satMod val="135000"/>
              </a:schemeClr>
              <a:prstClr val="white"/>
            </a:duotone>
          </a:blip>
          <a:stretch>
            <a:fillRect/>
          </a:stretch>
        </p:blipFill>
        <p:spPr>
          <a:xfrm>
            <a:off x="959285" y="1916530"/>
            <a:ext cx="1149405" cy="474904"/>
          </a:xfrm>
          <a:prstGeom prst="rect">
            <a:avLst/>
          </a:prstGeom>
        </p:spPr>
      </p:pic>
      <p:sp>
        <p:nvSpPr>
          <p:cNvPr id="40" name="ZoneTexte 39">
            <a:extLst>
              <a:ext uri="{FF2B5EF4-FFF2-40B4-BE49-F238E27FC236}">
                <a16:creationId xmlns:a16="http://schemas.microsoft.com/office/drawing/2014/main" id="{91B60E6E-5F91-4DD7-954E-1E9E4E46DAAD}"/>
              </a:ext>
            </a:extLst>
          </p:cNvPr>
          <p:cNvSpPr txBox="1"/>
          <p:nvPr/>
        </p:nvSpPr>
        <p:spPr>
          <a:xfrm>
            <a:off x="4903083" y="2153982"/>
            <a:ext cx="2316173" cy="6001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a:ea typeface="Times New Roman" panose="02020603050405020304" pitchFamily="18" charset="0"/>
                <a:cs typeface="Arial" panose="020B0604020202020204" pitchFamily="34" charset="0"/>
              </a:rPr>
              <a:t>Font de l’athlétisme : 67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a:ea typeface="Times New Roman" panose="02020603050405020304" pitchFamily="18" charset="0"/>
                <a:cs typeface="Arial" panose="020B0604020202020204" pitchFamily="34" charset="0"/>
              </a:rPr>
              <a:t>Font un sport d’équipe : 77</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srgbClr val="002060"/>
                </a:solidFill>
                <a:effectLst/>
                <a:uLnTx/>
                <a:uFillTx/>
                <a:latin typeface="Arial"/>
                <a:ea typeface="Times New Roman" panose="02020603050405020304" pitchFamily="18" charset="0"/>
                <a:cs typeface="Arial" panose="020B0604020202020204" pitchFamily="34" charset="0"/>
              </a:rPr>
              <a:t>Font un sport de raquette : 72</a:t>
            </a:r>
            <a:endParaRPr kumimoji="0" lang="fr-FR" sz="1200" b="0" i="1" u="none" strike="noStrike" kern="1200" cap="none" spc="0" normalizeH="0" baseline="0" noProof="0" dirty="0">
              <a:ln>
                <a:noFill/>
              </a:ln>
              <a:solidFill>
                <a:srgbClr val="00000A"/>
              </a:solidFill>
              <a:effectLst/>
              <a:uLnTx/>
              <a:uFillTx/>
              <a:latin typeface="Arial"/>
              <a:ea typeface="Times New Roman" panose="02020603050405020304" pitchFamily="18" charset="0"/>
              <a:cs typeface="Arial" panose="020B0604020202020204" pitchFamily="34" charset="0"/>
            </a:endParaRPr>
          </a:p>
        </p:txBody>
      </p:sp>
      <p:sp>
        <p:nvSpPr>
          <p:cNvPr id="23" name="Titre 4">
            <a:extLst>
              <a:ext uri="{FF2B5EF4-FFF2-40B4-BE49-F238E27FC236}">
                <a16:creationId xmlns:a16="http://schemas.microsoft.com/office/drawing/2014/main" id="{B9941618-52C5-4AF0-B4A0-18FC8CA23F11}"/>
              </a:ext>
            </a:extLst>
          </p:cNvPr>
          <p:cNvSpPr>
            <a:spLocks noGrp="1"/>
          </p:cNvSpPr>
          <p:nvPr>
            <p:ph type="title"/>
          </p:nvPr>
        </p:nvSpPr>
        <p:spPr>
          <a:xfrm>
            <a:off x="213342" y="161475"/>
            <a:ext cx="11838958" cy="369332"/>
          </a:xfrm>
        </p:spPr>
        <p:txBody>
          <a:bodyPr/>
          <a:lstStyle/>
          <a:p>
            <a:r>
              <a:rPr lang="fr-FR" sz="2000" dirty="0">
                <a:latin typeface="Calibri" panose="020F0502020204030204" pitchFamily="34" charset="0"/>
                <a:cs typeface="Calibri" panose="020F0502020204030204" pitchFamily="34" charset="0"/>
              </a:rPr>
              <a:t>Près de la moitié des français(e)s sportif/</a:t>
            </a:r>
            <a:r>
              <a:rPr lang="fr-FR" sz="2000" dirty="0" err="1">
                <a:latin typeface="Calibri" panose="020F0502020204030204" pitchFamily="34" charset="0"/>
                <a:cs typeface="Calibri" panose="020F0502020204030204" pitchFamily="34" charset="0"/>
              </a:rPr>
              <a:t>ves</a:t>
            </a:r>
            <a:r>
              <a:rPr lang="fr-FR" sz="2000" dirty="0">
                <a:latin typeface="Calibri" panose="020F0502020204030204" pitchFamily="34" charset="0"/>
                <a:cs typeface="Calibri" panose="020F0502020204030204" pitchFamily="34" charset="0"/>
              </a:rPr>
              <a:t> a déjà participé a des compétitions</a:t>
            </a:r>
          </a:p>
        </p:txBody>
      </p:sp>
      <p:sp>
        <p:nvSpPr>
          <p:cNvPr id="24" name="Rectangle 23">
            <a:extLst>
              <a:ext uri="{FF2B5EF4-FFF2-40B4-BE49-F238E27FC236}">
                <a16:creationId xmlns:a16="http://schemas.microsoft.com/office/drawing/2014/main" id="{C3869011-7D54-4155-AD55-10C5701D685D}"/>
              </a:ext>
            </a:extLst>
          </p:cNvPr>
          <p:cNvSpPr/>
          <p:nvPr/>
        </p:nvSpPr>
        <p:spPr>
          <a:xfrm>
            <a:off x="5028609" y="5063985"/>
            <a:ext cx="601542" cy="289502"/>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402B040A-C3B4-4A62-B228-56A3479FC2DD}"/>
              </a:ext>
            </a:extLst>
          </p:cNvPr>
          <p:cNvSpPr/>
          <p:nvPr/>
        </p:nvSpPr>
        <p:spPr>
          <a:xfrm>
            <a:off x="11194888" y="2734525"/>
            <a:ext cx="601542" cy="289502"/>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8E5360B4-F0AD-453A-9F8B-7D31B24FC021}"/>
              </a:ext>
            </a:extLst>
          </p:cNvPr>
          <p:cNvSpPr/>
          <p:nvPr/>
        </p:nvSpPr>
        <p:spPr>
          <a:xfrm>
            <a:off x="11194888" y="3669701"/>
            <a:ext cx="601542" cy="289502"/>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807693A-7B1E-435B-89A1-49358E42E474}"/>
              </a:ext>
            </a:extLst>
          </p:cNvPr>
          <p:cNvSpPr/>
          <p:nvPr/>
        </p:nvSpPr>
        <p:spPr>
          <a:xfrm>
            <a:off x="2133599" y="4914900"/>
            <a:ext cx="596901" cy="508000"/>
          </a:xfrm>
          <a:prstGeom prst="rect">
            <a:avLst/>
          </a:prstGeom>
          <a:noFill/>
          <a:ln>
            <a:solidFill>
              <a:srgbClr val="668C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62798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Tableau 13">
            <a:extLst>
              <a:ext uri="{FF2B5EF4-FFF2-40B4-BE49-F238E27FC236}">
                <a16:creationId xmlns:a16="http://schemas.microsoft.com/office/drawing/2014/main" id="{45C97DA2-3D5C-4419-8D75-4EC682D44C56}"/>
              </a:ext>
            </a:extLst>
          </p:cNvPr>
          <p:cNvGraphicFramePr>
            <a:graphicFrameLocks noGrp="1"/>
          </p:cNvGraphicFramePr>
          <p:nvPr/>
        </p:nvGraphicFramePr>
        <p:xfrm>
          <a:off x="4063182" y="2253433"/>
          <a:ext cx="2476258" cy="3675763"/>
        </p:xfrm>
        <a:graphic>
          <a:graphicData uri="http://schemas.openxmlformats.org/drawingml/2006/table">
            <a:tbl>
              <a:tblPr>
                <a:tableStyleId>{5C22544A-7EE6-4342-B048-85BDC9FD1C3A}</a:tableStyleId>
              </a:tblPr>
              <a:tblGrid>
                <a:gridCol w="1885950">
                  <a:extLst>
                    <a:ext uri="{9D8B030D-6E8A-4147-A177-3AD203B41FA5}">
                      <a16:colId xmlns:a16="http://schemas.microsoft.com/office/drawing/2014/main" val="2148881494"/>
                    </a:ext>
                  </a:extLst>
                </a:gridCol>
                <a:gridCol w="590308">
                  <a:extLst>
                    <a:ext uri="{9D8B030D-6E8A-4147-A177-3AD203B41FA5}">
                      <a16:colId xmlns:a16="http://schemas.microsoft.com/office/drawing/2014/main" val="1009934185"/>
                    </a:ext>
                  </a:extLst>
                </a:gridCol>
              </a:tblGrid>
              <a:tr h="282751">
                <a:tc>
                  <a:txBody>
                    <a:bodyPr/>
                    <a:lstStyle/>
                    <a:p>
                      <a:pPr algn="r" fontAlgn="b"/>
                      <a:r>
                        <a:rPr lang="fr-FR" sz="1100" u="none" strike="noStrike" dirty="0">
                          <a:solidFill>
                            <a:srgbClr val="002060"/>
                          </a:solidFill>
                          <a:effectLst/>
                          <a:latin typeface="Arial Nova Light" panose="020B0304020202020204" pitchFamily="34" charset="0"/>
                        </a:rPr>
                        <a:t>Hommes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fr-FR" sz="1400" b="1" i="0" u="none" strike="noStrike" dirty="0">
                          <a:solidFill>
                            <a:srgbClr val="002060"/>
                          </a:solidFill>
                          <a:effectLst/>
                          <a:latin typeface="Arial Nova Light" panose="020B0304020202020204" pitchFamily="34" charset="0"/>
                        </a:rPr>
                        <a:t>5,5</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911041"/>
                  </a:ext>
                </a:extLst>
              </a:tr>
              <a:tr h="282751">
                <a:tc>
                  <a:txBody>
                    <a:bodyPr/>
                    <a:lstStyle/>
                    <a:p>
                      <a:pPr algn="r" fontAlgn="ctr"/>
                      <a:r>
                        <a:rPr lang="fr-FR" sz="1100" u="none" strike="noStrike" dirty="0">
                          <a:solidFill>
                            <a:srgbClr val="002060"/>
                          </a:solidFill>
                          <a:effectLst/>
                          <a:latin typeface="Arial Nova Light" panose="020B0304020202020204" pitchFamily="34" charset="0"/>
                        </a:rPr>
                        <a:t>Femmes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3,9</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34823656"/>
                  </a:ext>
                </a:extLst>
              </a:tr>
              <a:tr h="282751">
                <a:tc>
                  <a:txBody>
                    <a:bodyPr/>
                    <a:lstStyle/>
                    <a:p>
                      <a:pPr algn="r" fontAlgn="ctr"/>
                      <a:r>
                        <a:rPr lang="fr-FR" sz="1100" u="none" strike="noStrike" dirty="0">
                          <a:solidFill>
                            <a:srgbClr val="002060"/>
                          </a:solidFill>
                          <a:effectLst/>
                          <a:latin typeface="Arial Nova Light" panose="020B0304020202020204" pitchFamily="34" charset="0"/>
                        </a:rPr>
                        <a:t> </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400" b="1"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36890562"/>
                  </a:ext>
                </a:extLst>
              </a:tr>
              <a:tr h="282751">
                <a:tc>
                  <a:txBody>
                    <a:bodyPr/>
                    <a:lstStyle/>
                    <a:p>
                      <a:pPr algn="r" fontAlgn="ctr"/>
                      <a:r>
                        <a:rPr lang="fr-FR" sz="1100" u="none" strike="noStrike" dirty="0">
                          <a:solidFill>
                            <a:srgbClr val="002060"/>
                          </a:solidFill>
                          <a:effectLst/>
                          <a:latin typeface="Arial Nova Light" panose="020B0304020202020204" pitchFamily="34" charset="0"/>
                        </a:rPr>
                        <a:t>Moins de 35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5,1</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2831756"/>
                  </a:ext>
                </a:extLst>
              </a:tr>
              <a:tr h="282751">
                <a:tc>
                  <a:txBody>
                    <a:bodyPr/>
                    <a:lstStyle/>
                    <a:p>
                      <a:pPr algn="r" fontAlgn="ctr"/>
                      <a:r>
                        <a:rPr lang="fr-FR" sz="1100" u="none" strike="noStrike" dirty="0">
                          <a:solidFill>
                            <a:srgbClr val="002060"/>
                          </a:solidFill>
                          <a:effectLst/>
                          <a:latin typeface="Arial Nova Light" panose="020B0304020202020204" pitchFamily="34" charset="0"/>
                        </a:rPr>
                        <a:t>35-59 ans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4,2</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4947478"/>
                  </a:ext>
                </a:extLst>
              </a:tr>
              <a:tr h="282751">
                <a:tc>
                  <a:txBody>
                    <a:bodyPr/>
                    <a:lstStyle/>
                    <a:p>
                      <a:pPr algn="r" fontAlgn="ctr"/>
                      <a:r>
                        <a:rPr lang="fr-FR" sz="1100" u="none" strike="noStrike" dirty="0">
                          <a:solidFill>
                            <a:srgbClr val="002060"/>
                          </a:solidFill>
                          <a:effectLst/>
                          <a:latin typeface="Arial Nova Light" panose="020B0304020202020204" pitchFamily="34" charset="0"/>
                        </a:rPr>
                        <a:t>60 ans et plus</a:t>
                      </a: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dirty="0">
                          <a:solidFill>
                            <a:srgbClr val="002060"/>
                          </a:solidFill>
                          <a:effectLst/>
                          <a:latin typeface="Arial Nova Light" panose="020B0304020202020204" pitchFamily="34" charset="0"/>
                        </a:rPr>
                        <a:t>5,0</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5216139"/>
                  </a:ext>
                </a:extLst>
              </a:tr>
              <a:tr h="282751">
                <a:tc>
                  <a:txBody>
                    <a:bodyPr/>
                    <a:lstStyle/>
                    <a:p>
                      <a:pPr algn="r" fontAlgn="ctr"/>
                      <a:endParaRPr lang="fr-FR" sz="1100" b="0"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endParaRPr lang="fr-FR" sz="1400" b="1" i="0" u="none" strike="noStrike" dirty="0">
                        <a:solidFill>
                          <a:srgbClr val="002060"/>
                        </a:solidFill>
                        <a:effectLst/>
                        <a:latin typeface="Arial Nova Light" panose="020B0304020202020204" pitchFamily="34" charset="0"/>
                      </a:endParaRP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32729211"/>
                  </a:ext>
                </a:extLst>
              </a:tr>
              <a:tr h="282751">
                <a:tc>
                  <a:txBody>
                    <a:bodyPr/>
                    <a:lstStyle/>
                    <a:p>
                      <a:pPr algn="r" fontAlgn="ctr"/>
                      <a:r>
                        <a:rPr lang="fr-FR" sz="1100" u="none" strike="noStrike" kern="1200" dirty="0">
                          <a:solidFill>
                            <a:srgbClr val="002060"/>
                          </a:solidFill>
                          <a:effectLst/>
                          <a:latin typeface="Arial Nova Light" panose="020B0304020202020204" pitchFamily="34" charset="0"/>
                          <a:ea typeface="+mn-ea"/>
                          <a:cs typeface="+mn-cs"/>
                        </a:rPr>
                        <a:t>Athlétisme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kern="1200" dirty="0">
                          <a:solidFill>
                            <a:srgbClr val="002060"/>
                          </a:solidFill>
                          <a:effectLst/>
                          <a:latin typeface="Arial Nova Light" panose="020B0304020202020204" pitchFamily="34" charset="0"/>
                          <a:ea typeface="+mn-ea"/>
                          <a:cs typeface="+mn-cs"/>
                        </a:rPr>
                        <a:t>5,6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2151385"/>
                  </a:ext>
                </a:extLst>
              </a:tr>
              <a:tr h="282751">
                <a:tc>
                  <a:txBody>
                    <a:bodyPr/>
                    <a:lstStyle/>
                    <a:p>
                      <a:pPr algn="r" fontAlgn="ctr"/>
                      <a:r>
                        <a:rPr lang="fr-FR" sz="1100" u="none" strike="noStrike" kern="1200" dirty="0">
                          <a:solidFill>
                            <a:srgbClr val="002060"/>
                          </a:solidFill>
                          <a:effectLst/>
                          <a:latin typeface="Arial Nova Light" panose="020B0304020202020204" pitchFamily="34" charset="0"/>
                          <a:ea typeface="+mn-ea"/>
                          <a:cs typeface="+mn-cs"/>
                        </a:rPr>
                        <a:t>Sports d'équipe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kern="1200" dirty="0">
                          <a:solidFill>
                            <a:srgbClr val="002060"/>
                          </a:solidFill>
                          <a:effectLst/>
                          <a:latin typeface="Arial Nova Light" panose="020B0304020202020204" pitchFamily="34" charset="0"/>
                          <a:ea typeface="+mn-ea"/>
                          <a:cs typeface="+mn-cs"/>
                        </a:rPr>
                        <a:t>5,8</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4674529"/>
                  </a:ext>
                </a:extLst>
              </a:tr>
              <a:tr h="282751">
                <a:tc>
                  <a:txBody>
                    <a:bodyPr/>
                    <a:lstStyle/>
                    <a:p>
                      <a:pPr algn="r" fontAlgn="ctr"/>
                      <a:r>
                        <a:rPr lang="fr-FR" sz="1100" u="none" strike="noStrike" kern="1200" dirty="0">
                          <a:solidFill>
                            <a:srgbClr val="002060"/>
                          </a:solidFill>
                          <a:effectLst/>
                          <a:latin typeface="Arial Nova Light" panose="020B0304020202020204" pitchFamily="34" charset="0"/>
                          <a:ea typeface="+mn-ea"/>
                          <a:cs typeface="+mn-cs"/>
                        </a:rPr>
                        <a:t>Sports d'eau</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kern="1200">
                          <a:solidFill>
                            <a:srgbClr val="002060"/>
                          </a:solidFill>
                          <a:effectLst/>
                          <a:latin typeface="Arial Nova Light" panose="020B0304020202020204" pitchFamily="34" charset="0"/>
                          <a:ea typeface="+mn-ea"/>
                          <a:cs typeface="+mn-cs"/>
                        </a:rPr>
                        <a:t>5,1</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2583310"/>
                  </a:ext>
                </a:extLst>
              </a:tr>
              <a:tr h="282751">
                <a:tc>
                  <a:txBody>
                    <a:bodyPr/>
                    <a:lstStyle/>
                    <a:p>
                      <a:pPr algn="r" fontAlgn="ctr"/>
                      <a:r>
                        <a:rPr lang="fr-FR" sz="1100" u="none" strike="noStrike" kern="1200" dirty="0">
                          <a:solidFill>
                            <a:srgbClr val="002060"/>
                          </a:solidFill>
                          <a:effectLst/>
                          <a:latin typeface="Arial Nova Light" panose="020B0304020202020204" pitchFamily="34" charset="0"/>
                          <a:ea typeface="+mn-ea"/>
                          <a:cs typeface="+mn-cs"/>
                        </a:rPr>
                        <a:t>Sports en salle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kern="1200" dirty="0">
                          <a:solidFill>
                            <a:srgbClr val="002060"/>
                          </a:solidFill>
                          <a:effectLst/>
                          <a:latin typeface="Arial Nova Light" panose="020B0304020202020204" pitchFamily="34" charset="0"/>
                          <a:ea typeface="+mn-ea"/>
                          <a:cs typeface="+mn-cs"/>
                        </a:rPr>
                        <a:t>4,6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7050578"/>
                  </a:ext>
                </a:extLst>
              </a:tr>
              <a:tr h="282751">
                <a:tc>
                  <a:txBody>
                    <a:bodyPr/>
                    <a:lstStyle/>
                    <a:p>
                      <a:pPr algn="r" fontAlgn="ctr"/>
                      <a:r>
                        <a:rPr lang="fr-FR" sz="1100" u="none" strike="noStrike" kern="1200" dirty="0">
                          <a:solidFill>
                            <a:srgbClr val="002060"/>
                          </a:solidFill>
                          <a:effectLst/>
                          <a:latin typeface="Arial Nova Light" panose="020B0304020202020204" pitchFamily="34" charset="0"/>
                          <a:ea typeface="+mn-ea"/>
                          <a:cs typeface="+mn-cs"/>
                        </a:rPr>
                        <a:t>Sports d'extérieur</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kern="1200">
                          <a:solidFill>
                            <a:srgbClr val="002060"/>
                          </a:solidFill>
                          <a:effectLst/>
                          <a:latin typeface="Arial Nova Light" panose="020B0304020202020204" pitchFamily="34" charset="0"/>
                          <a:ea typeface="+mn-ea"/>
                          <a:cs typeface="+mn-cs"/>
                        </a:rPr>
                        <a:t>5,6</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4848119"/>
                  </a:ext>
                </a:extLst>
              </a:tr>
              <a:tr h="282751">
                <a:tc>
                  <a:txBody>
                    <a:bodyPr/>
                    <a:lstStyle/>
                    <a:p>
                      <a:pPr algn="r" fontAlgn="ctr"/>
                      <a:r>
                        <a:rPr lang="fr-FR" sz="1100" u="none" strike="noStrike" kern="1200" dirty="0">
                          <a:solidFill>
                            <a:srgbClr val="002060"/>
                          </a:solidFill>
                          <a:effectLst/>
                          <a:latin typeface="Arial Nova Light" panose="020B0304020202020204" pitchFamily="34" charset="0"/>
                          <a:ea typeface="+mn-ea"/>
                          <a:cs typeface="+mn-cs"/>
                        </a:rPr>
                        <a:t>Sports de raquette</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ctr"/>
                      <a:r>
                        <a:rPr lang="fr-FR" sz="1400" b="1" i="0" u="none" strike="noStrike" kern="1200" dirty="0">
                          <a:solidFill>
                            <a:srgbClr val="002060"/>
                          </a:solidFill>
                          <a:effectLst/>
                          <a:latin typeface="Arial Nova Light" panose="020B0304020202020204" pitchFamily="34" charset="0"/>
                          <a:ea typeface="+mn-ea"/>
                          <a:cs typeface="+mn-cs"/>
                        </a:rPr>
                        <a:t>5,3</a:t>
                      </a:r>
                    </a:p>
                  </a:txBody>
                  <a:tcPr marL="6350" marR="6350" marT="635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5078723"/>
                  </a:ext>
                </a:extLst>
              </a:tr>
            </a:tbl>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En moyenne, combien d'heures de sport par semaine pratiquez-vous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Aux personnes qui pratiquent un sport)</a:t>
            </a:r>
          </a:p>
        </p:txBody>
      </p:sp>
      <p:pic>
        <p:nvPicPr>
          <p:cNvPr id="12290" name="Picture 2">
            <a:extLst>
              <a:ext uri="{FF2B5EF4-FFF2-40B4-BE49-F238E27FC236}">
                <a16:creationId xmlns:a16="http://schemas.microsoft.com/office/drawing/2014/main" id="{268ECFB1-3704-49A0-BAB4-079ADF6A4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941" y="301925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93F54435-67A9-4327-AB02-60868AA2EA54}"/>
              </a:ext>
            </a:extLst>
          </p:cNvPr>
          <p:cNvSpPr txBox="1"/>
          <p:nvPr/>
        </p:nvSpPr>
        <p:spPr>
          <a:xfrm>
            <a:off x="2364267" y="3906649"/>
            <a:ext cx="1667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Arial Black"/>
                <a:ea typeface="+mn-ea"/>
                <a:cs typeface="+mn-cs"/>
              </a:rPr>
              <a:t>4,7 heures</a:t>
            </a:r>
          </a:p>
        </p:txBody>
      </p:sp>
      <p:pic>
        <p:nvPicPr>
          <p:cNvPr id="12" name="Picture 2">
            <a:extLst>
              <a:ext uri="{FF2B5EF4-FFF2-40B4-BE49-F238E27FC236}">
                <a16:creationId xmlns:a16="http://schemas.microsoft.com/office/drawing/2014/main" id="{7180338A-CD03-45DD-8C0A-99F04DB8500F}"/>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533" y="301925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F8937874-BE97-4932-A3E8-8304807F98B4}"/>
              </a:ext>
            </a:extLst>
          </p:cNvPr>
          <p:cNvSpPr txBox="1"/>
          <p:nvPr/>
        </p:nvSpPr>
        <p:spPr>
          <a:xfrm>
            <a:off x="9084859" y="3906649"/>
            <a:ext cx="1667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70C0"/>
                </a:solidFill>
                <a:effectLst/>
                <a:uLnTx/>
                <a:uFillTx/>
                <a:latin typeface="Arial Black"/>
                <a:ea typeface="+mn-ea"/>
                <a:cs typeface="+mn-cs"/>
              </a:rPr>
              <a:t>6,7 heures</a:t>
            </a:r>
          </a:p>
        </p:txBody>
      </p:sp>
      <p:grpSp>
        <p:nvGrpSpPr>
          <p:cNvPr id="21" name="Groupe 20">
            <a:extLst>
              <a:ext uri="{FF2B5EF4-FFF2-40B4-BE49-F238E27FC236}">
                <a16:creationId xmlns:a16="http://schemas.microsoft.com/office/drawing/2014/main" id="{F9AF621D-44D5-4F1E-B9C1-AB49F10E8281}"/>
              </a:ext>
            </a:extLst>
          </p:cNvPr>
          <p:cNvGrpSpPr/>
          <p:nvPr/>
        </p:nvGrpSpPr>
        <p:grpSpPr>
          <a:xfrm>
            <a:off x="2177239" y="2051220"/>
            <a:ext cx="1965705" cy="665991"/>
            <a:chOff x="5513695" y="2886120"/>
            <a:chExt cx="1965705" cy="665991"/>
          </a:xfrm>
        </p:grpSpPr>
        <p:pic>
          <p:nvPicPr>
            <p:cNvPr id="22" name="Image 21">
              <a:extLst>
                <a:ext uri="{FF2B5EF4-FFF2-40B4-BE49-F238E27FC236}">
                  <a16:creationId xmlns:a16="http://schemas.microsoft.com/office/drawing/2014/main" id="{229DEBCA-723D-402C-8A0D-23F9F2F62FF6}"/>
                </a:ext>
              </a:extLst>
            </p:cNvPr>
            <p:cNvPicPr>
              <a:picLocks noChangeAspect="1"/>
            </p:cNvPicPr>
            <p:nvPr/>
          </p:nvPicPr>
          <p:blipFill>
            <a:blip r:embed="rId3">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23" name="ZoneTexte 22">
              <a:extLst>
                <a:ext uri="{FF2B5EF4-FFF2-40B4-BE49-F238E27FC236}">
                  <a16:creationId xmlns:a16="http://schemas.microsoft.com/office/drawing/2014/main" id="{53E3D767-489A-450B-BC37-DF53DBE87334}"/>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nvGrpSpPr>
          <p:cNvPr id="24" name="Groupe 23">
            <a:extLst>
              <a:ext uri="{FF2B5EF4-FFF2-40B4-BE49-F238E27FC236}">
                <a16:creationId xmlns:a16="http://schemas.microsoft.com/office/drawing/2014/main" id="{6A0736CC-00F1-4579-8344-B7F2A323EE4B}"/>
              </a:ext>
            </a:extLst>
          </p:cNvPr>
          <p:cNvGrpSpPr/>
          <p:nvPr/>
        </p:nvGrpSpPr>
        <p:grpSpPr>
          <a:xfrm>
            <a:off x="8935939" y="2051220"/>
            <a:ext cx="1965705" cy="665991"/>
            <a:chOff x="5513695" y="2886120"/>
            <a:chExt cx="1965705" cy="665991"/>
          </a:xfrm>
        </p:grpSpPr>
        <p:pic>
          <p:nvPicPr>
            <p:cNvPr id="25" name="Image 24">
              <a:extLst>
                <a:ext uri="{FF2B5EF4-FFF2-40B4-BE49-F238E27FC236}">
                  <a16:creationId xmlns:a16="http://schemas.microsoft.com/office/drawing/2014/main" id="{AFBCA79D-91AE-4F7B-BDBD-3625FA2EA70D}"/>
                </a:ext>
              </a:extLst>
            </p:cNvPr>
            <p:cNvPicPr>
              <a:picLocks noChangeAspect="1"/>
            </p:cNvPicPr>
            <p:nvPr/>
          </p:nvPicPr>
          <p:blipFill>
            <a:blip r:embed="rId3"/>
            <a:stretch>
              <a:fillRect/>
            </a:stretch>
          </p:blipFill>
          <p:spPr>
            <a:xfrm>
              <a:off x="5921844" y="2886120"/>
              <a:ext cx="1149405" cy="474904"/>
            </a:xfrm>
            <a:prstGeom prst="rect">
              <a:avLst/>
            </a:prstGeom>
          </p:spPr>
        </p:pic>
        <p:sp>
          <p:nvSpPr>
            <p:cNvPr id="26" name="ZoneTexte 25">
              <a:extLst>
                <a:ext uri="{FF2B5EF4-FFF2-40B4-BE49-F238E27FC236}">
                  <a16:creationId xmlns:a16="http://schemas.microsoft.com/office/drawing/2014/main" id="{EEE40902-4EE3-42C7-B7C2-29E7F4FF34F7}"/>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16" name="Titre 4">
            <a:extLst>
              <a:ext uri="{FF2B5EF4-FFF2-40B4-BE49-F238E27FC236}">
                <a16:creationId xmlns:a16="http://schemas.microsoft.com/office/drawing/2014/main" id="{AA073396-A272-498A-AD05-D79C37585B12}"/>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Les sportif/</a:t>
            </a:r>
            <a:r>
              <a:rPr kumimoji="0" lang="fr-FR" sz="2000" b="0" i="0" u="none" strike="noStrike" kern="1200" cap="all" spc="120" normalizeH="0" baseline="0" noProof="0" dirty="0" err="1">
                <a:ln>
                  <a:noFill/>
                </a:ln>
                <a:solidFill>
                  <a:srgbClr val="2F469C"/>
                </a:solidFill>
                <a:effectLst/>
                <a:uLnTx/>
                <a:uFillTx/>
                <a:latin typeface="Calibri" panose="020F0502020204030204" pitchFamily="34" charset="0"/>
                <a:ea typeface="+mj-ea"/>
                <a:cs typeface="Calibri" panose="020F0502020204030204" pitchFamily="34" charset="0"/>
              </a:rPr>
              <a:t>ves</a:t>
            </a: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 sont plutôt assidus, et plus particulièrement les hommes et les jeunes</a:t>
            </a:r>
          </a:p>
        </p:txBody>
      </p:sp>
      <p:sp>
        <p:nvSpPr>
          <p:cNvPr id="19" name="Rectangle 18">
            <a:extLst>
              <a:ext uri="{FF2B5EF4-FFF2-40B4-BE49-F238E27FC236}">
                <a16:creationId xmlns:a16="http://schemas.microsoft.com/office/drawing/2014/main" id="{8A3D8C1E-7618-49B0-9AF1-DE57D8EA6DAD}"/>
              </a:ext>
            </a:extLst>
          </p:cNvPr>
          <p:cNvSpPr/>
          <p:nvPr/>
        </p:nvSpPr>
        <p:spPr>
          <a:xfrm>
            <a:off x="5998694" y="2184400"/>
            <a:ext cx="541806" cy="338414"/>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45807AC-F831-44C1-89C5-6DC9A5C6CA75}"/>
              </a:ext>
            </a:extLst>
          </p:cNvPr>
          <p:cNvSpPr/>
          <p:nvPr/>
        </p:nvSpPr>
        <p:spPr>
          <a:xfrm>
            <a:off x="6036794" y="4214224"/>
            <a:ext cx="541806" cy="573675"/>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F688379A-D716-484A-AE02-C0AFFF9B5590}"/>
              </a:ext>
            </a:extLst>
          </p:cNvPr>
          <p:cNvSpPr/>
          <p:nvPr/>
        </p:nvSpPr>
        <p:spPr>
          <a:xfrm>
            <a:off x="6036794" y="3071225"/>
            <a:ext cx="541806" cy="338414"/>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86877C87-6071-47B3-A373-17E998883C03}"/>
              </a:ext>
            </a:extLst>
          </p:cNvPr>
          <p:cNvSpPr/>
          <p:nvPr/>
        </p:nvSpPr>
        <p:spPr>
          <a:xfrm>
            <a:off x="6036794" y="5321435"/>
            <a:ext cx="541806" cy="330065"/>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28854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Dans quelle structure pratiquez-vous votre/vos activité(s) sportive(s)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Aux personnes qui pratiquent un sport) – Total supérieur à 100 car plusieurs réponses possibles</a:t>
            </a:r>
          </a:p>
        </p:txBody>
      </p:sp>
      <p:graphicFrame>
        <p:nvGraphicFramePr>
          <p:cNvPr id="4" name="Graphique 3">
            <a:extLst>
              <a:ext uri="{FF2B5EF4-FFF2-40B4-BE49-F238E27FC236}">
                <a16:creationId xmlns:a16="http://schemas.microsoft.com/office/drawing/2014/main" id="{CC6CA40F-0D30-4FBD-9D46-A88EDFF9FCAD}"/>
              </a:ext>
            </a:extLst>
          </p:cNvPr>
          <p:cNvGraphicFramePr/>
          <p:nvPr/>
        </p:nvGraphicFramePr>
        <p:xfrm>
          <a:off x="2191183" y="2473178"/>
          <a:ext cx="3345022" cy="33392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eau 2">
            <a:extLst>
              <a:ext uri="{FF2B5EF4-FFF2-40B4-BE49-F238E27FC236}">
                <a16:creationId xmlns:a16="http://schemas.microsoft.com/office/drawing/2014/main" id="{364F527A-CF0F-476D-A754-7032EA2C6822}"/>
              </a:ext>
            </a:extLst>
          </p:cNvPr>
          <p:cNvGraphicFramePr>
            <a:graphicFrameLocks noGrp="1"/>
          </p:cNvGraphicFramePr>
          <p:nvPr/>
        </p:nvGraphicFramePr>
        <p:xfrm>
          <a:off x="763815" y="2457319"/>
          <a:ext cx="2927750" cy="3339216"/>
        </p:xfrm>
        <a:graphic>
          <a:graphicData uri="http://schemas.openxmlformats.org/drawingml/2006/table">
            <a:tbl>
              <a:tblPr>
                <a:tableStyleId>{5C22544A-7EE6-4342-B048-85BDC9FD1C3A}</a:tableStyleId>
              </a:tblPr>
              <a:tblGrid>
                <a:gridCol w="2927750">
                  <a:extLst>
                    <a:ext uri="{9D8B030D-6E8A-4147-A177-3AD203B41FA5}">
                      <a16:colId xmlns:a16="http://schemas.microsoft.com/office/drawing/2014/main" val="3429984784"/>
                    </a:ext>
                  </a:extLst>
                </a:gridCol>
              </a:tblGrid>
              <a:tr h="556536">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Je pratique mon sport de manière individuelle, sans structure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55490636"/>
                  </a:ext>
                </a:extLst>
              </a:tr>
              <a:tr h="556536">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Une salle de sport </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4494205"/>
                  </a:ext>
                </a:extLst>
              </a:tr>
              <a:tr h="556536">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Un club</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1877296"/>
                  </a:ext>
                </a:extLst>
              </a:tr>
              <a:tr h="556536">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Une association</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83322199"/>
                  </a:ext>
                </a:extLst>
              </a:tr>
              <a:tr h="556536">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Je pratique mon sport de manière collective, en groupe, mais sans structure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2106256"/>
                  </a:ext>
                </a:extLst>
              </a:tr>
              <a:tr h="556536">
                <a:tc>
                  <a:txBody>
                    <a:bodyPr/>
                    <a:lstStyle/>
                    <a:p>
                      <a:pPr marL="0" algn="r" defTabSz="914400" rtl="0" eaLnBrk="1" fontAlgn="ctr" latinLnBrk="0" hangingPunct="1"/>
                      <a:r>
                        <a:rPr lang="fr-FR" sz="1200" u="none" strike="noStrike" kern="1200" dirty="0">
                          <a:solidFill>
                            <a:srgbClr val="002060"/>
                          </a:solidFill>
                          <a:effectLst/>
                          <a:latin typeface="Arial Nova Light" panose="020B0304020202020204" pitchFamily="34" charset="0"/>
                          <a:ea typeface="+mn-ea"/>
                          <a:cs typeface="+mn-cs"/>
                        </a:rPr>
                        <a:t>Autre</a:t>
                      </a:r>
                    </a:p>
                  </a:txBody>
                  <a:tcPr marL="7620" marR="7620" marT="762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99501524"/>
                  </a:ext>
                </a:extLst>
              </a:tr>
            </a:tbl>
          </a:graphicData>
        </a:graphic>
      </p:graphicFrame>
      <p:graphicFrame>
        <p:nvGraphicFramePr>
          <p:cNvPr id="12" name="Graphique 11">
            <a:extLst>
              <a:ext uri="{FF2B5EF4-FFF2-40B4-BE49-F238E27FC236}">
                <a16:creationId xmlns:a16="http://schemas.microsoft.com/office/drawing/2014/main" id="{EF4A6682-B6F2-4EC8-9898-CACDBAA714CC}"/>
              </a:ext>
            </a:extLst>
          </p:cNvPr>
          <p:cNvGraphicFramePr/>
          <p:nvPr/>
        </p:nvGraphicFramePr>
        <p:xfrm>
          <a:off x="6213622" y="2473178"/>
          <a:ext cx="3345022" cy="3339213"/>
        </p:xfrm>
        <a:graphic>
          <a:graphicData uri="http://schemas.openxmlformats.org/drawingml/2006/chart">
            <c:chart xmlns:c="http://schemas.openxmlformats.org/drawingml/2006/chart" xmlns:r="http://schemas.openxmlformats.org/officeDocument/2006/relationships" r:id="rId3"/>
          </a:graphicData>
        </a:graphic>
      </p:graphicFrame>
      <p:pic>
        <p:nvPicPr>
          <p:cNvPr id="13314" name="Picture 2">
            <a:extLst>
              <a:ext uri="{FF2B5EF4-FFF2-40B4-BE49-F238E27FC236}">
                <a16:creationId xmlns:a16="http://schemas.microsoft.com/office/drawing/2014/main" id="{05950356-4A09-4FDA-AB23-83E134C77D4B}"/>
              </a:ext>
            </a:extLst>
          </p:cNvPr>
          <p:cNvPicPr>
            <a:picLocks noChangeAspect="1" noChangeArrowheads="1"/>
          </p:cNvPicPr>
          <p:nvPr/>
        </p:nvPicPr>
        <p:blipFill>
          <a:blip r:embed="rId4" cstate="hqprint">
            <a:grayscl/>
            <a:extLst>
              <a:ext uri="{28A0092B-C50C-407E-A947-70E740481C1C}">
                <a14:useLocalDpi xmlns:a14="http://schemas.microsoft.com/office/drawing/2010/main" val="0"/>
              </a:ext>
            </a:extLst>
          </a:blip>
          <a:srcRect/>
          <a:stretch>
            <a:fillRect/>
          </a:stretch>
        </p:blipFill>
        <p:spPr bwMode="auto">
          <a:xfrm>
            <a:off x="5025801" y="3308623"/>
            <a:ext cx="566075" cy="56607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F14F0E62-2ACF-4580-A25C-582D883134EC}"/>
              </a:ext>
            </a:extLst>
          </p:cNvPr>
          <p:cNvSpPr txBox="1"/>
          <p:nvPr/>
        </p:nvSpPr>
        <p:spPr>
          <a:xfrm>
            <a:off x="4721492" y="3845895"/>
            <a:ext cx="2666174"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Black"/>
                <a:ea typeface="Times New Roman" panose="02020603050405020304" pitchFamily="18" charset="0"/>
                <a:cs typeface="Arial" panose="020B0604020202020204" pitchFamily="34" charset="0"/>
              </a:rPr>
              <a:t>% « Structure » :  52</a:t>
            </a:r>
            <a:endParaRPr kumimoji="0" lang="fr-FR" sz="1800" b="0" i="0" u="none" strike="noStrike" kern="1200" cap="none" spc="0" normalizeH="0" baseline="0" noProof="0" dirty="0">
              <a:ln>
                <a:noFill/>
              </a:ln>
              <a:solidFill>
                <a:srgbClr val="00000A"/>
              </a:solidFill>
              <a:effectLst/>
              <a:uLnTx/>
              <a:uFillTx/>
              <a:latin typeface="Arial Black"/>
              <a:ea typeface="Times New Roman" panose="02020603050405020304" pitchFamily="18" charset="0"/>
              <a:cs typeface="Arial" panose="020B0604020202020204" pitchFamily="34" charset="0"/>
            </a:endParaRPr>
          </a:p>
        </p:txBody>
      </p:sp>
      <p:pic>
        <p:nvPicPr>
          <p:cNvPr id="16" name="Picture 2">
            <a:extLst>
              <a:ext uri="{FF2B5EF4-FFF2-40B4-BE49-F238E27FC236}">
                <a16:creationId xmlns:a16="http://schemas.microsoft.com/office/drawing/2014/main" id="{DC89C673-82F7-4A4C-AC03-55F9173B64C3}"/>
              </a:ext>
            </a:extLst>
          </p:cNvPr>
          <p:cNvPicPr>
            <a:picLocks noChangeAspect="1" noChangeArrowheads="1"/>
          </p:cNvPicPr>
          <p:nvPr/>
        </p:nvPicPr>
        <p:blipFill>
          <a:blip r:embed="rId4" cstate="hqprint">
            <a:grayscl/>
            <a:extLst>
              <a:ext uri="{28A0092B-C50C-407E-A947-70E740481C1C}">
                <a14:useLocalDpi xmlns:a14="http://schemas.microsoft.com/office/drawing/2010/main" val="0"/>
              </a:ext>
            </a:extLst>
          </a:blip>
          <a:srcRect/>
          <a:stretch>
            <a:fillRect/>
          </a:stretch>
        </p:blipFill>
        <p:spPr bwMode="auto">
          <a:xfrm>
            <a:off x="9336544" y="3308623"/>
            <a:ext cx="566075" cy="566075"/>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3A75051D-E303-496E-B5BB-BC124D690345}"/>
              </a:ext>
            </a:extLst>
          </p:cNvPr>
          <p:cNvSpPr txBox="1"/>
          <p:nvPr/>
        </p:nvSpPr>
        <p:spPr>
          <a:xfrm>
            <a:off x="9032235" y="3845895"/>
            <a:ext cx="2666174" cy="3385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Arial Black"/>
                <a:ea typeface="Times New Roman" panose="02020603050405020304" pitchFamily="18" charset="0"/>
                <a:cs typeface="Arial" panose="020B0604020202020204" pitchFamily="34" charset="0"/>
              </a:rPr>
              <a:t>% « Structure » :  70</a:t>
            </a:r>
            <a:endParaRPr kumimoji="0" lang="fr-FR" sz="1800" b="0" i="0" u="none" strike="noStrike" kern="1200" cap="none" spc="0" normalizeH="0" baseline="0" noProof="0" dirty="0">
              <a:ln>
                <a:noFill/>
              </a:ln>
              <a:solidFill>
                <a:srgbClr val="00000A"/>
              </a:solidFill>
              <a:effectLst/>
              <a:uLnTx/>
              <a:uFillTx/>
              <a:latin typeface="Arial Black"/>
              <a:ea typeface="Times New Roman" panose="02020603050405020304" pitchFamily="18" charset="0"/>
              <a:cs typeface="Arial" panose="020B0604020202020204" pitchFamily="34" charset="0"/>
            </a:endParaRPr>
          </a:p>
        </p:txBody>
      </p:sp>
      <p:grpSp>
        <p:nvGrpSpPr>
          <p:cNvPr id="18" name="Groupe 17">
            <a:extLst>
              <a:ext uri="{FF2B5EF4-FFF2-40B4-BE49-F238E27FC236}">
                <a16:creationId xmlns:a16="http://schemas.microsoft.com/office/drawing/2014/main" id="{CF2167B3-7C71-4E92-95D4-F50D004859BF}"/>
              </a:ext>
            </a:extLst>
          </p:cNvPr>
          <p:cNvGrpSpPr/>
          <p:nvPr/>
        </p:nvGrpSpPr>
        <p:grpSpPr>
          <a:xfrm>
            <a:off x="3292358" y="1624201"/>
            <a:ext cx="1965705" cy="665991"/>
            <a:chOff x="5513695" y="2886120"/>
            <a:chExt cx="1965705" cy="665991"/>
          </a:xfrm>
        </p:grpSpPr>
        <p:pic>
          <p:nvPicPr>
            <p:cNvPr id="19" name="Image 18">
              <a:extLst>
                <a:ext uri="{FF2B5EF4-FFF2-40B4-BE49-F238E27FC236}">
                  <a16:creationId xmlns:a16="http://schemas.microsoft.com/office/drawing/2014/main" id="{E036EAF7-2B31-4885-A0FB-508E2309F324}"/>
                </a:ext>
              </a:extLst>
            </p:cNvPr>
            <p:cNvPicPr>
              <a:picLocks noChangeAspect="1"/>
            </p:cNvPicPr>
            <p:nvPr/>
          </p:nvPicPr>
          <p:blipFill>
            <a:blip r:embed="rId5">
              <a:duotone>
                <a:schemeClr val="accent1">
                  <a:shade val="45000"/>
                  <a:satMod val="135000"/>
                </a:schemeClr>
                <a:prstClr val="white"/>
              </a:duotone>
            </a:blip>
            <a:stretch>
              <a:fillRect/>
            </a:stretch>
          </p:blipFill>
          <p:spPr>
            <a:xfrm>
              <a:off x="5921844" y="2886120"/>
              <a:ext cx="1149405" cy="474904"/>
            </a:xfrm>
            <a:prstGeom prst="rect">
              <a:avLst/>
            </a:prstGeom>
          </p:spPr>
        </p:pic>
        <p:sp>
          <p:nvSpPr>
            <p:cNvPr id="20" name="ZoneTexte 19">
              <a:extLst>
                <a:ext uri="{FF2B5EF4-FFF2-40B4-BE49-F238E27FC236}">
                  <a16:creationId xmlns:a16="http://schemas.microsoft.com/office/drawing/2014/main" id="{4791D0F2-86D3-4F03-A9C0-C1DA53C3C0DA}"/>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de Français(e)s</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grpSp>
        <p:nvGrpSpPr>
          <p:cNvPr id="21" name="Groupe 20">
            <a:extLst>
              <a:ext uri="{FF2B5EF4-FFF2-40B4-BE49-F238E27FC236}">
                <a16:creationId xmlns:a16="http://schemas.microsoft.com/office/drawing/2014/main" id="{E90E6546-5898-4A47-994A-9FCE2DDC8D32}"/>
              </a:ext>
            </a:extLst>
          </p:cNvPr>
          <p:cNvGrpSpPr/>
          <p:nvPr/>
        </p:nvGrpSpPr>
        <p:grpSpPr>
          <a:xfrm>
            <a:off x="7378862" y="1624201"/>
            <a:ext cx="1965705" cy="665991"/>
            <a:chOff x="5513695" y="2886120"/>
            <a:chExt cx="1965705" cy="665991"/>
          </a:xfrm>
        </p:grpSpPr>
        <p:pic>
          <p:nvPicPr>
            <p:cNvPr id="22" name="Image 21">
              <a:extLst>
                <a:ext uri="{FF2B5EF4-FFF2-40B4-BE49-F238E27FC236}">
                  <a16:creationId xmlns:a16="http://schemas.microsoft.com/office/drawing/2014/main" id="{3303679E-1B5C-452A-8B82-02086C951020}"/>
                </a:ext>
              </a:extLst>
            </p:cNvPr>
            <p:cNvPicPr>
              <a:picLocks noChangeAspect="1"/>
            </p:cNvPicPr>
            <p:nvPr/>
          </p:nvPicPr>
          <p:blipFill>
            <a:blip r:embed="rId5"/>
            <a:stretch>
              <a:fillRect/>
            </a:stretch>
          </p:blipFill>
          <p:spPr>
            <a:xfrm>
              <a:off x="5921844" y="2886120"/>
              <a:ext cx="1149405" cy="474904"/>
            </a:xfrm>
            <a:prstGeom prst="rect">
              <a:avLst/>
            </a:prstGeom>
          </p:spPr>
        </p:pic>
        <p:sp>
          <p:nvSpPr>
            <p:cNvPr id="23" name="ZoneTexte 22">
              <a:extLst>
                <a:ext uri="{FF2B5EF4-FFF2-40B4-BE49-F238E27FC236}">
                  <a16:creationId xmlns:a16="http://schemas.microsoft.com/office/drawing/2014/main" id="{9BE586B2-78F9-47C1-AF30-55FEA5A1B1CD}"/>
                </a:ext>
              </a:extLst>
            </p:cNvPr>
            <p:cNvSpPr txBox="1"/>
            <p:nvPr/>
          </p:nvSpPr>
          <p:spPr>
            <a:xfrm>
              <a:off x="5513695" y="3244334"/>
              <a:ext cx="196570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Times New Roman" panose="02020603050405020304" pitchFamily="18" charset="0"/>
                  <a:cs typeface="+mn-cs"/>
                </a:rPr>
                <a:t>Echantillon LGBT+</a:t>
              </a:r>
              <a:endParaRPr kumimoji="0" lang="fr-FR" sz="1400" b="0"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grpSp>
      <p:sp>
        <p:nvSpPr>
          <p:cNvPr id="25" name="Titre 4">
            <a:extLst>
              <a:ext uri="{FF2B5EF4-FFF2-40B4-BE49-F238E27FC236}">
                <a16:creationId xmlns:a16="http://schemas.microsoft.com/office/drawing/2014/main" id="{110B400F-AA59-48B8-A9BF-4713D6E6925B}"/>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000" dirty="0">
                <a:solidFill>
                  <a:srgbClr val="2F469C"/>
                </a:solidFill>
                <a:latin typeface="Calibri" panose="020F0502020204030204" pitchFamily="34" charset="0"/>
                <a:cs typeface="Calibri" panose="020F0502020204030204" pitchFamily="34" charset="0"/>
              </a:rPr>
              <a:t>Les structures au sein desquelles les Français(e)s </a:t>
            </a: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pratiquent leur sport - Détails</a:t>
            </a:r>
          </a:p>
        </p:txBody>
      </p:sp>
    </p:spTree>
    <p:extLst>
      <p:ext uri="{BB962C8B-B14F-4D97-AF65-F5344CB8AC3E}">
        <p14:creationId xmlns:p14="http://schemas.microsoft.com/office/powerpoint/2010/main" val="2473613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Question : « Dans quelle structure pratiquez-vous votre/vos activité(s) sportive(s) ? » </a:t>
            </a:r>
            <a:b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br>
            <a:r>
              <a:rPr kumimoji="0" lang="fr-FR" sz="1300" b="0" i="1" u="none" strike="noStrike" kern="1200" cap="none" spc="0" normalizeH="0" baseline="0" noProof="0" dirty="0">
                <a:ln>
                  <a:noFill/>
                </a:ln>
                <a:solidFill>
                  <a:srgbClr val="009D9C"/>
                </a:solidFill>
                <a:effectLst/>
                <a:uLnTx/>
                <a:uFillTx/>
                <a:latin typeface="Calibri Light" panose="020F0302020204030204" pitchFamily="34" charset="0"/>
                <a:ea typeface="+mn-ea"/>
                <a:cs typeface="Calibri Light" panose="020F0302020204030204" pitchFamily="34" charset="0"/>
              </a:rPr>
              <a:t>(Base : Aux personnes qui pratiquent un sport) – Total supérieur à 100 car plusieurs réponses possibles</a:t>
            </a:r>
          </a:p>
        </p:txBody>
      </p:sp>
      <p:graphicFrame>
        <p:nvGraphicFramePr>
          <p:cNvPr id="12" name="Tableau 11">
            <a:extLst>
              <a:ext uri="{FF2B5EF4-FFF2-40B4-BE49-F238E27FC236}">
                <a16:creationId xmlns:a16="http://schemas.microsoft.com/office/drawing/2014/main" id="{A56043A1-9F59-44AE-8AA8-5E07B3C373CB}"/>
              </a:ext>
            </a:extLst>
          </p:cNvPr>
          <p:cNvGraphicFramePr>
            <a:graphicFrameLocks noGrp="1"/>
          </p:cNvGraphicFramePr>
          <p:nvPr>
            <p:extLst>
              <p:ext uri="{D42A27DB-BD31-4B8C-83A1-F6EECF244321}">
                <p14:modId xmlns:p14="http://schemas.microsoft.com/office/powerpoint/2010/main" val="2283377882"/>
              </p:ext>
            </p:extLst>
          </p:nvPr>
        </p:nvGraphicFramePr>
        <p:xfrm>
          <a:off x="404786" y="1473200"/>
          <a:ext cx="11495115" cy="4668295"/>
        </p:xfrm>
        <a:graphic>
          <a:graphicData uri="http://schemas.openxmlformats.org/drawingml/2006/table">
            <a:tbl>
              <a:tblPr firstRow="1" bandRow="1">
                <a:tableStyleId>{5C22544A-7EE6-4342-B048-85BDC9FD1C3A}</a:tableStyleId>
              </a:tblPr>
              <a:tblGrid>
                <a:gridCol w="3286791">
                  <a:extLst>
                    <a:ext uri="{9D8B030D-6E8A-4147-A177-3AD203B41FA5}">
                      <a16:colId xmlns:a16="http://schemas.microsoft.com/office/drawing/2014/main" val="1475364648"/>
                    </a:ext>
                  </a:extLst>
                </a:gridCol>
                <a:gridCol w="768577">
                  <a:extLst>
                    <a:ext uri="{9D8B030D-6E8A-4147-A177-3AD203B41FA5}">
                      <a16:colId xmlns:a16="http://schemas.microsoft.com/office/drawing/2014/main" val="470186094"/>
                    </a:ext>
                  </a:extLst>
                </a:gridCol>
                <a:gridCol w="599477">
                  <a:extLst>
                    <a:ext uri="{9D8B030D-6E8A-4147-A177-3AD203B41FA5}">
                      <a16:colId xmlns:a16="http://schemas.microsoft.com/office/drawing/2014/main" val="1985160263"/>
                    </a:ext>
                  </a:extLst>
                </a:gridCol>
                <a:gridCol w="684027">
                  <a:extLst>
                    <a:ext uri="{9D8B030D-6E8A-4147-A177-3AD203B41FA5}">
                      <a16:colId xmlns:a16="http://schemas.microsoft.com/office/drawing/2014/main" val="2607084394"/>
                    </a:ext>
                  </a:extLst>
                </a:gridCol>
                <a:gridCol w="684027">
                  <a:extLst>
                    <a:ext uri="{9D8B030D-6E8A-4147-A177-3AD203B41FA5}">
                      <a16:colId xmlns:a16="http://schemas.microsoft.com/office/drawing/2014/main" val="2385309527"/>
                    </a:ext>
                  </a:extLst>
                </a:gridCol>
                <a:gridCol w="684027">
                  <a:extLst>
                    <a:ext uri="{9D8B030D-6E8A-4147-A177-3AD203B41FA5}">
                      <a16:colId xmlns:a16="http://schemas.microsoft.com/office/drawing/2014/main" val="1321446257"/>
                    </a:ext>
                  </a:extLst>
                </a:gridCol>
                <a:gridCol w="684027">
                  <a:extLst>
                    <a:ext uri="{9D8B030D-6E8A-4147-A177-3AD203B41FA5}">
                      <a16:colId xmlns:a16="http://schemas.microsoft.com/office/drawing/2014/main" val="2809111100"/>
                    </a:ext>
                  </a:extLst>
                </a:gridCol>
                <a:gridCol w="684027">
                  <a:extLst>
                    <a:ext uri="{9D8B030D-6E8A-4147-A177-3AD203B41FA5}">
                      <a16:colId xmlns:a16="http://schemas.microsoft.com/office/drawing/2014/main" val="185970045"/>
                    </a:ext>
                  </a:extLst>
                </a:gridCol>
                <a:gridCol w="684027">
                  <a:extLst>
                    <a:ext uri="{9D8B030D-6E8A-4147-A177-3AD203B41FA5}">
                      <a16:colId xmlns:a16="http://schemas.microsoft.com/office/drawing/2014/main" val="1558808449"/>
                    </a:ext>
                  </a:extLst>
                </a:gridCol>
                <a:gridCol w="684027">
                  <a:extLst>
                    <a:ext uri="{9D8B030D-6E8A-4147-A177-3AD203B41FA5}">
                      <a16:colId xmlns:a16="http://schemas.microsoft.com/office/drawing/2014/main" val="2995392652"/>
                    </a:ext>
                  </a:extLst>
                </a:gridCol>
                <a:gridCol w="684027">
                  <a:extLst>
                    <a:ext uri="{9D8B030D-6E8A-4147-A177-3AD203B41FA5}">
                      <a16:colId xmlns:a16="http://schemas.microsoft.com/office/drawing/2014/main" val="3146160293"/>
                    </a:ext>
                  </a:extLst>
                </a:gridCol>
                <a:gridCol w="684027">
                  <a:extLst>
                    <a:ext uri="{9D8B030D-6E8A-4147-A177-3AD203B41FA5}">
                      <a16:colId xmlns:a16="http://schemas.microsoft.com/office/drawing/2014/main" val="2383053620"/>
                    </a:ext>
                  </a:extLst>
                </a:gridCol>
                <a:gridCol w="684027">
                  <a:extLst>
                    <a:ext uri="{9D8B030D-6E8A-4147-A177-3AD203B41FA5}">
                      <a16:colId xmlns:a16="http://schemas.microsoft.com/office/drawing/2014/main" val="3588232698"/>
                    </a:ext>
                  </a:extLst>
                </a:gridCol>
              </a:tblGrid>
              <a:tr h="203620">
                <a:tc rowSpan="2">
                  <a:txBody>
                    <a:bodyPr/>
                    <a:lstStyle/>
                    <a:p>
                      <a:pPr algn="ctr" rtl="0" fontAlgn="b"/>
                      <a:r>
                        <a:rPr lang="fr-FR" sz="1200" b="0" i="1" u="sng" strike="noStrike" kern="1200" dirty="0">
                          <a:solidFill>
                            <a:srgbClr val="00326F"/>
                          </a:solidFill>
                          <a:effectLst/>
                          <a:latin typeface="+mj-lt"/>
                          <a:ea typeface="+mn-ea"/>
                          <a:cs typeface="+mn-cs"/>
                        </a:rPr>
                        <a:t>En % </a:t>
                      </a:r>
                      <a:r>
                        <a:rPr lang="fr-FR" sz="1100" b="0" i="1" u="sng" strike="noStrike" kern="1200" dirty="0">
                          <a:solidFill>
                            <a:srgbClr val="00326F"/>
                          </a:solidFill>
                          <a:effectLst/>
                          <a:latin typeface="+mn-lt"/>
                          <a:ea typeface="+mn-ea"/>
                          <a:cs typeface="+mn-cs"/>
                        </a:rPr>
                        <a:t>(Base : Echantillon de Français(e)s)</a:t>
                      </a:r>
                      <a:endParaRPr lang="fr-FR" sz="1200" b="0" i="1" u="sng" strike="noStrike" kern="1200" dirty="0">
                        <a:solidFill>
                          <a:srgbClr val="00326F"/>
                        </a:solidFill>
                        <a:effectLst/>
                        <a:latin typeface="+mj-lt"/>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TOUS</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6">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type de sport pratiqué</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0" u="none" strike="noStrike" kern="1200" cap="small" baseline="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10000"/>
                      </a:schemeClr>
                    </a:solidFill>
                  </a:tcPr>
                </a:tc>
                <a:extLst>
                  <a:ext uri="{0D108BD9-81ED-4DB2-BD59-A6C34878D82A}">
                    <a16:rowId xmlns:a16="http://schemas.microsoft.com/office/drawing/2014/main" val="1481605740"/>
                  </a:ext>
                </a:extLst>
              </a:tr>
              <a:tr h="347744">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100" b="0" i="0" u="none" strike="noStrike" kern="1200" dirty="0">
                          <a:solidFill>
                            <a:srgbClr val="00326F"/>
                          </a:solidFill>
                          <a:effectLst/>
                          <a:latin typeface="Arial Narrow" panose="020B0606020202030204" pitchFamily="34" charset="0"/>
                          <a:ea typeface="+mn-ea"/>
                          <a:cs typeface="+mn-cs"/>
                        </a:rPr>
                        <a:t> Athlétisme</a:t>
                      </a:r>
                    </a:p>
                  </a:txBody>
                  <a:tcPr marL="6350" marR="6350" marT="635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100" b="0" i="0" u="none" strike="noStrike" kern="1200" dirty="0">
                          <a:solidFill>
                            <a:srgbClr val="00326F"/>
                          </a:solidFill>
                          <a:effectLst/>
                          <a:latin typeface="Arial Narrow" panose="020B0606020202030204" pitchFamily="34" charset="0"/>
                          <a:ea typeface="+mn-ea"/>
                          <a:cs typeface="+mn-cs"/>
                        </a:rPr>
                        <a:t>Sports d'équipe</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100" b="0" i="0" u="none" strike="noStrike" kern="1200" dirty="0">
                          <a:solidFill>
                            <a:srgbClr val="00326F"/>
                          </a:solidFill>
                          <a:effectLst/>
                          <a:latin typeface="Arial Narrow" panose="020B0606020202030204" pitchFamily="34" charset="0"/>
                          <a:ea typeface="+mn-ea"/>
                          <a:cs typeface="+mn-cs"/>
                        </a:rPr>
                        <a:t>Sports d'eau</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100" b="0" i="0" u="none" strike="noStrike" kern="1200" dirty="0">
                          <a:solidFill>
                            <a:srgbClr val="00326F"/>
                          </a:solidFill>
                          <a:effectLst/>
                          <a:latin typeface="Arial Narrow" panose="020B0606020202030204" pitchFamily="34" charset="0"/>
                          <a:ea typeface="+mn-ea"/>
                          <a:cs typeface="+mn-cs"/>
                        </a:rPr>
                        <a:t>Sports en salle</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100" b="0" i="0" u="none" strike="noStrike" kern="1200" dirty="0">
                          <a:solidFill>
                            <a:srgbClr val="00326F"/>
                          </a:solidFill>
                          <a:effectLst/>
                          <a:latin typeface="Arial Narrow" panose="020B0606020202030204" pitchFamily="34" charset="0"/>
                          <a:ea typeface="+mn-ea"/>
                          <a:cs typeface="+mn-cs"/>
                        </a:rPr>
                        <a:t>Sports d'extérieur</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fr-FR" sz="1100" b="0" i="0" u="none" strike="noStrike" kern="1200" dirty="0">
                          <a:solidFill>
                            <a:srgbClr val="00326F"/>
                          </a:solidFill>
                          <a:effectLst/>
                          <a:latin typeface="Arial Narrow" panose="020B0606020202030204" pitchFamily="34" charset="0"/>
                          <a:ea typeface="+mn-ea"/>
                          <a:cs typeface="+mn-cs"/>
                        </a:rPr>
                        <a:t>Sports de raquette</a:t>
                      </a:r>
                    </a:p>
                  </a:txBody>
                  <a:tcPr marL="6350" marR="6350" marT="635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588133">
                <a:tc>
                  <a:txBody>
                    <a:bodyPr/>
                    <a:lstStyle/>
                    <a:p>
                      <a:pPr marL="0" algn="r" defTabSz="914400" rtl="0" eaLnBrk="1" fontAlgn="ctr" latinLnBrk="0" hangingPunct="1"/>
                      <a:r>
                        <a:rPr lang="fr-FR" sz="1300" u="none" strike="noStrike" kern="1200" dirty="0">
                          <a:solidFill>
                            <a:srgbClr val="00326F"/>
                          </a:solidFill>
                          <a:effectLst/>
                          <a:latin typeface="Arial Nova Light" panose="020B0304020202020204" pitchFamily="34" charset="0"/>
                          <a:ea typeface="+mn-ea"/>
                          <a:cs typeface="+mn-cs"/>
                        </a:rPr>
                        <a:t>Je pratique mon sport de manière individuelle, sans structure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55</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56</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55</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44</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59</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58</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35</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53</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46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64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588133">
                <a:tc>
                  <a:txBody>
                    <a:bodyPr/>
                    <a:lstStyle/>
                    <a:p>
                      <a:pPr marL="0" algn="r" defTabSz="914400" rtl="0" eaLnBrk="1" fontAlgn="ctr" latinLnBrk="0" hangingPunct="1"/>
                      <a:r>
                        <a:rPr lang="fr-FR" sz="1300" u="none" strike="noStrike" kern="1200" dirty="0">
                          <a:solidFill>
                            <a:srgbClr val="00326F"/>
                          </a:solidFill>
                          <a:effectLst/>
                          <a:latin typeface="Arial Nova Light" panose="020B0304020202020204" pitchFamily="34" charset="0"/>
                          <a:ea typeface="+mn-ea"/>
                          <a:cs typeface="+mn-cs"/>
                        </a:rPr>
                        <a:t>Une salle de sport</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21</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20</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34</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20</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29</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32</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22</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952847"/>
                  </a:ext>
                </a:extLst>
              </a:tr>
              <a:tr h="588133">
                <a:tc>
                  <a:txBody>
                    <a:bodyPr/>
                    <a:lstStyle/>
                    <a:p>
                      <a:pPr marL="0" algn="r" defTabSz="914400" rtl="0" eaLnBrk="1" fontAlgn="ctr" latinLnBrk="0" hangingPunct="1"/>
                      <a:r>
                        <a:rPr lang="fr-FR" sz="1300" u="none" strike="noStrike" kern="1200" dirty="0">
                          <a:solidFill>
                            <a:srgbClr val="00326F"/>
                          </a:solidFill>
                          <a:effectLst/>
                          <a:latin typeface="Arial Nova Light" panose="020B0304020202020204" pitchFamily="34" charset="0"/>
                          <a:ea typeface="+mn-ea"/>
                          <a:cs typeface="+mn-cs"/>
                        </a:rPr>
                        <a:t>Un club</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20</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26</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31</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18</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24</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42</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19</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22</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38</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5433911"/>
                  </a:ext>
                </a:extLst>
              </a:tr>
              <a:tr h="588133">
                <a:tc>
                  <a:txBody>
                    <a:bodyPr/>
                    <a:lstStyle/>
                    <a:p>
                      <a:pPr marL="0" algn="r" defTabSz="914400" rtl="0" eaLnBrk="1" fontAlgn="ctr" latinLnBrk="0" hangingPunct="1"/>
                      <a:r>
                        <a:rPr lang="fr-FR" sz="1300" u="none" strike="noStrike" kern="1200" dirty="0">
                          <a:solidFill>
                            <a:srgbClr val="00326F"/>
                          </a:solidFill>
                          <a:effectLst/>
                          <a:latin typeface="Arial Nova Light" panose="020B0304020202020204" pitchFamily="34" charset="0"/>
                          <a:ea typeface="+mn-ea"/>
                          <a:cs typeface="+mn-cs"/>
                        </a:rPr>
                        <a:t>Une association</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18</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15</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18</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16</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18</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21</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26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19</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24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r h="588133">
                <a:tc>
                  <a:txBody>
                    <a:bodyPr/>
                    <a:lstStyle/>
                    <a:p>
                      <a:pPr marL="0" algn="r" defTabSz="914400" rtl="0" eaLnBrk="1" fontAlgn="ctr" latinLnBrk="0" hangingPunct="1"/>
                      <a:r>
                        <a:rPr lang="fr-FR" sz="1300" u="none" strike="noStrike" kern="1200" dirty="0">
                          <a:solidFill>
                            <a:srgbClr val="00326F"/>
                          </a:solidFill>
                          <a:effectLst/>
                          <a:latin typeface="Arial Nova Light" panose="020B0304020202020204" pitchFamily="34" charset="0"/>
                          <a:ea typeface="+mn-ea"/>
                          <a:cs typeface="+mn-cs"/>
                        </a:rPr>
                        <a:t>Je pratique mon sport de manière collective, en groupe, mais sans structure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7</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8</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8</a:t>
                      </a:r>
                    </a:p>
                  </a:txBody>
                  <a:tcPr marL="6350" marR="6350" marT="6350" marB="0" anchor="ctr">
                    <a:lnL w="12700" cap="flat" cmpd="sng" algn="ctr">
                      <a:noFill/>
                      <a:prstDash val="sysDash"/>
                      <a:round/>
                      <a:headEnd type="none" w="med" len="med"/>
                      <a:tailEnd type="none" w="med" len="med"/>
                    </a:lnL>
                    <a:lnR w="3175"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8</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8</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8535164"/>
                  </a:ext>
                </a:extLst>
              </a:tr>
              <a:tr h="588133">
                <a:tc>
                  <a:txBody>
                    <a:bodyPr/>
                    <a:lstStyle/>
                    <a:p>
                      <a:pPr marL="0" algn="r" defTabSz="914400" rtl="0" eaLnBrk="1" fontAlgn="ctr" latinLnBrk="0" hangingPunct="1"/>
                      <a:r>
                        <a:rPr lang="fr-FR" sz="1300" u="none" strike="noStrike" kern="1200" dirty="0">
                          <a:solidFill>
                            <a:srgbClr val="00326F"/>
                          </a:solidFill>
                          <a:effectLst/>
                          <a:latin typeface="Arial Nova Light" panose="020B0304020202020204" pitchFamily="34" charset="0"/>
                          <a:ea typeface="+mn-ea"/>
                          <a:cs typeface="+mn-cs"/>
                        </a:rPr>
                        <a:t>Autre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6</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4</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7</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9</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6</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5</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8026837"/>
                  </a:ext>
                </a:extLst>
              </a:tr>
              <a:tr h="588133">
                <a:tc>
                  <a:txBody>
                    <a:bodyPr/>
                    <a:lstStyle/>
                    <a:p>
                      <a:pPr marL="0" algn="r" defTabSz="914400" rtl="0" eaLnBrk="1" fontAlgn="ctr" latinLnBrk="0" hangingPunct="1"/>
                      <a:r>
                        <a:rPr lang="fr-FR" sz="1300" b="1" u="none" strike="noStrike" kern="1200" dirty="0">
                          <a:solidFill>
                            <a:srgbClr val="00326F"/>
                          </a:solidFill>
                          <a:effectLst/>
                          <a:latin typeface="Arial Nova Light" panose="020B0304020202020204" pitchFamily="34" charset="0"/>
                          <a:ea typeface="+mn-ea"/>
                          <a:cs typeface="+mn-cs"/>
                        </a:rPr>
                        <a:t>ST Structure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fr-FR" sz="1600" b="1"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52</a:t>
                      </a:r>
                    </a:p>
                  </a:txBody>
                  <a:tcPr marL="7620" marR="762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52</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52</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65</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49</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44</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55</a:t>
                      </a:r>
                    </a:p>
                  </a:txBody>
                  <a:tcPr marL="6350" marR="6350" marT="6350" marB="0" anchor="ctr">
                    <a:lnL w="12700" cap="flat" cmpd="sng" algn="ctr">
                      <a:solidFill>
                        <a:srgbClr val="00326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77</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59</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a:ln>
                            <a:noFill/>
                          </a:ln>
                          <a:solidFill>
                            <a:srgbClr val="00326F"/>
                          </a:solidFill>
                          <a:effectLst/>
                          <a:uLnTx/>
                          <a:uFillTx/>
                          <a:latin typeface="Arial Narrow" panose="020B0606020202030204" pitchFamily="34" charset="0"/>
                          <a:ea typeface="+mn-ea"/>
                          <a:cs typeface="+mn-cs"/>
                        </a:rPr>
                        <a:t>64</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49</a:t>
                      </a:r>
                    </a:p>
                  </a:txBody>
                  <a:tcPr marL="6350" marR="6350" marT="6350" marB="0" anchor="ctr">
                    <a:lnL w="12700" cap="flat" cmpd="sng" algn="ctr">
                      <a:noFill/>
                      <a:prstDash val="sysDash"/>
                      <a:round/>
                      <a:headEnd type="none" w="med" len="med"/>
                      <a:tailEnd type="none" w="med" len="med"/>
                    </a:lnL>
                    <a:lnR w="6350" cap="flat" cmpd="sng" algn="ctr">
                      <a:no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fr-FR" sz="1600" b="0" i="0" u="none" strike="noStrike" kern="1200" cap="none" spc="0" normalizeH="0" baseline="0" dirty="0">
                          <a:ln>
                            <a:noFill/>
                          </a:ln>
                          <a:solidFill>
                            <a:srgbClr val="00326F"/>
                          </a:solidFill>
                          <a:effectLst/>
                          <a:uLnTx/>
                          <a:uFillTx/>
                          <a:latin typeface="Arial Narrow" panose="020B0606020202030204" pitchFamily="34" charset="0"/>
                          <a:ea typeface="+mn-ea"/>
                          <a:cs typeface="+mn-cs"/>
                        </a:rPr>
                        <a:t>71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9287468"/>
                  </a:ext>
                </a:extLst>
              </a:tr>
            </a:tbl>
          </a:graphicData>
        </a:graphic>
      </p:graphicFrame>
      <p:sp>
        <p:nvSpPr>
          <p:cNvPr id="8" name="Titre 4">
            <a:extLst>
              <a:ext uri="{FF2B5EF4-FFF2-40B4-BE49-F238E27FC236}">
                <a16:creationId xmlns:a16="http://schemas.microsoft.com/office/drawing/2014/main" id="{33EE8574-D7D2-4FE5-A1E5-D69CF886C0FC}"/>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all" spc="120" normalizeH="0" baseline="0" noProof="0" dirty="0">
                <a:ln>
                  <a:noFill/>
                </a:ln>
                <a:solidFill>
                  <a:srgbClr val="2F469C"/>
                </a:solidFill>
                <a:effectLst/>
                <a:uLnTx/>
                <a:uFillTx/>
                <a:latin typeface="Calibri" panose="020F0502020204030204" pitchFamily="34" charset="0"/>
                <a:ea typeface="+mj-ea"/>
                <a:cs typeface="Calibri" panose="020F0502020204030204" pitchFamily="34" charset="0"/>
              </a:rPr>
              <a:t>Structure de pratique du sport - Détails</a:t>
            </a:r>
          </a:p>
        </p:txBody>
      </p:sp>
      <p:sp>
        <p:nvSpPr>
          <p:cNvPr id="10" name="Rectangle 9">
            <a:extLst>
              <a:ext uri="{FF2B5EF4-FFF2-40B4-BE49-F238E27FC236}">
                <a16:creationId xmlns:a16="http://schemas.microsoft.com/office/drawing/2014/main" id="{598CEAF7-8EC2-4764-BA89-A97BE721063A}"/>
              </a:ext>
            </a:extLst>
          </p:cNvPr>
          <p:cNvSpPr/>
          <p:nvPr/>
        </p:nvSpPr>
        <p:spPr>
          <a:xfrm>
            <a:off x="7255994" y="2174893"/>
            <a:ext cx="465606" cy="314308"/>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5A1E9133-0073-4D42-AEF5-A5879D90E744}"/>
              </a:ext>
            </a:extLst>
          </p:cNvPr>
          <p:cNvSpPr/>
          <p:nvPr/>
        </p:nvSpPr>
        <p:spPr>
          <a:xfrm>
            <a:off x="10636693" y="2158997"/>
            <a:ext cx="488507" cy="292103"/>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F59613F-D0AF-4095-8507-CB71CF27DD24}"/>
              </a:ext>
            </a:extLst>
          </p:cNvPr>
          <p:cNvSpPr/>
          <p:nvPr/>
        </p:nvSpPr>
        <p:spPr>
          <a:xfrm>
            <a:off x="5878396" y="5666470"/>
            <a:ext cx="471604" cy="340630"/>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3FD1351-57AF-4248-85CA-F6E4D7702F7A}"/>
              </a:ext>
            </a:extLst>
          </p:cNvPr>
          <p:cNvSpPr/>
          <p:nvPr/>
        </p:nvSpPr>
        <p:spPr>
          <a:xfrm>
            <a:off x="8547100" y="5691871"/>
            <a:ext cx="489302" cy="302530"/>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09DAD7C5-8AF9-478E-88E7-FF291ACEEFA7}"/>
              </a:ext>
            </a:extLst>
          </p:cNvPr>
          <p:cNvSpPr/>
          <p:nvPr/>
        </p:nvSpPr>
        <p:spPr>
          <a:xfrm>
            <a:off x="11341100" y="5679171"/>
            <a:ext cx="446114" cy="302530"/>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81702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F3F039-AA34-4878-A5BB-CD5C8147068C}"/>
              </a:ext>
            </a:extLst>
          </p:cNvPr>
          <p:cNvSpPr/>
          <p:nvPr/>
        </p:nvSpPr>
        <p:spPr>
          <a:xfrm>
            <a:off x="0" y="4020186"/>
            <a:ext cx="12192000" cy="18796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Titre 1">
            <a:extLst>
              <a:ext uri="{FF2B5EF4-FFF2-40B4-BE49-F238E27FC236}">
                <a16:creationId xmlns:a16="http://schemas.microsoft.com/office/drawing/2014/main" id="{870E7961-71D4-4B2B-9E83-95B9A69FBC0A}"/>
              </a:ext>
            </a:extLst>
          </p:cNvPr>
          <p:cNvSpPr txBox="1">
            <a:spLocks/>
          </p:cNvSpPr>
          <p:nvPr/>
        </p:nvSpPr>
        <p:spPr>
          <a:xfrm>
            <a:off x="0" y="4382651"/>
            <a:ext cx="12687353" cy="2475348"/>
          </a:xfrm>
          <a:prstGeom prst="rect">
            <a:avLst/>
          </a:prstGeom>
        </p:spPr>
        <p:txBody>
          <a:bodyPr vert="horz" wrap="square" lIns="72000" tIns="45720" rIns="72000" bIns="45720" rtlCol="0" anchor="t">
            <a:normAutofit/>
          </a:bodyPr>
          <a:lstStyle>
            <a:lvl1pPr algn="l" defTabSz="914400" rtl="0" eaLnBrk="1" latinLnBrk="0" hangingPunct="1">
              <a:lnSpc>
                <a:spcPct val="80000"/>
              </a:lnSpc>
              <a:spcBef>
                <a:spcPct val="0"/>
              </a:spcBef>
              <a:buNone/>
              <a:defRPr sz="6000" b="1" kern="1200" cap="all" spc="-200" baseline="0">
                <a:solidFill>
                  <a:schemeClr val="bg1"/>
                </a:solidFill>
                <a:latin typeface="Arial Black" panose="020B0A04020102020204" pitchFamily="34" charset="0"/>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fr-FR" sz="4550" b="1" i="0" u="none" strike="noStrike" kern="1200" cap="all" spc="-200" normalizeH="0" baseline="0" noProof="0" dirty="0">
                <a:ln w="6350">
                  <a:noFill/>
                </a:ln>
                <a:solidFill>
                  <a:srgbClr val="3B4496"/>
                </a:solidFill>
                <a:effectLst/>
                <a:uLnTx/>
                <a:uFillTx/>
                <a:latin typeface="Arial Black" panose="020B0A04020102020204" pitchFamily="34" charset="0"/>
                <a:ea typeface="+mj-ea"/>
                <a:cs typeface="+mj-cs"/>
              </a:rPr>
              <a:t>ANNEXE 3</a:t>
            </a:r>
            <a:endParaRPr kumimoji="0" lang="en-GB" sz="4550" b="1" i="0" u="none" strike="noStrike" kern="1200" cap="all" spc="-200" normalizeH="0" baseline="0" noProof="0" dirty="0">
              <a:ln>
                <a:noFill/>
              </a:ln>
              <a:solidFill>
                <a:srgbClr val="3B4496"/>
              </a:solidFill>
              <a:effectLst/>
              <a:uLnTx/>
              <a:uFillTx/>
              <a:latin typeface="Arial Black" panose="020B0A04020102020204" pitchFamily="34" charset="0"/>
              <a:ea typeface="+mj-ea"/>
              <a:cs typeface="+mj-cs"/>
            </a:endParaRPr>
          </a:p>
        </p:txBody>
      </p:sp>
      <p:sp>
        <p:nvSpPr>
          <p:cNvPr id="12" name="ZoneTexte 11">
            <a:extLst>
              <a:ext uri="{FF2B5EF4-FFF2-40B4-BE49-F238E27FC236}">
                <a16:creationId xmlns:a16="http://schemas.microsoft.com/office/drawing/2014/main" id="{A11EBAF5-41D3-4035-BE79-AA210C71B006}"/>
              </a:ext>
            </a:extLst>
          </p:cNvPr>
          <p:cNvSpPr txBox="1"/>
          <p:nvPr/>
        </p:nvSpPr>
        <p:spPr>
          <a:xfrm>
            <a:off x="-33429" y="5035550"/>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all" spc="0" normalizeH="0" baseline="0" noProof="0" dirty="0">
                <a:ln w="6350">
                  <a:noFill/>
                </a:ln>
                <a:solidFill>
                  <a:srgbClr val="3B4496"/>
                </a:solidFill>
                <a:effectLst/>
                <a:uLnTx/>
                <a:uFillTx/>
                <a:latin typeface="Franklin Gothic Book" panose="020B0503020102020204" pitchFamily="34" charset="0"/>
                <a:ea typeface="+mn-ea"/>
                <a:cs typeface="+mn-cs"/>
              </a:rPr>
              <a:t>ENGAGEMENTS ET Fiabilité des résultats</a:t>
            </a:r>
          </a:p>
        </p:txBody>
      </p:sp>
      <p:cxnSp>
        <p:nvCxnSpPr>
          <p:cNvPr id="13" name="Connecteur droit 12">
            <a:extLst>
              <a:ext uri="{FF2B5EF4-FFF2-40B4-BE49-F238E27FC236}">
                <a16:creationId xmlns:a16="http://schemas.microsoft.com/office/drawing/2014/main" id="{21022CCC-A776-43E9-A10B-B45D3C297FE1}"/>
              </a:ext>
            </a:extLst>
          </p:cNvPr>
          <p:cNvCxnSpPr>
            <a:cxnSpLocks/>
          </p:cNvCxnSpPr>
          <p:nvPr/>
        </p:nvCxnSpPr>
        <p:spPr>
          <a:xfrm>
            <a:off x="4129425" y="5035550"/>
            <a:ext cx="4293509" cy="0"/>
          </a:xfrm>
          <a:prstGeom prst="line">
            <a:avLst/>
          </a:prstGeom>
          <a:ln>
            <a:solidFill>
              <a:srgbClr val="3B449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07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 11" hidden="1">
            <a:extLst>
              <a:ext uri="{FF2B5EF4-FFF2-40B4-BE49-F238E27FC236}">
                <a16:creationId xmlns:a16="http://schemas.microsoft.com/office/drawing/2014/main" id="{01D1D66B-1509-4BD5-BFC3-158EC3A45D7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02" name="Diapositive think-cell" r:id="rId5" imgW="532" imgH="530" progId="TCLayout.ActiveDocument.1">
                  <p:embed/>
                </p:oleObj>
              </mc:Choice>
              <mc:Fallback>
                <p:oleObj name="Diapositive think-cell" r:id="rId5" imgW="532" imgH="530" progId="TCLayout.ActiveDocument.1">
                  <p:embed/>
                  <p:pic>
                    <p:nvPicPr>
                      <p:cNvPr id="12" name="Objet 11" hidden="1">
                        <a:extLst>
                          <a:ext uri="{FF2B5EF4-FFF2-40B4-BE49-F238E27FC236}">
                            <a16:creationId xmlns:a16="http://schemas.microsoft.com/office/drawing/2014/main" id="{01D1D66B-1509-4BD5-BFC3-158EC3A45D7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562F974-1B89-4A0E-B1EF-4BEBB7F60E32}"/>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GB" sz="2800" b="1" dirty="0">
              <a:latin typeface="Arial Black" panose="020B0A04020102020204" pitchFamily="34" charset="0"/>
              <a:ea typeface="+mj-ea"/>
              <a:cs typeface="+mj-cs"/>
              <a:sym typeface="Arial Black" panose="020B0A04020102020204" pitchFamily="34" charset="0"/>
            </a:endParaRPr>
          </a:p>
        </p:txBody>
      </p:sp>
      <p:sp>
        <p:nvSpPr>
          <p:cNvPr id="9" name="Espace réservé du texte 8">
            <a:extLst>
              <a:ext uri="{FF2B5EF4-FFF2-40B4-BE49-F238E27FC236}">
                <a16:creationId xmlns:a16="http://schemas.microsoft.com/office/drawing/2014/main" id="{B5431AAF-0753-467A-9E1C-6CA7EA15AF0E}"/>
              </a:ext>
            </a:extLst>
          </p:cNvPr>
          <p:cNvSpPr>
            <a:spLocks noGrp="1"/>
          </p:cNvSpPr>
          <p:nvPr>
            <p:ph type="body" sz="quarter" idx="15"/>
          </p:nvPr>
        </p:nvSpPr>
        <p:spPr>
          <a:xfrm>
            <a:off x="418106" y="1054823"/>
            <a:ext cx="9490913" cy="353943"/>
          </a:xfrm>
        </p:spPr>
        <p:txBody>
          <a:bodyPr/>
          <a:lstStyle/>
          <a:p>
            <a:r>
              <a:rPr lang="fr-FR" noProof="0" dirty="0"/>
              <a:t>Codes professionnels, certification qualité, conservation et protection des données</a:t>
            </a:r>
          </a:p>
        </p:txBody>
      </p:sp>
      <p:sp>
        <p:nvSpPr>
          <p:cNvPr id="10" name="Espace réservé du numéro de diapositive 9">
            <a:extLst>
              <a:ext uri="{FF2B5EF4-FFF2-40B4-BE49-F238E27FC236}">
                <a16:creationId xmlns:a16="http://schemas.microsoft.com/office/drawing/2014/main" id="{D5BCCA2F-BCBF-4CD3-B790-E6E6C86C9137}"/>
              </a:ext>
            </a:extLst>
          </p:cNvPr>
          <p:cNvSpPr>
            <a:spLocks noGrp="1"/>
          </p:cNvSpPr>
          <p:nvPr>
            <p:ph type="sldNum" sz="quarter" idx="18"/>
          </p:nvPr>
        </p:nvSpPr>
        <p:spPr/>
        <p:txBody>
          <a:bodyPr/>
          <a:lstStyle/>
          <a:p>
            <a:fld id="{D61AABEC-672F-4B68-B914-690DA978312C}" type="slidenum">
              <a:rPr lang="en-GB" smtClean="0"/>
              <a:pPr/>
              <a:t>55</a:t>
            </a:fld>
            <a:r>
              <a:rPr lang="en-GB" dirty="0"/>
              <a:t> ‒ </a:t>
            </a:r>
          </a:p>
        </p:txBody>
      </p:sp>
      <p:sp>
        <p:nvSpPr>
          <p:cNvPr id="7" name="Titre 6">
            <a:extLst>
              <a:ext uri="{FF2B5EF4-FFF2-40B4-BE49-F238E27FC236}">
                <a16:creationId xmlns:a16="http://schemas.microsoft.com/office/drawing/2014/main" id="{B999A344-DFD6-4A27-917D-18E3F328FD24}"/>
              </a:ext>
            </a:extLst>
          </p:cNvPr>
          <p:cNvSpPr>
            <a:spLocks noGrp="1"/>
          </p:cNvSpPr>
          <p:nvPr>
            <p:ph type="title"/>
          </p:nvPr>
        </p:nvSpPr>
        <p:spPr>
          <a:xfrm>
            <a:off x="404786" y="382816"/>
            <a:ext cx="11382428" cy="480131"/>
          </a:xfrm>
        </p:spPr>
        <p:txBody>
          <a:bodyPr/>
          <a:lstStyle/>
          <a:p>
            <a:r>
              <a:rPr lang="fr-FR" noProof="0" dirty="0"/>
              <a:t>NOS ENGAGEMENTS</a:t>
            </a:r>
          </a:p>
        </p:txBody>
      </p:sp>
      <p:sp>
        <p:nvSpPr>
          <p:cNvPr id="18" name="Espace réservé du texte 20">
            <a:extLst>
              <a:ext uri="{FF2B5EF4-FFF2-40B4-BE49-F238E27FC236}">
                <a16:creationId xmlns:a16="http://schemas.microsoft.com/office/drawing/2014/main" id="{4137F946-8183-4A14-A4C6-C728B4315B0C}"/>
              </a:ext>
            </a:extLst>
          </p:cNvPr>
          <p:cNvSpPr txBox="1">
            <a:spLocks/>
          </p:cNvSpPr>
          <p:nvPr/>
        </p:nvSpPr>
        <p:spPr>
          <a:xfrm>
            <a:off x="476793" y="1628800"/>
            <a:ext cx="5495381" cy="3766866"/>
          </a:xfrm>
          <a:prstGeom prst="rect">
            <a:avLst/>
          </a:prstGeom>
        </p:spPr>
        <p:txBody>
          <a:bodyPr vert="horz" lIns="0" tIns="45720" rIns="0" bIns="45720" rtlCol="0">
            <a:noAutofit/>
          </a:bodyPr>
          <a:lstStyle>
            <a:lvl1pPr marL="85725" indent="-85725">
              <a:lnSpc>
                <a:spcPct val="100000"/>
              </a:lnSpc>
              <a:spcBef>
                <a:spcPts val="1800"/>
              </a:spcBef>
              <a:buSzPct val="50000"/>
              <a:buFont typeface="HelveticaNeueLT Std Lt Cn" panose="020B0406020202030204" pitchFamily="34" charset="0"/>
              <a:buChar char=" "/>
              <a:defRPr sz="1600" b="0"/>
            </a:lvl1pPr>
            <a:lvl2pPr marL="447675" lvl="1" indent="-314325">
              <a:lnSpc>
                <a:spcPct val="100000"/>
              </a:lnSpc>
              <a:spcBef>
                <a:spcPts val="600"/>
              </a:spcBef>
              <a:buSzPct val="80000"/>
              <a:buFontTx/>
              <a:buBlip>
                <a:blip r:embed="rId7"/>
              </a:buBlip>
              <a:defRPr sz="1600"/>
            </a:lvl2pPr>
            <a:lvl3pPr marL="714375" lvl="2" indent="-171450">
              <a:lnSpc>
                <a:spcPct val="100000"/>
              </a:lnSpc>
              <a:spcBef>
                <a:spcPts val="600"/>
              </a:spcBef>
              <a:buFont typeface="Arial" panose="020B0604020202020204" pitchFamily="34" charset="0"/>
              <a:buChar char="‒"/>
              <a:defRPr sz="1600"/>
            </a:lvl3pPr>
            <a:lvl4pPr marL="987425" indent="-228600">
              <a:lnSpc>
                <a:spcPct val="90000"/>
              </a:lnSpc>
              <a:spcBef>
                <a:spcPts val="500"/>
              </a:spcBef>
              <a:buFont typeface="Arial" panose="020B0604020202020204" pitchFamily="34" charset="0"/>
              <a:buChar char="•"/>
              <a:defRPr sz="1100">
                <a:solidFill>
                  <a:schemeClr val="bg2"/>
                </a:solidFill>
              </a:defRPr>
            </a:lvl4pPr>
            <a:lvl5pPr marL="1262063" indent="-228600">
              <a:lnSpc>
                <a:spcPct val="90000"/>
              </a:lnSpc>
              <a:spcBef>
                <a:spcPts val="500"/>
              </a:spcBef>
              <a:buFont typeface="HelveticaNeueLT Std Lt Cn" panose="020B0406020202030204" pitchFamily="34" charset="0"/>
              <a:buChar char="−"/>
              <a:defRPr sz="1050">
                <a:solidFill>
                  <a:schemeClr val="bg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Clr>
                <a:schemeClr val="accent3"/>
              </a:buClr>
              <a:buNone/>
            </a:pPr>
            <a:r>
              <a:rPr lang="fr-FR" sz="1400" dirty="0">
                <a:solidFill>
                  <a:srgbClr val="002060"/>
                </a:solidFill>
                <a:cs typeface="Calibri Light" panose="020F0302020204030204" pitchFamily="34" charset="0"/>
              </a:rPr>
              <a:t>Ipsos est membre des organismes professionnels français et européens des études de Marché et d’Opinion suivants : </a:t>
            </a:r>
          </a:p>
          <a:p>
            <a:pPr lvl="1">
              <a:buClr>
                <a:schemeClr val="accent3"/>
              </a:buClr>
            </a:pPr>
            <a:r>
              <a:rPr lang="fr-FR" sz="1400" b="1" dirty="0">
                <a:solidFill>
                  <a:srgbClr val="002060"/>
                </a:solidFill>
                <a:cs typeface="Calibri Light" panose="020F0302020204030204" pitchFamily="34" charset="0"/>
              </a:rPr>
              <a:t>SYNTEC</a:t>
            </a:r>
            <a:r>
              <a:rPr lang="fr-FR" sz="1400" dirty="0">
                <a:solidFill>
                  <a:srgbClr val="002060"/>
                </a:solidFill>
                <a:cs typeface="Calibri Light" panose="020F0302020204030204" pitchFamily="34" charset="0"/>
              </a:rPr>
              <a:t>  (</a:t>
            </a:r>
            <a:r>
              <a:rPr lang="fr-FR" sz="1400" dirty="0">
                <a:solidFill>
                  <a:srgbClr val="002060"/>
                </a:solidFill>
                <a:cs typeface="Calibri Light" panose="020F0302020204030204" pitchFamily="34" charset="0"/>
                <a:hlinkClick r:id="rId8">
                  <a:extLst>
                    <a:ext uri="{A12FA001-AC4F-418D-AE19-62706E023703}">
                      <ahyp:hlinkClr xmlns:ahyp="http://schemas.microsoft.com/office/drawing/2018/hyperlinkcolor" xmlns="" val="tx"/>
                    </a:ext>
                  </a:extLst>
                </a:hlinkClick>
              </a:rPr>
              <a:t>www.syntec-etudes.com</a:t>
            </a:r>
            <a:r>
              <a:rPr lang="fr-FR" sz="1400" dirty="0">
                <a:solidFill>
                  <a:srgbClr val="002060"/>
                </a:solidFill>
                <a:cs typeface="Calibri Light" panose="020F0302020204030204" pitchFamily="34" charset="0"/>
              </a:rPr>
              <a:t> ), Syndicat professionnel des sociétés d’études de marché en France </a:t>
            </a:r>
          </a:p>
          <a:p>
            <a:pPr lvl="1">
              <a:buClr>
                <a:schemeClr val="accent3"/>
              </a:buClr>
            </a:pPr>
            <a:r>
              <a:rPr lang="fr-FR" sz="1400" b="1" dirty="0">
                <a:solidFill>
                  <a:schemeClr val="tx2"/>
                </a:solidFill>
                <a:cs typeface="Calibri Light" panose="020F0302020204030204" pitchFamily="34" charset="0"/>
              </a:rPr>
              <a:t>ESOMAR</a:t>
            </a:r>
            <a:r>
              <a:rPr lang="fr-FR" sz="1400" dirty="0">
                <a:cs typeface="Calibri Light" panose="020F0302020204030204" pitchFamily="34" charset="0"/>
              </a:rPr>
              <a:t>  </a:t>
            </a:r>
            <a:r>
              <a:rPr lang="fr-FR" sz="1400" dirty="0">
                <a:solidFill>
                  <a:srgbClr val="002060"/>
                </a:solidFill>
                <a:cs typeface="Calibri Light" panose="020F0302020204030204" pitchFamily="34" charset="0"/>
              </a:rPr>
              <a:t>(</a:t>
            </a:r>
            <a:r>
              <a:rPr lang="fr-FR" sz="1400" dirty="0">
                <a:solidFill>
                  <a:srgbClr val="002060"/>
                </a:solidFill>
                <a:cs typeface="Calibri Light" panose="020F0302020204030204" pitchFamily="34" charset="0"/>
                <a:hlinkClick r:id="rId9">
                  <a:extLst>
                    <a:ext uri="{A12FA001-AC4F-418D-AE19-62706E023703}">
                      <ahyp:hlinkClr xmlns:ahyp="http://schemas.microsoft.com/office/drawing/2018/hyperlinkcolor" xmlns="" val="tx"/>
                    </a:ext>
                  </a:extLst>
                </a:hlinkClick>
              </a:rPr>
              <a:t>www.esomar.org</a:t>
            </a:r>
            <a:r>
              <a:rPr lang="fr-FR" sz="1400" dirty="0">
                <a:solidFill>
                  <a:srgbClr val="002060"/>
                </a:solidFill>
                <a:cs typeface="Calibri Light" panose="020F0302020204030204" pitchFamily="34" charset="0"/>
              </a:rPr>
              <a:t> ),  </a:t>
            </a:r>
            <a:r>
              <a:rPr lang="fr-FR" sz="1400" b="1" dirty="0" err="1">
                <a:solidFill>
                  <a:srgbClr val="002060"/>
                </a:solidFill>
                <a:cs typeface="Calibri Light" panose="020F0302020204030204" pitchFamily="34" charset="0"/>
              </a:rPr>
              <a:t>E</a:t>
            </a:r>
            <a:r>
              <a:rPr lang="fr-FR" sz="1400" dirty="0" err="1">
                <a:solidFill>
                  <a:srgbClr val="002060"/>
                </a:solidFill>
                <a:cs typeface="Calibri Light" panose="020F0302020204030204" pitchFamily="34" charset="0"/>
              </a:rPr>
              <a:t>uropean</a:t>
            </a:r>
            <a:r>
              <a:rPr lang="fr-FR" sz="1400" dirty="0">
                <a:solidFill>
                  <a:srgbClr val="002060"/>
                </a:solidFill>
                <a:cs typeface="Calibri Light" panose="020F0302020204030204" pitchFamily="34" charset="0"/>
              </a:rPr>
              <a:t> </a:t>
            </a:r>
            <a:r>
              <a:rPr lang="fr-FR" sz="1400" b="1" dirty="0">
                <a:solidFill>
                  <a:srgbClr val="002060"/>
                </a:solidFill>
                <a:cs typeface="Calibri Light" panose="020F0302020204030204" pitchFamily="34" charset="0"/>
              </a:rPr>
              <a:t>S</a:t>
            </a:r>
            <a:r>
              <a:rPr lang="fr-FR" sz="1400" dirty="0">
                <a:solidFill>
                  <a:srgbClr val="002060"/>
                </a:solidFill>
                <a:cs typeface="Calibri Light" panose="020F0302020204030204" pitchFamily="34" charset="0"/>
              </a:rPr>
              <a:t>ociety for </a:t>
            </a:r>
            <a:r>
              <a:rPr lang="fr-FR" sz="1400" b="1" dirty="0">
                <a:solidFill>
                  <a:srgbClr val="002060"/>
                </a:solidFill>
                <a:cs typeface="Calibri Light" panose="020F0302020204030204" pitchFamily="34" charset="0"/>
              </a:rPr>
              <a:t>O</a:t>
            </a:r>
            <a:r>
              <a:rPr lang="fr-FR" sz="1400" dirty="0">
                <a:solidFill>
                  <a:srgbClr val="002060"/>
                </a:solidFill>
                <a:cs typeface="Calibri Light" panose="020F0302020204030204" pitchFamily="34" charset="0"/>
              </a:rPr>
              <a:t>pinion and  </a:t>
            </a:r>
            <a:r>
              <a:rPr lang="fr-FR" sz="1400" b="1" dirty="0" err="1">
                <a:solidFill>
                  <a:srgbClr val="002060"/>
                </a:solidFill>
                <a:cs typeface="Calibri Light" panose="020F0302020204030204" pitchFamily="34" charset="0"/>
              </a:rPr>
              <a:t>Mar</a:t>
            </a:r>
            <a:r>
              <a:rPr lang="fr-FR" sz="1400" dirty="0" err="1">
                <a:solidFill>
                  <a:srgbClr val="002060"/>
                </a:solidFill>
                <a:cs typeface="Calibri Light" panose="020F0302020204030204" pitchFamily="34" charset="0"/>
              </a:rPr>
              <a:t>ket</a:t>
            </a:r>
            <a:r>
              <a:rPr lang="fr-FR" sz="1400" dirty="0">
                <a:solidFill>
                  <a:srgbClr val="002060"/>
                </a:solidFill>
                <a:cs typeface="Calibri Light" panose="020F0302020204030204" pitchFamily="34" charset="0"/>
              </a:rPr>
              <a:t> </a:t>
            </a:r>
            <a:r>
              <a:rPr lang="fr-FR" sz="1400" dirty="0" err="1">
                <a:solidFill>
                  <a:srgbClr val="002060"/>
                </a:solidFill>
                <a:cs typeface="Calibri Light" panose="020F0302020204030204" pitchFamily="34" charset="0"/>
              </a:rPr>
              <a:t>Research</a:t>
            </a:r>
            <a:r>
              <a:rPr lang="fr-FR" sz="1400" dirty="0">
                <a:solidFill>
                  <a:srgbClr val="002060"/>
                </a:solidFill>
                <a:cs typeface="Calibri Light" panose="020F0302020204030204" pitchFamily="34" charset="0"/>
              </a:rPr>
              <a:t>,</a:t>
            </a:r>
          </a:p>
          <a:p>
            <a:pPr marL="0" indent="0">
              <a:buClr>
                <a:schemeClr val="accent3"/>
              </a:buClr>
              <a:buNone/>
            </a:pPr>
            <a:r>
              <a:rPr lang="fr-FR" sz="1400" dirty="0">
                <a:solidFill>
                  <a:srgbClr val="002060"/>
                </a:solidFill>
                <a:cs typeface="Calibri Light" panose="020F0302020204030204" pitchFamily="34" charset="0"/>
              </a:rPr>
              <a:t>Ipsos France  s’engage à appliquer </a:t>
            </a:r>
            <a:r>
              <a:rPr lang="fr-FR" sz="1400" b="1" dirty="0">
                <a:solidFill>
                  <a:srgbClr val="002060"/>
                </a:solidFill>
                <a:cs typeface="Calibri Light" panose="020F0302020204030204" pitchFamily="34" charset="0"/>
              </a:rPr>
              <a:t>le code ICC/ESOMAR </a:t>
            </a:r>
            <a:r>
              <a:rPr lang="fr-FR" sz="1400" dirty="0">
                <a:solidFill>
                  <a:srgbClr val="002060"/>
                </a:solidFill>
                <a:cs typeface="Calibri Light" panose="020F0302020204030204" pitchFamily="34" charset="0"/>
              </a:rPr>
              <a:t>des études de Marché et d’Opinion. Ce code définit les règles déontologiques des professionnels des études de marché et établit les mesures de protection dont bénéficient les personnes interrogées. </a:t>
            </a:r>
          </a:p>
          <a:p>
            <a:pPr marL="0" indent="0">
              <a:buClr>
                <a:schemeClr val="accent3"/>
              </a:buClr>
              <a:buNone/>
            </a:pPr>
            <a:r>
              <a:rPr lang="fr-FR" sz="1400" dirty="0">
                <a:solidFill>
                  <a:srgbClr val="002060"/>
                </a:solidFill>
                <a:cs typeface="Calibri Light" panose="020F0302020204030204" pitchFamily="34" charset="0"/>
              </a:rPr>
              <a:t>Ipsos France s’engage à respecter les lois applicables. Ipsos a désigné    un Data Protection </a:t>
            </a:r>
            <a:r>
              <a:rPr lang="fr-FR" sz="1400" dirty="0" err="1">
                <a:solidFill>
                  <a:srgbClr val="002060"/>
                </a:solidFill>
                <a:cs typeface="Calibri Light" panose="020F0302020204030204" pitchFamily="34" charset="0"/>
              </a:rPr>
              <a:t>Officer</a:t>
            </a:r>
            <a:r>
              <a:rPr lang="fr-FR" sz="1400" dirty="0">
                <a:solidFill>
                  <a:srgbClr val="002060"/>
                </a:solidFill>
                <a:cs typeface="Calibri Light" panose="020F0302020204030204" pitchFamily="34" charset="0"/>
              </a:rPr>
              <a:t> et a mis place un plan de conformité au Règlement Général sur la Protection des Données (Règlement (UE) 2016/679). Pour plus d’information sur notre politique en matière de protection des données personnelles : </a:t>
            </a:r>
            <a:r>
              <a:rPr lang="fr-FR" sz="1400" dirty="0">
                <a:solidFill>
                  <a:srgbClr val="0070C0"/>
                </a:solidFill>
                <a:cs typeface="Calibri Light" panose="020F0302020204030204" pitchFamily="34" charset="0"/>
                <a:hlinkClick r:id="rId10">
                  <a:extLst>
                    <a:ext uri="{A12FA001-AC4F-418D-AE19-62706E023703}">
                      <ahyp:hlinkClr xmlns:ahyp="http://schemas.microsoft.com/office/drawing/2018/hyperlinkcolor" xmlns="" val="tx"/>
                    </a:ext>
                  </a:extLst>
                </a:hlinkClick>
              </a:rPr>
              <a:t>https://www.ipsos.com/fr-fr/confidentialite-et-protection-des-donnees-personnelles</a:t>
            </a:r>
            <a:endParaRPr lang="fr-FR" sz="1400" dirty="0">
              <a:solidFill>
                <a:srgbClr val="0070C0"/>
              </a:solidFill>
              <a:cs typeface="Calibri Light" panose="020F0302020204030204" pitchFamily="34" charset="0"/>
            </a:endParaRPr>
          </a:p>
        </p:txBody>
      </p:sp>
      <p:sp>
        <p:nvSpPr>
          <p:cNvPr id="14" name="Rectangle 13">
            <a:extLst>
              <a:ext uri="{FF2B5EF4-FFF2-40B4-BE49-F238E27FC236}">
                <a16:creationId xmlns:a16="http://schemas.microsoft.com/office/drawing/2014/main" id="{45C8B59D-B8BE-48D6-9BDB-935D1E3F4598}"/>
              </a:ext>
            </a:extLst>
          </p:cNvPr>
          <p:cNvSpPr/>
          <p:nvPr/>
        </p:nvSpPr>
        <p:spPr>
          <a:xfrm>
            <a:off x="6288834" y="1628800"/>
            <a:ext cx="5347645" cy="4185761"/>
          </a:xfrm>
          <a:prstGeom prst="rect">
            <a:avLst/>
          </a:prstGeom>
        </p:spPr>
        <p:txBody>
          <a:bodyPr wrap="square">
            <a:spAutoFit/>
          </a:bodyPr>
          <a:lstStyle/>
          <a:p>
            <a:pPr>
              <a:buClr>
                <a:schemeClr val="accent3"/>
              </a:buClr>
            </a:pPr>
            <a:r>
              <a:rPr lang="fr-FR" sz="1400" dirty="0">
                <a:solidFill>
                  <a:srgbClr val="002060"/>
                </a:solidFill>
              </a:rPr>
              <a:t>La durée de conservation des données personnelles des personnes interviewées dans le cadre d’une étude est, à moins d’un engagement contractuel spécifique :</a:t>
            </a:r>
          </a:p>
          <a:p>
            <a:pPr marL="884348" lvl="4" indent="-171450">
              <a:buClr>
                <a:schemeClr val="tx1"/>
              </a:buClr>
              <a:buFont typeface="Arial" panose="020B0604020202020204" pitchFamily="34" charset="0"/>
              <a:buChar char="•"/>
            </a:pPr>
            <a:r>
              <a:rPr lang="fr-FR" sz="1400" dirty="0">
                <a:solidFill>
                  <a:srgbClr val="002060"/>
                </a:solidFill>
              </a:rPr>
              <a:t> de 12 mois suivant la date de fin d’une étude Ad Hoc</a:t>
            </a:r>
          </a:p>
          <a:p>
            <a:pPr marL="884348" lvl="4" indent="-171450">
              <a:buClr>
                <a:schemeClr val="tx1"/>
              </a:buClr>
              <a:buFont typeface="Arial" panose="020B0604020202020204" pitchFamily="34" charset="0"/>
              <a:buChar char="•"/>
            </a:pPr>
            <a:r>
              <a:rPr lang="fr-FR" sz="1400" dirty="0">
                <a:solidFill>
                  <a:srgbClr val="002060"/>
                </a:solidFill>
              </a:rPr>
              <a:t> de 36 mois suivant la date de fin  de chaque vague d’une étude récurrente</a:t>
            </a:r>
          </a:p>
          <a:p>
            <a:pPr marL="427148" lvl="3" indent="-171450">
              <a:spcBef>
                <a:spcPts val="0"/>
              </a:spcBef>
              <a:spcAft>
                <a:spcPts val="0"/>
              </a:spcAft>
              <a:buClr>
                <a:schemeClr val="accent3"/>
              </a:buClr>
            </a:pPr>
            <a:endParaRPr lang="fr-FR" sz="1400" dirty="0"/>
          </a:p>
          <a:p>
            <a:pPr marL="255698" lvl="3" indent="0">
              <a:spcBef>
                <a:spcPts val="0"/>
              </a:spcBef>
              <a:spcAft>
                <a:spcPts val="0"/>
              </a:spcAft>
              <a:buClr>
                <a:schemeClr val="accent3"/>
              </a:buClr>
              <a:buNone/>
            </a:pPr>
            <a:endParaRPr lang="fr-FR" sz="1400" dirty="0"/>
          </a:p>
          <a:p>
            <a:pPr marL="255698" lvl="3" indent="0">
              <a:spcBef>
                <a:spcPts val="0"/>
              </a:spcBef>
              <a:spcAft>
                <a:spcPts val="0"/>
              </a:spcAft>
              <a:buClr>
                <a:schemeClr val="accent3"/>
              </a:buClr>
              <a:buNone/>
            </a:pPr>
            <a:endParaRPr lang="fr-FR" sz="1400" dirty="0"/>
          </a:p>
          <a:p>
            <a:pPr>
              <a:buClr>
                <a:schemeClr val="accent3"/>
              </a:buClr>
            </a:pPr>
            <a:r>
              <a:rPr lang="fr-FR" sz="1400" dirty="0">
                <a:solidFill>
                  <a:srgbClr val="002060"/>
                </a:solidFill>
              </a:rPr>
              <a:t>Ipsos  France est certifiée </a:t>
            </a:r>
            <a:r>
              <a:rPr lang="fr-FR" sz="1400" b="1" dirty="0">
                <a:solidFill>
                  <a:srgbClr val="002060"/>
                </a:solidFill>
              </a:rPr>
              <a:t>ISO 20252 : </a:t>
            </a:r>
            <a:r>
              <a:rPr lang="fr-FR" sz="1400" b="1" dirty="0" err="1">
                <a:solidFill>
                  <a:srgbClr val="002060"/>
                </a:solidFill>
              </a:rPr>
              <a:t>Market</a:t>
            </a:r>
            <a:r>
              <a:rPr lang="fr-FR" sz="1400" b="1" dirty="0">
                <a:solidFill>
                  <a:srgbClr val="002060"/>
                </a:solidFill>
              </a:rPr>
              <a:t> </a:t>
            </a:r>
            <a:r>
              <a:rPr lang="fr-FR" sz="1400" b="1" dirty="0" err="1">
                <a:solidFill>
                  <a:srgbClr val="002060"/>
                </a:solidFill>
              </a:rPr>
              <a:t>Research</a:t>
            </a:r>
            <a:r>
              <a:rPr lang="fr-FR" sz="1400" b="1" dirty="0">
                <a:solidFill>
                  <a:srgbClr val="002060"/>
                </a:solidFill>
              </a:rPr>
              <a:t> par AFNOR Certification</a:t>
            </a:r>
          </a:p>
          <a:p>
            <a:pPr marL="884348" lvl="4" indent="-171450">
              <a:buClr>
                <a:schemeClr val="tx1"/>
              </a:buClr>
              <a:buFont typeface="Arial" panose="020B0604020202020204" pitchFamily="34" charset="0"/>
              <a:buChar char="•"/>
            </a:pPr>
            <a:r>
              <a:rPr lang="fr-FR" sz="1400" dirty="0">
                <a:solidFill>
                  <a:srgbClr val="002060"/>
                </a:solidFill>
              </a:rPr>
              <a:t>Ce document est élaboré dans le respect de ces codes et normes internationales. Les éléments techniques relatifs à l’étude sont présents dans le descriptif de la méthodologie ou dans la fiche technique du rapport d’étude.</a:t>
            </a:r>
          </a:p>
          <a:p>
            <a:pPr marL="884348" lvl="4" indent="-171450">
              <a:buClr>
                <a:schemeClr val="tx1"/>
              </a:buClr>
              <a:buFont typeface="Arial" panose="020B0604020202020204" pitchFamily="34" charset="0"/>
              <a:buChar char="•"/>
            </a:pPr>
            <a:endParaRPr lang="fr-FR" sz="1400" dirty="0">
              <a:solidFill>
                <a:srgbClr val="002060"/>
              </a:solidFill>
            </a:endParaRPr>
          </a:p>
          <a:p>
            <a:pPr marL="884348" lvl="4" indent="-171450">
              <a:buClr>
                <a:schemeClr val="tx1"/>
              </a:buClr>
              <a:buFont typeface="Arial" panose="020B0604020202020204" pitchFamily="34" charset="0"/>
              <a:buChar char="•"/>
            </a:pPr>
            <a:r>
              <a:rPr lang="fr-FR" sz="1400" dirty="0">
                <a:solidFill>
                  <a:srgbClr val="002060"/>
                </a:solidFill>
              </a:rPr>
              <a:t>Cette étude a été réalisée dans le respect de ces codes et normes internationales</a:t>
            </a:r>
          </a:p>
        </p:txBody>
      </p:sp>
      <p:grpSp>
        <p:nvGrpSpPr>
          <p:cNvPr id="13" name="Group 167">
            <a:extLst>
              <a:ext uri="{FF2B5EF4-FFF2-40B4-BE49-F238E27FC236}">
                <a16:creationId xmlns:a16="http://schemas.microsoft.com/office/drawing/2014/main" id="{53BFBFB2-A4D0-4257-8239-601D60F9EE70}"/>
              </a:ext>
            </a:extLst>
          </p:cNvPr>
          <p:cNvGrpSpPr>
            <a:grpSpLocks noChangeAspect="1"/>
          </p:cNvGrpSpPr>
          <p:nvPr/>
        </p:nvGrpSpPr>
        <p:grpSpPr bwMode="auto">
          <a:xfrm>
            <a:off x="11496600" y="181076"/>
            <a:ext cx="446694" cy="484300"/>
            <a:chOff x="3354" y="1631"/>
            <a:chExt cx="974" cy="1056"/>
          </a:xfrm>
        </p:grpSpPr>
        <p:sp>
          <p:nvSpPr>
            <p:cNvPr id="15" name="Freeform 168">
              <a:extLst>
                <a:ext uri="{FF2B5EF4-FFF2-40B4-BE49-F238E27FC236}">
                  <a16:creationId xmlns:a16="http://schemas.microsoft.com/office/drawing/2014/main" id="{A969B9AA-DBE8-4213-B8AD-53ACCB1064EA}"/>
                </a:ext>
              </a:extLst>
            </p:cNvPr>
            <p:cNvSpPr>
              <a:spLocks/>
            </p:cNvSpPr>
            <p:nvPr/>
          </p:nvSpPr>
          <p:spPr bwMode="auto">
            <a:xfrm>
              <a:off x="3514" y="1631"/>
              <a:ext cx="654" cy="568"/>
            </a:xfrm>
            <a:custGeom>
              <a:avLst/>
              <a:gdLst>
                <a:gd name="T0" fmla="*/ 289 w 311"/>
                <a:gd name="T1" fmla="*/ 0 h 270"/>
                <a:gd name="T2" fmla="*/ 155 w 311"/>
                <a:gd name="T3" fmla="*/ 0 h 270"/>
                <a:gd name="T4" fmla="*/ 22 w 311"/>
                <a:gd name="T5" fmla="*/ 0 h 270"/>
                <a:gd name="T6" fmla="*/ 114 w 311"/>
                <a:gd name="T7" fmla="*/ 270 h 270"/>
                <a:gd name="T8" fmla="*/ 155 w 311"/>
                <a:gd name="T9" fmla="*/ 270 h 270"/>
                <a:gd name="T10" fmla="*/ 197 w 311"/>
                <a:gd name="T11" fmla="*/ 270 h 270"/>
                <a:gd name="T12" fmla="*/ 289 w 311"/>
                <a:gd name="T13" fmla="*/ 0 h 270"/>
              </a:gdLst>
              <a:ahLst/>
              <a:cxnLst>
                <a:cxn ang="0">
                  <a:pos x="T0" y="T1"/>
                </a:cxn>
                <a:cxn ang="0">
                  <a:pos x="T2" y="T3"/>
                </a:cxn>
                <a:cxn ang="0">
                  <a:pos x="T4" y="T5"/>
                </a:cxn>
                <a:cxn ang="0">
                  <a:pos x="T6" y="T7"/>
                </a:cxn>
                <a:cxn ang="0">
                  <a:pos x="T8" y="T9"/>
                </a:cxn>
                <a:cxn ang="0">
                  <a:pos x="T10" y="T11"/>
                </a:cxn>
                <a:cxn ang="0">
                  <a:pos x="T12" y="T13"/>
                </a:cxn>
              </a:cxnLst>
              <a:rect l="0" t="0" r="r" b="b"/>
              <a:pathLst>
                <a:path w="311" h="270">
                  <a:moveTo>
                    <a:pt x="289" y="0"/>
                  </a:moveTo>
                  <a:cubicBezTo>
                    <a:pt x="155" y="0"/>
                    <a:pt x="155" y="0"/>
                    <a:pt x="155" y="0"/>
                  </a:cubicBezTo>
                  <a:cubicBezTo>
                    <a:pt x="22" y="0"/>
                    <a:pt x="22" y="0"/>
                    <a:pt x="22" y="0"/>
                  </a:cubicBezTo>
                  <a:cubicBezTo>
                    <a:pt x="22" y="0"/>
                    <a:pt x="0" y="153"/>
                    <a:pt x="114" y="270"/>
                  </a:cubicBezTo>
                  <a:cubicBezTo>
                    <a:pt x="155" y="270"/>
                    <a:pt x="155" y="270"/>
                    <a:pt x="155" y="270"/>
                  </a:cubicBezTo>
                  <a:cubicBezTo>
                    <a:pt x="197" y="270"/>
                    <a:pt x="197" y="270"/>
                    <a:pt x="197" y="270"/>
                  </a:cubicBezTo>
                  <a:cubicBezTo>
                    <a:pt x="311" y="153"/>
                    <a:pt x="289" y="0"/>
                    <a:pt x="289" y="0"/>
                  </a:cubicBezTo>
                  <a:close/>
                </a:path>
              </a:pathLst>
            </a:custGeom>
            <a:noFill/>
            <a:ln w="1905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Freeform 169">
              <a:extLst>
                <a:ext uri="{FF2B5EF4-FFF2-40B4-BE49-F238E27FC236}">
                  <a16:creationId xmlns:a16="http://schemas.microsoft.com/office/drawing/2014/main" id="{740C31F3-5180-4759-A759-3780CF47C561}"/>
                </a:ext>
              </a:extLst>
            </p:cNvPr>
            <p:cNvSpPr>
              <a:spLocks/>
            </p:cNvSpPr>
            <p:nvPr/>
          </p:nvSpPr>
          <p:spPr bwMode="auto">
            <a:xfrm>
              <a:off x="3547" y="2559"/>
              <a:ext cx="588" cy="128"/>
            </a:xfrm>
            <a:custGeom>
              <a:avLst/>
              <a:gdLst>
                <a:gd name="T0" fmla="*/ 279 w 279"/>
                <a:gd name="T1" fmla="*/ 61 h 61"/>
                <a:gd name="T2" fmla="*/ 279 w 279"/>
                <a:gd name="T3" fmla="*/ 61 h 61"/>
                <a:gd name="T4" fmla="*/ 218 w 279"/>
                <a:gd name="T5" fmla="*/ 0 h 61"/>
                <a:gd name="T6" fmla="*/ 61 w 279"/>
                <a:gd name="T7" fmla="*/ 0 h 61"/>
                <a:gd name="T8" fmla="*/ 0 w 279"/>
                <a:gd name="T9" fmla="*/ 61 h 61"/>
                <a:gd name="T10" fmla="*/ 0 w 279"/>
                <a:gd name="T11" fmla="*/ 61 h 61"/>
                <a:gd name="T12" fmla="*/ 279 w 279"/>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79" h="61">
                  <a:moveTo>
                    <a:pt x="279" y="61"/>
                  </a:moveTo>
                  <a:cubicBezTo>
                    <a:pt x="279" y="61"/>
                    <a:pt x="279" y="61"/>
                    <a:pt x="279" y="61"/>
                  </a:cubicBezTo>
                  <a:cubicBezTo>
                    <a:pt x="279" y="27"/>
                    <a:pt x="252" y="0"/>
                    <a:pt x="218" y="0"/>
                  </a:cubicBezTo>
                  <a:cubicBezTo>
                    <a:pt x="61" y="0"/>
                    <a:pt x="61" y="0"/>
                    <a:pt x="61" y="0"/>
                  </a:cubicBezTo>
                  <a:cubicBezTo>
                    <a:pt x="27" y="0"/>
                    <a:pt x="0" y="27"/>
                    <a:pt x="0" y="61"/>
                  </a:cubicBezTo>
                  <a:cubicBezTo>
                    <a:pt x="0" y="61"/>
                    <a:pt x="0" y="61"/>
                    <a:pt x="0" y="61"/>
                  </a:cubicBezTo>
                  <a:lnTo>
                    <a:pt x="279" y="61"/>
                  </a:lnTo>
                  <a:close/>
                </a:path>
              </a:pathLst>
            </a:custGeom>
            <a:noFill/>
            <a:ln w="1905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Freeform 170">
              <a:extLst>
                <a:ext uri="{FF2B5EF4-FFF2-40B4-BE49-F238E27FC236}">
                  <a16:creationId xmlns:a16="http://schemas.microsoft.com/office/drawing/2014/main" id="{A638DF17-4081-4216-BCD6-64275237994D}"/>
                </a:ext>
              </a:extLst>
            </p:cNvPr>
            <p:cNvSpPr>
              <a:spLocks/>
            </p:cNvSpPr>
            <p:nvPr/>
          </p:nvSpPr>
          <p:spPr bwMode="auto">
            <a:xfrm>
              <a:off x="3659" y="2199"/>
              <a:ext cx="364" cy="360"/>
            </a:xfrm>
            <a:custGeom>
              <a:avLst/>
              <a:gdLst>
                <a:gd name="T0" fmla="*/ 161 w 173"/>
                <a:gd name="T1" fmla="*/ 134 h 171"/>
                <a:gd name="T2" fmla="*/ 148 w 173"/>
                <a:gd name="T3" fmla="*/ 121 h 171"/>
                <a:gd name="T4" fmla="*/ 112 w 173"/>
                <a:gd name="T5" fmla="*/ 74 h 171"/>
                <a:gd name="T6" fmla="*/ 128 w 173"/>
                <a:gd name="T7" fmla="*/ 28 h 171"/>
                <a:gd name="T8" fmla="*/ 127 w 173"/>
                <a:gd name="T9" fmla="*/ 0 h 171"/>
                <a:gd name="T10" fmla="*/ 86 w 173"/>
                <a:gd name="T11" fmla="*/ 0 h 171"/>
                <a:gd name="T12" fmla="*/ 46 w 173"/>
                <a:gd name="T13" fmla="*/ 0 h 171"/>
                <a:gd name="T14" fmla="*/ 45 w 173"/>
                <a:gd name="T15" fmla="*/ 28 h 171"/>
                <a:gd name="T16" fmla="*/ 61 w 173"/>
                <a:gd name="T17" fmla="*/ 74 h 171"/>
                <a:gd name="T18" fmla="*/ 25 w 173"/>
                <a:gd name="T19" fmla="*/ 121 h 171"/>
                <a:gd name="T20" fmla="*/ 12 w 173"/>
                <a:gd name="T21" fmla="*/ 134 h 171"/>
                <a:gd name="T22" fmla="*/ 2 w 173"/>
                <a:gd name="T23" fmla="*/ 171 h 171"/>
                <a:gd name="T24" fmla="*/ 52 w 173"/>
                <a:gd name="T25" fmla="*/ 171 h 171"/>
                <a:gd name="T26" fmla="*/ 86 w 173"/>
                <a:gd name="T27" fmla="*/ 171 h 171"/>
                <a:gd name="T28" fmla="*/ 121 w 173"/>
                <a:gd name="T29" fmla="*/ 171 h 171"/>
                <a:gd name="T30" fmla="*/ 171 w 173"/>
                <a:gd name="T31" fmla="*/ 171 h 171"/>
                <a:gd name="T32" fmla="*/ 161 w 173"/>
                <a:gd name="T33" fmla="*/ 13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 h="171">
                  <a:moveTo>
                    <a:pt x="161" y="134"/>
                  </a:moveTo>
                  <a:cubicBezTo>
                    <a:pt x="157" y="127"/>
                    <a:pt x="152" y="123"/>
                    <a:pt x="148" y="121"/>
                  </a:cubicBezTo>
                  <a:cubicBezTo>
                    <a:pt x="135" y="112"/>
                    <a:pt x="112" y="98"/>
                    <a:pt x="112" y="74"/>
                  </a:cubicBezTo>
                  <a:cubicBezTo>
                    <a:pt x="112" y="42"/>
                    <a:pt x="128" y="28"/>
                    <a:pt x="128" y="28"/>
                  </a:cubicBezTo>
                  <a:cubicBezTo>
                    <a:pt x="127" y="0"/>
                    <a:pt x="127" y="0"/>
                    <a:pt x="127" y="0"/>
                  </a:cubicBezTo>
                  <a:cubicBezTo>
                    <a:pt x="86" y="0"/>
                    <a:pt x="86" y="0"/>
                    <a:pt x="86" y="0"/>
                  </a:cubicBezTo>
                  <a:cubicBezTo>
                    <a:pt x="46" y="0"/>
                    <a:pt x="46" y="0"/>
                    <a:pt x="46" y="0"/>
                  </a:cubicBezTo>
                  <a:cubicBezTo>
                    <a:pt x="45" y="28"/>
                    <a:pt x="45" y="28"/>
                    <a:pt x="45" y="28"/>
                  </a:cubicBezTo>
                  <a:cubicBezTo>
                    <a:pt x="45" y="28"/>
                    <a:pt x="61" y="42"/>
                    <a:pt x="61" y="74"/>
                  </a:cubicBezTo>
                  <a:cubicBezTo>
                    <a:pt x="61" y="98"/>
                    <a:pt x="38" y="112"/>
                    <a:pt x="25" y="121"/>
                  </a:cubicBezTo>
                  <a:cubicBezTo>
                    <a:pt x="21" y="123"/>
                    <a:pt x="16" y="127"/>
                    <a:pt x="12" y="134"/>
                  </a:cubicBezTo>
                  <a:cubicBezTo>
                    <a:pt x="0" y="152"/>
                    <a:pt x="2" y="171"/>
                    <a:pt x="2" y="171"/>
                  </a:cubicBezTo>
                  <a:cubicBezTo>
                    <a:pt x="52" y="171"/>
                    <a:pt x="52" y="171"/>
                    <a:pt x="52" y="171"/>
                  </a:cubicBezTo>
                  <a:cubicBezTo>
                    <a:pt x="86" y="171"/>
                    <a:pt x="86" y="171"/>
                    <a:pt x="86" y="171"/>
                  </a:cubicBezTo>
                  <a:cubicBezTo>
                    <a:pt x="121" y="171"/>
                    <a:pt x="121" y="171"/>
                    <a:pt x="121" y="171"/>
                  </a:cubicBezTo>
                  <a:cubicBezTo>
                    <a:pt x="171" y="171"/>
                    <a:pt x="171" y="171"/>
                    <a:pt x="171" y="171"/>
                  </a:cubicBezTo>
                  <a:cubicBezTo>
                    <a:pt x="171" y="171"/>
                    <a:pt x="173" y="152"/>
                    <a:pt x="161" y="134"/>
                  </a:cubicBezTo>
                  <a:close/>
                </a:path>
              </a:pathLst>
            </a:custGeom>
            <a:noFill/>
            <a:ln w="1905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Freeform 171">
              <a:extLst>
                <a:ext uri="{FF2B5EF4-FFF2-40B4-BE49-F238E27FC236}">
                  <a16:creationId xmlns:a16="http://schemas.microsoft.com/office/drawing/2014/main" id="{087FC93E-0A59-4964-9292-C3761471B454}"/>
                </a:ext>
              </a:extLst>
            </p:cNvPr>
            <p:cNvSpPr>
              <a:spLocks/>
            </p:cNvSpPr>
            <p:nvPr/>
          </p:nvSpPr>
          <p:spPr bwMode="auto">
            <a:xfrm>
              <a:off x="4057" y="1738"/>
              <a:ext cx="271" cy="278"/>
            </a:xfrm>
            <a:custGeom>
              <a:avLst/>
              <a:gdLst>
                <a:gd name="T0" fmla="*/ 33 w 129"/>
                <a:gd name="T1" fmla="*/ 0 h 132"/>
                <a:gd name="T2" fmla="*/ 117 w 129"/>
                <a:gd name="T3" fmla="*/ 0 h 132"/>
                <a:gd name="T4" fmla="*/ 128 w 129"/>
                <a:gd name="T5" fmla="*/ 13 h 132"/>
                <a:gd name="T6" fmla="*/ 0 w 129"/>
                <a:gd name="T7" fmla="*/ 132 h 132"/>
              </a:gdLst>
              <a:ahLst/>
              <a:cxnLst>
                <a:cxn ang="0">
                  <a:pos x="T0" y="T1"/>
                </a:cxn>
                <a:cxn ang="0">
                  <a:pos x="T2" y="T3"/>
                </a:cxn>
                <a:cxn ang="0">
                  <a:pos x="T4" y="T5"/>
                </a:cxn>
                <a:cxn ang="0">
                  <a:pos x="T6" y="T7"/>
                </a:cxn>
              </a:cxnLst>
              <a:rect l="0" t="0" r="r" b="b"/>
              <a:pathLst>
                <a:path w="129" h="132">
                  <a:moveTo>
                    <a:pt x="33" y="0"/>
                  </a:moveTo>
                  <a:cubicBezTo>
                    <a:pt x="117" y="0"/>
                    <a:pt x="117" y="0"/>
                    <a:pt x="117" y="0"/>
                  </a:cubicBezTo>
                  <a:cubicBezTo>
                    <a:pt x="124" y="0"/>
                    <a:pt x="129" y="6"/>
                    <a:pt x="128" y="13"/>
                  </a:cubicBezTo>
                  <a:cubicBezTo>
                    <a:pt x="122" y="46"/>
                    <a:pt x="97" y="132"/>
                    <a:pt x="0" y="132"/>
                  </a:cubicBezTo>
                </a:path>
              </a:pathLst>
            </a:custGeom>
            <a:noFill/>
            <a:ln w="1905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Freeform 172">
              <a:extLst>
                <a:ext uri="{FF2B5EF4-FFF2-40B4-BE49-F238E27FC236}">
                  <a16:creationId xmlns:a16="http://schemas.microsoft.com/office/drawing/2014/main" id="{20261B95-9F4E-4305-AC90-FFB5E65AA27C}"/>
                </a:ext>
              </a:extLst>
            </p:cNvPr>
            <p:cNvSpPr>
              <a:spLocks/>
            </p:cNvSpPr>
            <p:nvPr/>
          </p:nvSpPr>
          <p:spPr bwMode="auto">
            <a:xfrm>
              <a:off x="3354" y="1738"/>
              <a:ext cx="271" cy="278"/>
            </a:xfrm>
            <a:custGeom>
              <a:avLst/>
              <a:gdLst>
                <a:gd name="T0" fmla="*/ 96 w 129"/>
                <a:gd name="T1" fmla="*/ 0 h 132"/>
                <a:gd name="T2" fmla="*/ 11 w 129"/>
                <a:gd name="T3" fmla="*/ 0 h 132"/>
                <a:gd name="T4" fmla="*/ 1 w 129"/>
                <a:gd name="T5" fmla="*/ 13 h 132"/>
                <a:gd name="T6" fmla="*/ 129 w 129"/>
                <a:gd name="T7" fmla="*/ 132 h 132"/>
              </a:gdLst>
              <a:ahLst/>
              <a:cxnLst>
                <a:cxn ang="0">
                  <a:pos x="T0" y="T1"/>
                </a:cxn>
                <a:cxn ang="0">
                  <a:pos x="T2" y="T3"/>
                </a:cxn>
                <a:cxn ang="0">
                  <a:pos x="T4" y="T5"/>
                </a:cxn>
                <a:cxn ang="0">
                  <a:pos x="T6" y="T7"/>
                </a:cxn>
              </a:cxnLst>
              <a:rect l="0" t="0" r="r" b="b"/>
              <a:pathLst>
                <a:path w="129" h="132">
                  <a:moveTo>
                    <a:pt x="96" y="0"/>
                  </a:moveTo>
                  <a:cubicBezTo>
                    <a:pt x="11" y="0"/>
                    <a:pt x="11" y="0"/>
                    <a:pt x="11" y="0"/>
                  </a:cubicBezTo>
                  <a:cubicBezTo>
                    <a:pt x="5" y="0"/>
                    <a:pt x="0" y="6"/>
                    <a:pt x="1" y="13"/>
                  </a:cubicBezTo>
                  <a:cubicBezTo>
                    <a:pt x="7" y="46"/>
                    <a:pt x="32" y="132"/>
                    <a:pt x="129" y="132"/>
                  </a:cubicBezTo>
                </a:path>
              </a:pathLst>
            </a:custGeom>
            <a:noFill/>
            <a:ln w="19050" cap="flat">
              <a:solidFill>
                <a:schemeClr val="tx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27" name="Image 26">
            <a:extLst>
              <a:ext uri="{FF2B5EF4-FFF2-40B4-BE49-F238E27FC236}">
                <a16:creationId xmlns:a16="http://schemas.microsoft.com/office/drawing/2014/main" id="{32B14F56-8124-4D3B-85D1-AFA0050853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24467" y="2491029"/>
            <a:ext cx="504000" cy="504000"/>
          </a:xfrm>
          <a:prstGeom prst="rect">
            <a:avLst/>
          </a:prstGeom>
        </p:spPr>
      </p:pic>
      <p:pic>
        <p:nvPicPr>
          <p:cNvPr id="28" name="Image 27">
            <a:extLst>
              <a:ext uri="{FF2B5EF4-FFF2-40B4-BE49-F238E27FC236}">
                <a16:creationId xmlns:a16="http://schemas.microsoft.com/office/drawing/2014/main" id="{D027601B-D328-4320-94DC-FE836FC09E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65034" y="4304825"/>
            <a:ext cx="512000" cy="468000"/>
          </a:xfrm>
          <a:prstGeom prst="rect">
            <a:avLst/>
          </a:prstGeom>
        </p:spPr>
      </p:pic>
    </p:spTree>
    <p:extLst>
      <p:ext uri="{BB962C8B-B14F-4D97-AF65-F5344CB8AC3E}">
        <p14:creationId xmlns:p14="http://schemas.microsoft.com/office/powerpoint/2010/main" val="176975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 11" hidden="1">
            <a:extLst>
              <a:ext uri="{FF2B5EF4-FFF2-40B4-BE49-F238E27FC236}">
                <a16:creationId xmlns:a16="http://schemas.microsoft.com/office/drawing/2014/main" id="{01D1D66B-1509-4BD5-BFC3-158EC3A45D7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26" name="Diapositive think-cell" r:id="rId5" imgW="532" imgH="530" progId="TCLayout.ActiveDocument.1">
                  <p:embed/>
                </p:oleObj>
              </mc:Choice>
              <mc:Fallback>
                <p:oleObj name="Diapositive think-cell" r:id="rId5" imgW="532" imgH="530" progId="TCLayout.ActiveDocument.1">
                  <p:embed/>
                  <p:pic>
                    <p:nvPicPr>
                      <p:cNvPr id="12" name="Objet 11" hidden="1">
                        <a:extLst>
                          <a:ext uri="{FF2B5EF4-FFF2-40B4-BE49-F238E27FC236}">
                            <a16:creationId xmlns:a16="http://schemas.microsoft.com/office/drawing/2014/main" id="{01D1D66B-1509-4BD5-BFC3-158EC3A45D7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1562F974-1B89-4A0E-B1EF-4BEBB7F60E32}"/>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GB" sz="2800" b="1" dirty="0">
              <a:latin typeface="Arial Black" panose="020B0A04020102020204" pitchFamily="34" charset="0"/>
              <a:ea typeface="+mj-ea"/>
              <a:cs typeface="+mj-cs"/>
              <a:sym typeface="Arial Black" panose="020B0A04020102020204" pitchFamily="34" charset="0"/>
            </a:endParaRPr>
          </a:p>
        </p:txBody>
      </p:sp>
      <p:sp>
        <p:nvSpPr>
          <p:cNvPr id="16" name="Espace réservé du contenu 15">
            <a:extLst>
              <a:ext uri="{FF2B5EF4-FFF2-40B4-BE49-F238E27FC236}">
                <a16:creationId xmlns:a16="http://schemas.microsoft.com/office/drawing/2014/main" id="{0F520391-8AED-4B48-80B9-3BAC3CBB277B}"/>
              </a:ext>
            </a:extLst>
          </p:cNvPr>
          <p:cNvSpPr>
            <a:spLocks noGrp="1"/>
          </p:cNvSpPr>
          <p:nvPr>
            <p:ph idx="1"/>
          </p:nvPr>
        </p:nvSpPr>
        <p:spPr>
          <a:xfrm>
            <a:off x="404786" y="2225216"/>
            <a:ext cx="5511194" cy="3868080"/>
          </a:xfrm>
        </p:spPr>
        <p:txBody>
          <a:bodyPr/>
          <a:lstStyle/>
          <a:p>
            <a:pPr marL="133350" lvl="1" indent="0">
              <a:buNone/>
            </a:pPr>
            <a:r>
              <a:rPr lang="fr-FR" b="1" noProof="0" dirty="0">
                <a:solidFill>
                  <a:srgbClr val="009D9C"/>
                </a:solidFill>
              </a:rPr>
              <a:t>EN AMONT DU RECUEIL</a:t>
            </a:r>
          </a:p>
          <a:p>
            <a:pPr lvl="1"/>
            <a:r>
              <a:rPr lang="fr-FR" b="1" noProof="0" dirty="0">
                <a:solidFill>
                  <a:srgbClr val="002060"/>
                </a:solidFill>
              </a:rPr>
              <a:t>Echantillon : </a:t>
            </a:r>
            <a:r>
              <a:rPr lang="fr-FR" noProof="0" dirty="0">
                <a:solidFill>
                  <a:srgbClr val="002060"/>
                </a:solidFill>
              </a:rPr>
              <a:t>structure et représentativité</a:t>
            </a:r>
          </a:p>
          <a:p>
            <a:pPr lvl="1"/>
            <a:r>
              <a:rPr lang="fr-FR" b="1" noProof="0" dirty="0">
                <a:solidFill>
                  <a:srgbClr val="002060"/>
                </a:solidFill>
              </a:rPr>
              <a:t>Questionnaire : </a:t>
            </a:r>
            <a:r>
              <a:rPr lang="fr-FR" noProof="0" dirty="0">
                <a:solidFill>
                  <a:srgbClr val="002060"/>
                </a:solidFill>
              </a:rPr>
              <a:t>le questionnaire est rédigé en suivant une norme de rédaction comprenant 12 standards obligatoires. Il est relu et validé par un niveau senior puis envoyé au client pour validation finale. La programmation (ou script du questionnaire) est testée par au moins 2 personnes puis validée.</a:t>
            </a:r>
          </a:p>
          <a:p>
            <a:pPr marL="133350" lvl="1" indent="0">
              <a:buNone/>
            </a:pPr>
            <a:endParaRPr lang="fr-FR" noProof="0" dirty="0"/>
          </a:p>
          <a:p>
            <a:pPr marL="133350" lvl="1" indent="0">
              <a:buNone/>
            </a:pPr>
            <a:r>
              <a:rPr lang="fr-FR" b="1" noProof="0" dirty="0">
                <a:solidFill>
                  <a:srgbClr val="009D9C"/>
                </a:solidFill>
              </a:rPr>
              <a:t>LORS DU RECUEIL</a:t>
            </a:r>
          </a:p>
          <a:p>
            <a:pPr lvl="1"/>
            <a:r>
              <a:rPr lang="fr-FR" b="1" noProof="0" dirty="0">
                <a:solidFill>
                  <a:srgbClr val="002060"/>
                </a:solidFill>
              </a:rPr>
              <a:t>Échantillonnage : </a:t>
            </a:r>
            <a:r>
              <a:rPr lang="fr-FR" noProof="0" dirty="0">
                <a:solidFill>
                  <a:srgbClr val="002060"/>
                </a:solidFill>
              </a:rPr>
              <a:t>Ipsos impose </a:t>
            </a:r>
            <a:r>
              <a:rPr lang="fr-FR" dirty="0">
                <a:solidFill>
                  <a:srgbClr val="002060"/>
                </a:solidFill>
              </a:rPr>
              <a:t>des règles d’exploitation très strictes de ses bases de tirages afin de maximiser le caractère aléatoire de la sélection de l’échantillon: tirage aléatoire, taux de sollicitation, taux de participation, abandon en cours, hors cible…</a:t>
            </a:r>
          </a:p>
          <a:p>
            <a:pPr lvl="1"/>
            <a:endParaRPr lang="fr-FR" noProof="0" dirty="0"/>
          </a:p>
        </p:txBody>
      </p:sp>
      <p:sp>
        <p:nvSpPr>
          <p:cNvPr id="3" name="Espace réservé du contenu 2">
            <a:extLst>
              <a:ext uri="{FF2B5EF4-FFF2-40B4-BE49-F238E27FC236}">
                <a16:creationId xmlns:a16="http://schemas.microsoft.com/office/drawing/2014/main" id="{558534C1-5CFC-4F14-A621-B926135A0494}"/>
              </a:ext>
            </a:extLst>
          </p:cNvPr>
          <p:cNvSpPr>
            <a:spLocks noGrp="1"/>
          </p:cNvSpPr>
          <p:nvPr>
            <p:ph idx="15"/>
          </p:nvPr>
        </p:nvSpPr>
        <p:spPr>
          <a:xfrm>
            <a:off x="6280958" y="2225216"/>
            <a:ext cx="5511194" cy="3868080"/>
          </a:xfrm>
        </p:spPr>
        <p:txBody>
          <a:bodyPr/>
          <a:lstStyle/>
          <a:p>
            <a:pPr lvl="1"/>
            <a:r>
              <a:rPr lang="fr-FR" b="1" dirty="0">
                <a:solidFill>
                  <a:srgbClr val="002060"/>
                </a:solidFill>
              </a:rPr>
              <a:t>Suivi du terrain :</a:t>
            </a:r>
            <a:r>
              <a:rPr lang="fr-FR" dirty="0">
                <a:solidFill>
                  <a:srgbClr val="002060"/>
                </a:solidFill>
              </a:rPr>
              <a:t> La collecte est suivie et contrôlée (lien exclusif ou contrôle de l’adresse IP, pénétration, durée d’interview, cohérence des réponses, suivi du comportement du panéliste, taux de participation, nombre de relances,…). </a:t>
            </a:r>
          </a:p>
          <a:p>
            <a:pPr lvl="1"/>
            <a:endParaRPr lang="fr-FR" noProof="0" dirty="0">
              <a:solidFill>
                <a:srgbClr val="002060"/>
              </a:solidFill>
            </a:endParaRPr>
          </a:p>
          <a:p>
            <a:pPr marL="133350" lvl="1" indent="0">
              <a:buNone/>
            </a:pPr>
            <a:r>
              <a:rPr lang="fr-FR" b="1" noProof="0" dirty="0">
                <a:solidFill>
                  <a:srgbClr val="009D9C"/>
                </a:solidFill>
              </a:rPr>
              <a:t>EN AVAL DU RECUEIL</a:t>
            </a:r>
          </a:p>
          <a:p>
            <a:pPr lvl="1"/>
            <a:r>
              <a:rPr lang="fr-FR" noProof="0" dirty="0">
                <a:solidFill>
                  <a:srgbClr val="002060"/>
                </a:solidFill>
              </a:rPr>
              <a:t>Les résultats sont analysés en respectant les méthodes d’analyses statistiques (intervalle de confiance versus taille d’échantillon, tests de significativité). Les premiers résultats sont systématiquement contrôlés versus les résultats bruts issus de la collecte. La cohérence des résultats est aussi contrôlée (notamment les résultats observés versus les sources de comparaison en notre possession).</a:t>
            </a:r>
          </a:p>
          <a:p>
            <a:pPr lvl="1"/>
            <a:r>
              <a:rPr lang="fr-FR" noProof="0" dirty="0">
                <a:solidFill>
                  <a:srgbClr val="002060"/>
                </a:solidFill>
              </a:rPr>
              <a:t>Dans le cas d’une pondération de l’échantillon (méthode de calage sur marges), celle-ci est contrôlée par les équipes de traitement (DP) puis validée par les équipes études.</a:t>
            </a:r>
          </a:p>
          <a:p>
            <a:endParaRPr lang="fr-FR" noProof="0" dirty="0"/>
          </a:p>
        </p:txBody>
      </p:sp>
      <p:sp>
        <p:nvSpPr>
          <p:cNvPr id="10" name="Espace réservé du numéro de diapositive 9">
            <a:extLst>
              <a:ext uri="{FF2B5EF4-FFF2-40B4-BE49-F238E27FC236}">
                <a16:creationId xmlns:a16="http://schemas.microsoft.com/office/drawing/2014/main" id="{D5BCCA2F-BCBF-4CD3-B790-E6E6C86C9137}"/>
              </a:ext>
            </a:extLst>
          </p:cNvPr>
          <p:cNvSpPr>
            <a:spLocks noGrp="1"/>
          </p:cNvSpPr>
          <p:nvPr>
            <p:ph type="sldNum" sz="quarter" idx="17"/>
          </p:nvPr>
        </p:nvSpPr>
        <p:spPr/>
        <p:txBody>
          <a:bodyPr/>
          <a:lstStyle/>
          <a:p>
            <a:fld id="{D61AABEC-672F-4B68-B914-690DA978312C}" type="slidenum">
              <a:rPr lang="en-GB" smtClean="0"/>
              <a:pPr/>
              <a:t>56</a:t>
            </a:fld>
            <a:r>
              <a:rPr lang="en-GB" dirty="0"/>
              <a:t> ‒ </a:t>
            </a:r>
          </a:p>
        </p:txBody>
      </p:sp>
      <p:sp>
        <p:nvSpPr>
          <p:cNvPr id="7" name="Titre 6">
            <a:extLst>
              <a:ext uri="{FF2B5EF4-FFF2-40B4-BE49-F238E27FC236}">
                <a16:creationId xmlns:a16="http://schemas.microsoft.com/office/drawing/2014/main" id="{B999A344-DFD6-4A27-917D-18E3F328FD24}"/>
              </a:ext>
            </a:extLst>
          </p:cNvPr>
          <p:cNvSpPr>
            <a:spLocks noGrp="1"/>
          </p:cNvSpPr>
          <p:nvPr>
            <p:ph type="title"/>
          </p:nvPr>
        </p:nvSpPr>
        <p:spPr>
          <a:xfrm>
            <a:off x="404786" y="382816"/>
            <a:ext cx="11382428" cy="812530"/>
          </a:xfrm>
        </p:spPr>
        <p:txBody>
          <a:bodyPr/>
          <a:lstStyle/>
          <a:p>
            <a:r>
              <a:rPr lang="fr-FR" sz="2400" noProof="0" dirty="0"/>
              <a:t>Fiabilité des résultats :</a:t>
            </a:r>
            <a:r>
              <a:rPr lang="fr-FR" noProof="0" dirty="0"/>
              <a:t/>
            </a:r>
            <a:br>
              <a:rPr lang="fr-FR" noProof="0" dirty="0"/>
            </a:br>
            <a:r>
              <a:rPr lang="fr-FR" dirty="0"/>
              <a:t>Études auto-administrées online</a:t>
            </a:r>
            <a:endParaRPr lang="fr-FR" noProof="0" dirty="0"/>
          </a:p>
        </p:txBody>
      </p:sp>
      <p:sp>
        <p:nvSpPr>
          <p:cNvPr id="14" name="Rectangle 13">
            <a:extLst>
              <a:ext uri="{FF2B5EF4-FFF2-40B4-BE49-F238E27FC236}">
                <a16:creationId xmlns:a16="http://schemas.microsoft.com/office/drawing/2014/main" id="{72CDD636-BC04-428C-A645-C3A8F7BD7636}"/>
              </a:ext>
            </a:extLst>
          </p:cNvPr>
          <p:cNvSpPr/>
          <p:nvPr/>
        </p:nvSpPr>
        <p:spPr>
          <a:xfrm>
            <a:off x="447946" y="1376684"/>
            <a:ext cx="10936068" cy="584775"/>
          </a:xfrm>
          <a:prstGeom prst="rect">
            <a:avLst/>
          </a:prstGeom>
        </p:spPr>
        <p:txBody>
          <a:bodyPr wrap="square">
            <a:spAutoFit/>
          </a:bodyPr>
          <a:lstStyle/>
          <a:p>
            <a:pPr algn="just"/>
            <a:r>
              <a:rPr lang="fr-FR" sz="1600" b="1" dirty="0">
                <a:solidFill>
                  <a:srgbClr val="009D9C"/>
                </a:solidFill>
              </a:rPr>
              <a:t>La fiabilité globale d’une enquête est le résultat du contrôle de toutes les composantes d’erreurs, c’est pourquoi Ipsos impose des contrôles et des procédures strictes à toutes les phases d’une étude.</a:t>
            </a:r>
          </a:p>
        </p:txBody>
      </p:sp>
    </p:spTree>
    <p:extLst>
      <p:ext uri="{BB962C8B-B14F-4D97-AF65-F5344CB8AC3E}">
        <p14:creationId xmlns:p14="http://schemas.microsoft.com/office/powerpoint/2010/main" val="4182609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9">
            <a:extLst>
              <a:ext uri="{FF2B5EF4-FFF2-40B4-BE49-F238E27FC236}">
                <a16:creationId xmlns:a16="http://schemas.microsoft.com/office/drawing/2014/main" id="{2FBEE38B-7EB6-49AE-8FB4-87F29F35FC10}"/>
              </a:ext>
            </a:extLst>
          </p:cNvPr>
          <p:cNvSpPr>
            <a:spLocks noGrp="1"/>
          </p:cNvSpPr>
          <p:nvPr>
            <p:ph type="sldNum" sz="quarter" idx="14"/>
          </p:nvPr>
        </p:nvSpPr>
        <p:spPr/>
        <p:txBody>
          <a:bodyPr/>
          <a:lstStyle/>
          <a:p>
            <a:fld id="{D61AABEC-672F-4B68-B914-690DA978312C}" type="slidenum">
              <a:rPr lang="en-GB" smtClean="0"/>
              <a:pPr/>
              <a:t>57</a:t>
            </a:fld>
            <a:r>
              <a:rPr lang="en-GB" dirty="0"/>
              <a:t> ‒ </a:t>
            </a:r>
          </a:p>
        </p:txBody>
      </p:sp>
      <p:sp>
        <p:nvSpPr>
          <p:cNvPr id="19" name="ZoneTexte 18">
            <a:extLst>
              <a:ext uri="{FF2B5EF4-FFF2-40B4-BE49-F238E27FC236}">
                <a16:creationId xmlns:a16="http://schemas.microsoft.com/office/drawing/2014/main" id="{0E136943-8177-4DA9-8B48-8C1D088B10FB}"/>
              </a:ext>
            </a:extLst>
          </p:cNvPr>
          <p:cNvSpPr txBox="1"/>
          <p:nvPr/>
        </p:nvSpPr>
        <p:spPr>
          <a:xfrm>
            <a:off x="782564" y="987684"/>
            <a:ext cx="3837272" cy="523220"/>
          </a:xfrm>
          <a:prstGeom prst="rect">
            <a:avLst/>
          </a:prstGeom>
          <a:noFill/>
        </p:spPr>
        <p:txBody>
          <a:bodyPr wrap="square" rtlCol="0">
            <a:spAutoFit/>
          </a:bodyPr>
          <a:lstStyle/>
          <a:p>
            <a:r>
              <a:rPr lang="en-GB" sz="2800" b="1" dirty="0">
                <a:solidFill>
                  <a:schemeClr val="bg1"/>
                </a:solidFill>
              </a:rPr>
              <a:t>A PROPOS D’IPSOS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786992" y="1706100"/>
            <a:ext cx="4464972" cy="4416594"/>
          </a:xfrm>
          <a:prstGeom prst="rect">
            <a:avLst/>
          </a:prstGeom>
          <a:noFill/>
        </p:spPr>
        <p:txBody>
          <a:bodyPr wrap="square" rtlCol="0">
            <a:spAutoFit/>
          </a:bodyPr>
          <a:lstStyle/>
          <a:p>
            <a:r>
              <a:rPr lang="fr-FR" sz="1200" dirty="0">
                <a:solidFill>
                  <a:schemeClr val="bg1"/>
                </a:solidFill>
              </a:rPr>
              <a:t>Ipsos est le troisième Groupe mondial des études. Avec une présence effective sur 90 marchés, il emploie plus de 18 000 salariés et a la capacité de conduire des programmes de recherche dans plus de 100 pays.</a:t>
            </a:r>
          </a:p>
          <a:p>
            <a:endParaRPr lang="fr-FR" sz="1200" dirty="0">
              <a:solidFill>
                <a:schemeClr val="bg1"/>
              </a:solidFill>
            </a:endParaRPr>
          </a:p>
          <a:p>
            <a:r>
              <a:rPr lang="fr-FR" sz="1200" dirty="0">
                <a:solidFill>
                  <a:schemeClr val="bg1"/>
                </a:solidFill>
              </a:rPr>
              <a:t>Nos professionnels des études, analystes et scientifiques ont construit un groupe solide autour d’un positionnement unique multi-expertises – études marketing, opinion, citoyens, patients, gestion de la relation clients/employés. Nos 75 solutions sont basées sur des données primaires issues de nos enquêtes, de la surveillance des médias sociaux et de techniques qualitatives ou d'observation.</a:t>
            </a:r>
          </a:p>
          <a:p>
            <a:r>
              <a:rPr lang="fr-FR" sz="1200" dirty="0">
                <a:solidFill>
                  <a:schemeClr val="bg1"/>
                </a:solidFill>
              </a:rPr>
              <a:t> </a:t>
            </a:r>
          </a:p>
          <a:p>
            <a:pPr lvl="0"/>
            <a:r>
              <a:rPr lang="fr-FR" sz="1200" dirty="0">
                <a:solidFill>
                  <a:schemeClr val="bg1"/>
                </a:solidFill>
              </a:rPr>
              <a:t>“Game </a:t>
            </a:r>
            <a:r>
              <a:rPr lang="fr-FR" sz="1200" dirty="0" err="1">
                <a:solidFill>
                  <a:schemeClr val="bg1"/>
                </a:solidFill>
              </a:rPr>
              <a:t>Changers</a:t>
            </a:r>
            <a:r>
              <a:rPr lang="fr-FR" sz="1200" dirty="0">
                <a:solidFill>
                  <a:schemeClr val="bg1"/>
                </a:solidFill>
              </a:rPr>
              <a:t>” – notre slogan– </a:t>
            </a:r>
            <a:r>
              <a:rPr lang="fr-FR" sz="1200" dirty="0">
                <a:solidFill>
                  <a:prstClr val="white"/>
                </a:solidFill>
              </a:rPr>
              <a:t>résume notre ambition d'aider nos 5 000 clients à naviguer plus facilement dans notre monde en profonde mutation.</a:t>
            </a:r>
          </a:p>
          <a:p>
            <a:r>
              <a:rPr lang="fr-FR" sz="1200" dirty="0">
                <a:solidFill>
                  <a:schemeClr val="bg1"/>
                </a:solidFill>
              </a:rPr>
              <a:t> </a:t>
            </a:r>
          </a:p>
          <a:p>
            <a:r>
              <a:rPr lang="fr-FR" sz="1100" dirty="0" err="1">
                <a:solidFill>
                  <a:schemeClr val="bg1"/>
                </a:solidFill>
              </a:rPr>
              <a:t>Founded</a:t>
            </a:r>
            <a:r>
              <a:rPr lang="fr-FR" sz="1100" dirty="0">
                <a:solidFill>
                  <a:schemeClr val="bg1"/>
                </a:solidFill>
              </a:rPr>
              <a:t> in France in 1975, Ipsos </a:t>
            </a:r>
            <a:r>
              <a:rPr lang="fr-FR" sz="1100" dirty="0" err="1">
                <a:solidFill>
                  <a:schemeClr val="bg1"/>
                </a:solidFill>
              </a:rPr>
              <a:t>is</a:t>
            </a:r>
            <a:r>
              <a:rPr lang="fr-FR" sz="1100" dirty="0">
                <a:solidFill>
                  <a:schemeClr val="bg1"/>
                </a:solidFill>
              </a:rPr>
              <a:t> </a:t>
            </a:r>
            <a:r>
              <a:rPr lang="fr-FR" sz="1100" dirty="0" err="1">
                <a:solidFill>
                  <a:schemeClr val="bg1"/>
                </a:solidFill>
              </a:rPr>
              <a:t>listed</a:t>
            </a:r>
            <a:r>
              <a:rPr lang="fr-FR" sz="1100" dirty="0">
                <a:solidFill>
                  <a:schemeClr val="bg1"/>
                </a:solidFill>
              </a:rPr>
              <a:t> on the Euronext Paris </a:t>
            </a:r>
            <a:r>
              <a:rPr lang="fr-FR" sz="1100" dirty="0" err="1">
                <a:solidFill>
                  <a:schemeClr val="bg1"/>
                </a:solidFill>
              </a:rPr>
              <a:t>since</a:t>
            </a:r>
            <a:r>
              <a:rPr lang="fr-FR" sz="1100" dirty="0">
                <a:solidFill>
                  <a:schemeClr val="bg1"/>
                </a:solidFill>
              </a:rPr>
              <a:t> July 1st, 1999. The </a:t>
            </a:r>
            <a:r>
              <a:rPr lang="fr-FR" sz="1100" dirty="0" err="1">
                <a:solidFill>
                  <a:schemeClr val="bg1"/>
                </a:solidFill>
              </a:rPr>
              <a:t>company</a:t>
            </a:r>
            <a:r>
              <a:rPr lang="fr-FR" sz="1100" dirty="0">
                <a:solidFill>
                  <a:schemeClr val="bg1"/>
                </a:solidFill>
              </a:rPr>
              <a:t> </a:t>
            </a:r>
            <a:r>
              <a:rPr lang="fr-FR" sz="1100" dirty="0" err="1">
                <a:solidFill>
                  <a:schemeClr val="bg1"/>
                </a:solidFill>
              </a:rPr>
              <a:t>is</a:t>
            </a:r>
            <a:r>
              <a:rPr lang="fr-FR" sz="1100" dirty="0">
                <a:solidFill>
                  <a:schemeClr val="bg1"/>
                </a:solidFill>
              </a:rPr>
              <a:t> part of the SBF 120 and the Mid-60 index and </a:t>
            </a:r>
            <a:r>
              <a:rPr lang="fr-FR" sz="1100" dirty="0" err="1">
                <a:solidFill>
                  <a:schemeClr val="bg1"/>
                </a:solidFill>
              </a:rPr>
              <a:t>is</a:t>
            </a:r>
            <a:r>
              <a:rPr lang="fr-FR" sz="1100" dirty="0">
                <a:solidFill>
                  <a:schemeClr val="bg1"/>
                </a:solidFill>
              </a:rPr>
              <a:t> </a:t>
            </a:r>
            <a:r>
              <a:rPr lang="fr-FR" sz="1100" dirty="0" err="1">
                <a:solidFill>
                  <a:schemeClr val="bg1"/>
                </a:solidFill>
              </a:rPr>
              <a:t>eligible</a:t>
            </a:r>
            <a:r>
              <a:rPr lang="fr-FR" sz="1100" dirty="0">
                <a:solidFill>
                  <a:schemeClr val="bg1"/>
                </a:solidFill>
              </a:rPr>
              <a:t> for the </a:t>
            </a:r>
            <a:r>
              <a:rPr lang="fr-FR" sz="1100" dirty="0" err="1">
                <a:solidFill>
                  <a:schemeClr val="bg1"/>
                </a:solidFill>
              </a:rPr>
              <a:t>Deferred</a:t>
            </a:r>
            <a:r>
              <a:rPr lang="fr-FR" sz="1100" dirty="0">
                <a:solidFill>
                  <a:schemeClr val="bg1"/>
                </a:solidFill>
              </a:rPr>
              <a:t> </a:t>
            </a:r>
            <a:r>
              <a:rPr lang="fr-FR" sz="1100" dirty="0" err="1">
                <a:solidFill>
                  <a:schemeClr val="bg1"/>
                </a:solidFill>
              </a:rPr>
              <a:t>Settlement</a:t>
            </a:r>
            <a:r>
              <a:rPr lang="fr-FR" sz="1100" dirty="0">
                <a:solidFill>
                  <a:schemeClr val="bg1"/>
                </a:solidFill>
              </a:rPr>
              <a:t> Service (SRD).</a:t>
            </a:r>
          </a:p>
          <a:p>
            <a:r>
              <a:rPr lang="fr-FR" sz="1100" dirty="0">
                <a:solidFill>
                  <a:schemeClr val="bg1"/>
                </a:solidFill>
              </a:rPr>
              <a:t/>
            </a:r>
            <a:br>
              <a:rPr lang="fr-FR" sz="1100" dirty="0">
                <a:solidFill>
                  <a:schemeClr val="bg1"/>
                </a:solidFill>
              </a:rPr>
            </a:br>
            <a:r>
              <a:rPr lang="fr-FR" sz="1100" dirty="0">
                <a:solidFill>
                  <a:schemeClr val="bg1"/>
                </a:solidFill>
              </a:rPr>
              <a:t>ISIN code FR0000073298, Reuters ISOS.PA, Bloomberg IPS:FP</a:t>
            </a:r>
          </a:p>
          <a:p>
            <a:pPr lvl="0">
              <a:defRPr/>
            </a:pPr>
            <a:r>
              <a:rPr lang="fr-FR" sz="1100" b="1" dirty="0" err="1">
                <a:solidFill>
                  <a:prstClr val="white"/>
                </a:solidFill>
              </a:rPr>
              <a:t>www.ipsos.com</a:t>
            </a:r>
            <a:endParaRPr lang="fr-FR" sz="1200" b="1" dirty="0">
              <a:solidFill>
                <a:prstClr val="white"/>
              </a:solidFill>
            </a:endParaRPr>
          </a:p>
        </p:txBody>
      </p:sp>
      <p:sp>
        <p:nvSpPr>
          <p:cNvPr id="21" name="ZoneTexte 20">
            <a:extLst>
              <a:ext uri="{FF2B5EF4-FFF2-40B4-BE49-F238E27FC236}">
                <a16:creationId xmlns:a16="http://schemas.microsoft.com/office/drawing/2014/main" id="{D89FBBE5-D1FA-4410-B71A-108B0858767A}"/>
              </a:ext>
            </a:extLst>
          </p:cNvPr>
          <p:cNvSpPr txBox="1"/>
          <p:nvPr/>
        </p:nvSpPr>
        <p:spPr>
          <a:xfrm>
            <a:off x="6708068" y="987684"/>
            <a:ext cx="4253509" cy="523220"/>
          </a:xfrm>
          <a:prstGeom prst="rect">
            <a:avLst/>
          </a:prstGeom>
          <a:noFill/>
        </p:spPr>
        <p:txBody>
          <a:bodyPr wrap="square" rtlCol="0">
            <a:spAutoFit/>
          </a:bodyPr>
          <a:lstStyle/>
          <a:p>
            <a:r>
              <a:rPr lang="en-GB"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706100"/>
            <a:ext cx="4464972" cy="4878259"/>
          </a:xfrm>
          <a:prstGeom prst="rect">
            <a:avLst/>
          </a:prstGeom>
          <a:noFill/>
        </p:spPr>
        <p:txBody>
          <a:bodyPr wrap="square" rtlCol="0">
            <a:spAutoFit/>
          </a:bodyPr>
          <a:lstStyle/>
          <a:p>
            <a:r>
              <a:rPr lang="fr-FR" sz="1200" dirty="0"/>
              <a:t>Dans un monde qui évolue rapidement, s’appuyer sur des données fiables pour prendre les bonnes décisions n’a jamais été aussi important.</a:t>
            </a:r>
          </a:p>
          <a:p>
            <a:endParaRPr lang="en-US" sz="1200" dirty="0"/>
          </a:p>
          <a:p>
            <a:r>
              <a:rPr lang="fr-FR" sz="1200" dirty="0"/>
              <a:t>Chez Ipsos, nous sommes convaincus que nos clients cherchent plus qu’un simple fournisseur de données. Ils ont besoin d’un véritable partenaire qui leur procure des informations précises et pertinentes, et les transforme en connaissances pour leur permettre de passer à l’action. </a:t>
            </a:r>
          </a:p>
          <a:p>
            <a:endParaRPr lang="en-US" sz="1200" dirty="0"/>
          </a:p>
          <a:p>
            <a:r>
              <a:rPr lang="fr-FR" sz="1200" dirty="0"/>
              <a:t>Voilà pourquoi nos experts, curieux et passionnés, délivrent les mesures les plus exactes pour en extraire l’information qui permettra d’avoir une vraie compréhension de la Société, des Marchés et des Gens. </a:t>
            </a:r>
          </a:p>
          <a:p>
            <a:endParaRPr lang="en-US" sz="1200" dirty="0"/>
          </a:p>
          <a:p>
            <a:r>
              <a:rPr lang="fr-FR" sz="1200" dirty="0"/>
              <a:t>Nous mêlons notre savoir-faire au meilleur des sciences et de la technologie, et appliquons nos quatre principes de sécurité, simplicité, rapidité et de substance à tout ce que nous produisons. </a:t>
            </a:r>
          </a:p>
          <a:p>
            <a:endParaRPr lang="en-US" sz="1200" dirty="0"/>
          </a:p>
          <a:p>
            <a:r>
              <a:rPr lang="fr-FR" sz="1200" dirty="0"/>
              <a:t>Pour permettre à nos clients d’agir avec plus de rapidité, d’ingéniosité et d’audace. </a:t>
            </a:r>
            <a:br>
              <a:rPr lang="fr-FR" sz="1200" dirty="0"/>
            </a:br>
            <a:r>
              <a:rPr lang="fr-FR" sz="1200" dirty="0"/>
              <a:t>La clef du succès se résume par une vérité simple : </a:t>
            </a:r>
            <a:br>
              <a:rPr lang="fr-FR" sz="1200" dirty="0"/>
            </a:br>
            <a:r>
              <a:rPr lang="fr-FR" sz="1200" b="1" dirty="0"/>
              <a:t>« YOU ACT BETTER WHEN YOU ARE SURE* » </a:t>
            </a:r>
            <a:r>
              <a:rPr lang="fr-FR" sz="1200" dirty="0"/>
              <a:t/>
            </a:r>
            <a:br>
              <a:rPr lang="fr-FR" sz="1200" dirty="0"/>
            </a:br>
            <a:endParaRPr lang="fr-FR" sz="1200" dirty="0">
              <a:ea typeface="Calibri" panose="020F0502020204030204" pitchFamily="34" charset="0"/>
              <a:cs typeface="Times New Roman" panose="02020603050405020304" pitchFamily="18" charset="0"/>
            </a:endParaRPr>
          </a:p>
          <a:p>
            <a:r>
              <a:rPr lang="fr-FR" sz="1200" dirty="0">
                <a:ea typeface="Calibri" panose="020F0502020204030204" pitchFamily="34" charset="0"/>
                <a:cs typeface="Times New Roman" panose="02020603050405020304" pitchFamily="18" charset="0"/>
              </a:rPr>
              <a:t>*Pour prendre les bonnes décisions, il faut être sûr.</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620456"/>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767408" y="1620456"/>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01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Vous personnellement, diriez-vous que les attitudes suivantes sont répandues en France…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21" name="Tableau 20">
            <a:extLst>
              <a:ext uri="{FF2B5EF4-FFF2-40B4-BE49-F238E27FC236}">
                <a16:creationId xmlns:a16="http://schemas.microsoft.com/office/drawing/2014/main" id="{67DB6DCD-19B5-44A7-8D06-DAC2DEB6C962}"/>
              </a:ext>
            </a:extLst>
          </p:cNvPr>
          <p:cNvGraphicFramePr>
            <a:graphicFrameLocks noGrp="1"/>
          </p:cNvGraphicFramePr>
          <p:nvPr>
            <p:extLst>
              <p:ext uri="{D42A27DB-BD31-4B8C-83A1-F6EECF244321}">
                <p14:modId xmlns:p14="http://schemas.microsoft.com/office/powerpoint/2010/main" val="44775865"/>
              </p:ext>
            </p:extLst>
          </p:nvPr>
        </p:nvGraphicFramePr>
        <p:xfrm>
          <a:off x="353986" y="1590484"/>
          <a:ext cx="11482413" cy="4162616"/>
        </p:xfrm>
        <a:graphic>
          <a:graphicData uri="http://schemas.openxmlformats.org/drawingml/2006/table">
            <a:tbl>
              <a:tblPr firstRow="1" bandRow="1">
                <a:tableStyleId>{5C22544A-7EE6-4342-B048-85BDC9FD1C3A}</a:tableStyleId>
              </a:tblPr>
              <a:tblGrid>
                <a:gridCol w="5523939">
                  <a:extLst>
                    <a:ext uri="{9D8B030D-6E8A-4147-A177-3AD203B41FA5}">
                      <a16:colId xmlns:a16="http://schemas.microsoft.com/office/drawing/2014/main" val="1475364648"/>
                    </a:ext>
                  </a:extLst>
                </a:gridCol>
                <a:gridCol w="993079">
                  <a:extLst>
                    <a:ext uri="{9D8B030D-6E8A-4147-A177-3AD203B41FA5}">
                      <a16:colId xmlns:a16="http://schemas.microsoft.com/office/drawing/2014/main" val="470186094"/>
                    </a:ext>
                  </a:extLst>
                </a:gridCol>
                <a:gridCol w="993079">
                  <a:extLst>
                    <a:ext uri="{9D8B030D-6E8A-4147-A177-3AD203B41FA5}">
                      <a16:colId xmlns:a16="http://schemas.microsoft.com/office/drawing/2014/main" val="1985160263"/>
                    </a:ext>
                  </a:extLst>
                </a:gridCol>
                <a:gridCol w="993079">
                  <a:extLst>
                    <a:ext uri="{9D8B030D-6E8A-4147-A177-3AD203B41FA5}">
                      <a16:colId xmlns:a16="http://schemas.microsoft.com/office/drawing/2014/main" val="2607084394"/>
                    </a:ext>
                  </a:extLst>
                </a:gridCol>
                <a:gridCol w="993079">
                  <a:extLst>
                    <a:ext uri="{9D8B030D-6E8A-4147-A177-3AD203B41FA5}">
                      <a16:colId xmlns:a16="http://schemas.microsoft.com/office/drawing/2014/main" val="2385309527"/>
                    </a:ext>
                  </a:extLst>
                </a:gridCol>
                <a:gridCol w="993079">
                  <a:extLst>
                    <a:ext uri="{9D8B030D-6E8A-4147-A177-3AD203B41FA5}">
                      <a16:colId xmlns:a16="http://schemas.microsoft.com/office/drawing/2014/main" val="1321446257"/>
                    </a:ext>
                  </a:extLst>
                </a:gridCol>
                <a:gridCol w="993079">
                  <a:extLst>
                    <a:ext uri="{9D8B030D-6E8A-4147-A177-3AD203B41FA5}">
                      <a16:colId xmlns:a16="http://schemas.microsoft.com/office/drawing/2014/main" val="2809111100"/>
                    </a:ext>
                  </a:extLst>
                </a:gridCol>
              </a:tblGrid>
              <a:tr h="267777">
                <a:tc rowSpan="2">
                  <a:txBody>
                    <a:bodyPr/>
                    <a:lstStyle/>
                    <a:p>
                      <a:pPr algn="ctr" rtl="0" fontAlgn="b"/>
                      <a:r>
                        <a:rPr lang="fr-FR" sz="1400" b="0" i="1" u="sng" strike="noStrike" dirty="0">
                          <a:solidFill>
                            <a:srgbClr val="00326F"/>
                          </a:solidFill>
                          <a:effectLst/>
                          <a:latin typeface="+mj-lt"/>
                        </a:rPr>
                        <a:t>En % « Répandue » </a:t>
                      </a: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481605740"/>
                  </a:ext>
                </a:extLst>
              </a:tr>
              <a:tr h="417971">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1738434">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 l’homophobie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75</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72</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79</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76</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71</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1738434">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 la transphobie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67</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63</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77</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68</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fr-FR" sz="1600" b="0" i="0" u="none" strike="noStrike" kern="1200" dirty="0">
                          <a:solidFill>
                            <a:srgbClr val="00326F"/>
                          </a:solidFill>
                          <a:effectLst/>
                          <a:latin typeface="Arial Narrow" panose="020B0606020202030204" pitchFamily="34" charset="0"/>
                          <a:ea typeface="+mn-ea"/>
                          <a:cs typeface="+mn-cs"/>
                        </a:rPr>
                        <a:t>58</a:t>
                      </a:r>
                    </a:p>
                  </a:txBody>
                  <a:tcPr marL="7620" marR="7620" marT="762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8" name="Titre 4">
            <a:extLst>
              <a:ext uri="{FF2B5EF4-FFF2-40B4-BE49-F238E27FC236}">
                <a16:creationId xmlns:a16="http://schemas.microsoft.com/office/drawing/2014/main" id="{46312827-8596-4E35-AFCF-ED352E318C3C}"/>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Perception de l’importance de l’homophobie et la transphobie en France – détails</a:t>
            </a:r>
          </a:p>
        </p:txBody>
      </p:sp>
      <p:sp>
        <p:nvSpPr>
          <p:cNvPr id="9" name="Rectangle 8">
            <a:extLst>
              <a:ext uri="{FF2B5EF4-FFF2-40B4-BE49-F238E27FC236}">
                <a16:creationId xmlns:a16="http://schemas.microsoft.com/office/drawing/2014/main" id="{861E90CA-FA21-4739-92E5-CCFF54F6C858}"/>
              </a:ext>
            </a:extLst>
          </p:cNvPr>
          <p:cNvSpPr/>
          <p:nvPr/>
        </p:nvSpPr>
        <p:spPr>
          <a:xfrm>
            <a:off x="8955526" y="2717801"/>
            <a:ext cx="848874" cy="2667000"/>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012F77D2-AF26-44E6-880E-B1E8BC88561A}"/>
              </a:ext>
            </a:extLst>
          </p:cNvPr>
          <p:cNvSpPr/>
          <p:nvPr/>
        </p:nvSpPr>
        <p:spPr>
          <a:xfrm>
            <a:off x="7909320" y="2717801"/>
            <a:ext cx="848874" cy="2667000"/>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avec flèche 3">
            <a:extLst>
              <a:ext uri="{FF2B5EF4-FFF2-40B4-BE49-F238E27FC236}">
                <a16:creationId xmlns:a16="http://schemas.microsoft.com/office/drawing/2014/main" id="{6FB2F501-82E5-4540-9D69-26B2472B3177}"/>
              </a:ext>
            </a:extLst>
          </p:cNvPr>
          <p:cNvCxnSpPr>
            <a:cxnSpLocks/>
          </p:cNvCxnSpPr>
          <p:nvPr/>
        </p:nvCxnSpPr>
        <p:spPr>
          <a:xfrm flipH="1">
            <a:off x="8955526" y="2717801"/>
            <a:ext cx="2598042"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D250D56E-C06C-4CE5-93A3-EA91BCC39F20}"/>
              </a:ext>
            </a:extLst>
          </p:cNvPr>
          <p:cNvCxnSpPr>
            <a:cxnSpLocks/>
          </p:cNvCxnSpPr>
          <p:nvPr/>
        </p:nvCxnSpPr>
        <p:spPr>
          <a:xfrm flipH="1">
            <a:off x="8955526" y="4200612"/>
            <a:ext cx="2598042"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93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aphique 19">
            <a:extLst>
              <a:ext uri="{FF2B5EF4-FFF2-40B4-BE49-F238E27FC236}">
                <a16:creationId xmlns:a16="http://schemas.microsoft.com/office/drawing/2014/main" id="{4C482AA5-EA0D-476B-B8F1-710EA5664522}"/>
              </a:ext>
            </a:extLst>
          </p:cNvPr>
          <p:cNvGraphicFramePr/>
          <p:nvPr>
            <p:extLst>
              <p:ext uri="{D42A27DB-BD31-4B8C-83A1-F6EECF244321}">
                <p14:modId xmlns:p14="http://schemas.microsoft.com/office/powerpoint/2010/main" val="2512629813"/>
              </p:ext>
            </p:extLst>
          </p:nvPr>
        </p:nvGraphicFramePr>
        <p:xfrm>
          <a:off x="6768657" y="2349568"/>
          <a:ext cx="4512501" cy="29904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phique 20">
            <a:extLst>
              <a:ext uri="{FF2B5EF4-FFF2-40B4-BE49-F238E27FC236}">
                <a16:creationId xmlns:a16="http://schemas.microsoft.com/office/drawing/2014/main" id="{67C1A756-733C-444B-9ACD-F6332BFB6830}"/>
              </a:ext>
            </a:extLst>
          </p:cNvPr>
          <p:cNvGraphicFramePr/>
          <p:nvPr>
            <p:extLst>
              <p:ext uri="{D42A27DB-BD31-4B8C-83A1-F6EECF244321}">
                <p14:modId xmlns:p14="http://schemas.microsoft.com/office/powerpoint/2010/main" val="1448553743"/>
              </p:ext>
            </p:extLst>
          </p:nvPr>
        </p:nvGraphicFramePr>
        <p:xfrm>
          <a:off x="6892164" y="2443293"/>
          <a:ext cx="4269168" cy="2793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8C5DDDDD-951D-4449-8E53-0D36BE50569E}"/>
              </a:ext>
            </a:extLst>
          </p:cNvPr>
          <p:cNvGraphicFramePr/>
          <p:nvPr>
            <p:extLst>
              <p:ext uri="{D42A27DB-BD31-4B8C-83A1-F6EECF244321}">
                <p14:modId xmlns:p14="http://schemas.microsoft.com/office/powerpoint/2010/main" val="1456652173"/>
              </p:ext>
            </p:extLst>
          </p:nvPr>
        </p:nvGraphicFramePr>
        <p:xfrm>
          <a:off x="948210" y="2349568"/>
          <a:ext cx="4512501" cy="2990455"/>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Et diriez-vous que les attitudes suivantes en France représentent un problème…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6" name="Tableau 5">
            <a:extLst>
              <a:ext uri="{FF2B5EF4-FFF2-40B4-BE49-F238E27FC236}">
                <a16:creationId xmlns:a16="http://schemas.microsoft.com/office/drawing/2014/main" id="{A3C208A1-68A5-45EF-A434-6455963F9B80}"/>
              </a:ext>
            </a:extLst>
          </p:cNvPr>
          <p:cNvGraphicFramePr>
            <a:graphicFrameLocks noGrp="1"/>
          </p:cNvGraphicFramePr>
          <p:nvPr>
            <p:extLst>
              <p:ext uri="{D42A27DB-BD31-4B8C-83A1-F6EECF244321}">
                <p14:modId xmlns:p14="http://schemas.microsoft.com/office/powerpoint/2010/main" val="1028758415"/>
              </p:ext>
            </p:extLst>
          </p:nvPr>
        </p:nvGraphicFramePr>
        <p:xfrm>
          <a:off x="353041" y="5665523"/>
          <a:ext cx="11434168" cy="281940"/>
        </p:xfrm>
        <a:graphic>
          <a:graphicData uri="http://schemas.openxmlformats.org/drawingml/2006/table">
            <a:tbl>
              <a:tblPr firstRow="1" bandRow="1">
                <a:tableStyleId>{5C22544A-7EE6-4342-B048-85BDC9FD1C3A}</a:tableStyleId>
              </a:tblPr>
              <a:tblGrid>
                <a:gridCol w="2858542">
                  <a:extLst>
                    <a:ext uri="{9D8B030D-6E8A-4147-A177-3AD203B41FA5}">
                      <a16:colId xmlns:a16="http://schemas.microsoft.com/office/drawing/2014/main" val="2079931090"/>
                    </a:ext>
                  </a:extLst>
                </a:gridCol>
                <a:gridCol w="2858542">
                  <a:extLst>
                    <a:ext uri="{9D8B030D-6E8A-4147-A177-3AD203B41FA5}">
                      <a16:colId xmlns:a16="http://schemas.microsoft.com/office/drawing/2014/main" val="4207804028"/>
                    </a:ext>
                  </a:extLst>
                </a:gridCol>
                <a:gridCol w="2858542">
                  <a:extLst>
                    <a:ext uri="{9D8B030D-6E8A-4147-A177-3AD203B41FA5}">
                      <a16:colId xmlns:a16="http://schemas.microsoft.com/office/drawing/2014/main" val="2680629854"/>
                    </a:ext>
                  </a:extLst>
                </a:gridCol>
                <a:gridCol w="2858542">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Très grave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Assez grave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vraiment grave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grave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extLst>
                  <a:ext uri="{0D108BD9-81ED-4DB2-BD59-A6C34878D82A}">
                    <a16:rowId xmlns:a16="http://schemas.microsoft.com/office/drawing/2014/main" val="2307786909"/>
                  </a:ext>
                </a:extLst>
              </a:tr>
            </a:tbl>
          </a:graphicData>
        </a:graphic>
      </p:graphicFrame>
      <p:sp>
        <p:nvSpPr>
          <p:cNvPr id="8" name="ZoneTexte 7">
            <a:extLst>
              <a:ext uri="{FF2B5EF4-FFF2-40B4-BE49-F238E27FC236}">
                <a16:creationId xmlns:a16="http://schemas.microsoft.com/office/drawing/2014/main" id="{67BD3968-1589-4DF8-9F88-23FF0ADC8D26}"/>
              </a:ext>
            </a:extLst>
          </p:cNvPr>
          <p:cNvSpPr txBox="1"/>
          <p:nvPr/>
        </p:nvSpPr>
        <p:spPr>
          <a:xfrm>
            <a:off x="653144" y="1319479"/>
            <a:ext cx="9085216" cy="584775"/>
          </a:xfrm>
          <a:prstGeom prst="rect">
            <a:avLst/>
          </a:prstGeom>
          <a:noFill/>
        </p:spPr>
        <p:txBody>
          <a:bodyPr wrap="square">
            <a:spAutoFit/>
          </a:bodyPr>
          <a:lstStyle/>
          <a:p>
            <a:pPr lvl="0"/>
            <a:r>
              <a:rPr lang="fr-FR" sz="1600" u="none" strike="noStrike" dirty="0">
                <a:solidFill>
                  <a:srgbClr val="002060"/>
                </a:solidFill>
                <a:effectLst/>
                <a:latin typeface="+mj-lt"/>
                <a:ea typeface="Times New Roman" panose="02020603050405020304" pitchFamily="18" charset="0"/>
                <a:cs typeface="Arial" panose="020B0604020202020204" pitchFamily="34" charset="0"/>
              </a:rPr>
              <a:t>… l’homophobie, c’est-à-dire une attitude hostile aux personnes homosexuelles </a:t>
            </a:r>
            <a:r>
              <a:rPr lang="fr-FR" sz="1600" i="1" u="none" strike="noStrike" dirty="0">
                <a:solidFill>
                  <a:srgbClr val="002060"/>
                </a:solidFill>
                <a:effectLst/>
                <a:ea typeface="Times New Roman" panose="02020603050405020304" pitchFamily="18" charset="0"/>
                <a:cs typeface="Arial" panose="020B0604020202020204" pitchFamily="34" charset="0"/>
              </a:rPr>
              <a:t>(qu’elles soient des hommes ou des femmes)</a:t>
            </a:r>
            <a:endParaRPr lang="fr-FR" i="1" u="none" strike="noStrike" dirty="0">
              <a:solidFill>
                <a:srgbClr val="00000A"/>
              </a:solidFill>
              <a:effectLst/>
              <a:ea typeface="Times New Roman" panose="02020603050405020304" pitchFamily="18" charset="0"/>
              <a:cs typeface="Arial" panose="020B0604020202020204" pitchFamily="34" charset="0"/>
            </a:endParaRPr>
          </a:p>
        </p:txBody>
      </p:sp>
      <p:graphicFrame>
        <p:nvGraphicFramePr>
          <p:cNvPr id="9" name="Graphique 8">
            <a:extLst>
              <a:ext uri="{FF2B5EF4-FFF2-40B4-BE49-F238E27FC236}">
                <a16:creationId xmlns:a16="http://schemas.microsoft.com/office/drawing/2014/main" id="{61B9FD9A-D92F-4428-8925-93104F320CE1}"/>
              </a:ext>
            </a:extLst>
          </p:cNvPr>
          <p:cNvGraphicFramePr/>
          <p:nvPr>
            <p:extLst>
              <p:ext uri="{D42A27DB-BD31-4B8C-83A1-F6EECF244321}">
                <p14:modId xmlns:p14="http://schemas.microsoft.com/office/powerpoint/2010/main" val="3215728503"/>
              </p:ext>
            </p:extLst>
          </p:nvPr>
        </p:nvGraphicFramePr>
        <p:xfrm>
          <a:off x="1071717" y="2443293"/>
          <a:ext cx="4269168" cy="2793177"/>
        </p:xfrm>
        <a:graphic>
          <a:graphicData uri="http://schemas.openxmlformats.org/drawingml/2006/chart">
            <c:chart xmlns:c="http://schemas.openxmlformats.org/drawingml/2006/chart" xmlns:r="http://schemas.openxmlformats.org/officeDocument/2006/relationships" r:id="rId5"/>
          </a:graphicData>
        </a:graphic>
      </p:graphicFrame>
      <p:sp>
        <p:nvSpPr>
          <p:cNvPr id="10" name="ZoneTexte 9">
            <a:extLst>
              <a:ext uri="{FF2B5EF4-FFF2-40B4-BE49-F238E27FC236}">
                <a16:creationId xmlns:a16="http://schemas.microsoft.com/office/drawing/2014/main" id="{C1180F90-9494-4E19-843B-C515A188DF52}"/>
              </a:ext>
            </a:extLst>
          </p:cNvPr>
          <p:cNvSpPr txBox="1"/>
          <p:nvPr/>
        </p:nvSpPr>
        <p:spPr>
          <a:xfrm>
            <a:off x="4420925" y="2348185"/>
            <a:ext cx="1675075" cy="584775"/>
          </a:xfrm>
          <a:prstGeom prst="rect">
            <a:avLst/>
          </a:prstGeom>
          <a:noFill/>
        </p:spPr>
        <p:txBody>
          <a:bodyPr wrap="square">
            <a:spAutoFit/>
          </a:bodyPr>
          <a:lstStyle/>
          <a:p>
            <a:pPr>
              <a:defRPr/>
            </a:pPr>
            <a:r>
              <a:rPr lang="fr-FR" sz="1600" b="1" cap="small" dirty="0">
                <a:solidFill>
                  <a:srgbClr val="C00000"/>
                </a:solidFill>
                <a:latin typeface="+mj-lt"/>
              </a:rPr>
              <a:t>% Grave</a:t>
            </a:r>
          </a:p>
          <a:p>
            <a:pPr>
              <a:defRPr/>
            </a:pPr>
            <a:r>
              <a:rPr lang="fr-FR" sz="1600" b="1" cap="small" dirty="0">
                <a:solidFill>
                  <a:srgbClr val="C00000"/>
                </a:solidFill>
                <a:latin typeface="+mj-lt"/>
              </a:rPr>
              <a:t>81</a:t>
            </a:r>
            <a:endParaRPr lang="fr-FR" sz="1600" b="1" i="1" cap="small" dirty="0">
              <a:solidFill>
                <a:srgbClr val="C00000"/>
              </a:solidFill>
              <a:latin typeface="+mj-lt"/>
            </a:endParaRPr>
          </a:p>
        </p:txBody>
      </p:sp>
      <p:sp>
        <p:nvSpPr>
          <p:cNvPr id="11" name="ZoneTexte 10">
            <a:extLst>
              <a:ext uri="{FF2B5EF4-FFF2-40B4-BE49-F238E27FC236}">
                <a16:creationId xmlns:a16="http://schemas.microsoft.com/office/drawing/2014/main" id="{7BC2BBF8-70C5-4999-8633-F2130F0B7A5F}"/>
              </a:ext>
            </a:extLst>
          </p:cNvPr>
          <p:cNvSpPr txBox="1"/>
          <p:nvPr/>
        </p:nvSpPr>
        <p:spPr>
          <a:xfrm>
            <a:off x="219411"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grave</a:t>
            </a:r>
          </a:p>
          <a:p>
            <a:pPr algn="r">
              <a:defRPr/>
            </a:pPr>
            <a:r>
              <a:rPr lang="fr-FR" sz="1600" b="1" cap="small" dirty="0">
                <a:solidFill>
                  <a:srgbClr val="00326F"/>
                </a:solidFill>
                <a:latin typeface="+mj-lt"/>
              </a:rPr>
              <a:t>19</a:t>
            </a:r>
            <a:endParaRPr lang="fr-FR" sz="1600" b="1" i="1" cap="small" dirty="0">
              <a:solidFill>
                <a:srgbClr val="00326F"/>
              </a:solidFill>
              <a:latin typeface="+mj-lt"/>
            </a:endParaRPr>
          </a:p>
        </p:txBody>
      </p:sp>
      <p:sp>
        <p:nvSpPr>
          <p:cNvPr id="22" name="ZoneTexte 21">
            <a:extLst>
              <a:ext uri="{FF2B5EF4-FFF2-40B4-BE49-F238E27FC236}">
                <a16:creationId xmlns:a16="http://schemas.microsoft.com/office/drawing/2014/main" id="{72693238-EE4B-4A3A-9AEA-724327343437}"/>
              </a:ext>
            </a:extLst>
          </p:cNvPr>
          <p:cNvSpPr txBox="1"/>
          <p:nvPr/>
        </p:nvSpPr>
        <p:spPr>
          <a:xfrm>
            <a:off x="10241372" y="2348185"/>
            <a:ext cx="1675075" cy="584775"/>
          </a:xfrm>
          <a:prstGeom prst="rect">
            <a:avLst/>
          </a:prstGeom>
          <a:noFill/>
        </p:spPr>
        <p:txBody>
          <a:bodyPr wrap="square">
            <a:spAutoFit/>
          </a:bodyPr>
          <a:lstStyle/>
          <a:p>
            <a:pPr>
              <a:defRPr/>
            </a:pPr>
            <a:r>
              <a:rPr lang="fr-FR" sz="1600" b="1" cap="small" dirty="0">
                <a:solidFill>
                  <a:srgbClr val="C00000"/>
                </a:solidFill>
                <a:latin typeface="+mj-lt"/>
              </a:rPr>
              <a:t>% Grave</a:t>
            </a:r>
          </a:p>
          <a:p>
            <a:pPr>
              <a:defRPr/>
            </a:pPr>
            <a:r>
              <a:rPr lang="fr-FR" sz="1600" b="1" cap="small" dirty="0">
                <a:solidFill>
                  <a:srgbClr val="C00000"/>
                </a:solidFill>
                <a:latin typeface="+mj-lt"/>
              </a:rPr>
              <a:t>83</a:t>
            </a:r>
            <a:endParaRPr lang="fr-FR" sz="1600" b="1" i="1" cap="small" dirty="0">
              <a:solidFill>
                <a:srgbClr val="C00000"/>
              </a:solidFill>
              <a:latin typeface="+mj-lt"/>
            </a:endParaRPr>
          </a:p>
        </p:txBody>
      </p:sp>
      <p:sp>
        <p:nvSpPr>
          <p:cNvPr id="23" name="ZoneTexte 22">
            <a:extLst>
              <a:ext uri="{FF2B5EF4-FFF2-40B4-BE49-F238E27FC236}">
                <a16:creationId xmlns:a16="http://schemas.microsoft.com/office/drawing/2014/main" id="{0133CEB6-A434-4032-992D-34C2CF7D0880}"/>
              </a:ext>
            </a:extLst>
          </p:cNvPr>
          <p:cNvSpPr txBox="1"/>
          <p:nvPr/>
        </p:nvSpPr>
        <p:spPr>
          <a:xfrm>
            <a:off x="6039858"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grave</a:t>
            </a:r>
          </a:p>
          <a:p>
            <a:pPr algn="r">
              <a:defRPr/>
            </a:pPr>
            <a:r>
              <a:rPr lang="fr-FR" sz="1600" b="1" cap="small" dirty="0">
                <a:solidFill>
                  <a:srgbClr val="00326F"/>
                </a:solidFill>
                <a:latin typeface="+mj-lt"/>
              </a:rPr>
              <a:t>17</a:t>
            </a:r>
            <a:endParaRPr lang="fr-FR" sz="1600" b="1" i="1" cap="small" dirty="0">
              <a:solidFill>
                <a:srgbClr val="00326F"/>
              </a:solidFill>
              <a:latin typeface="+mj-lt"/>
            </a:endParaRPr>
          </a:p>
        </p:txBody>
      </p:sp>
      <p:pic>
        <p:nvPicPr>
          <p:cNvPr id="19" name="Image 18">
            <a:extLst>
              <a:ext uri="{FF2B5EF4-FFF2-40B4-BE49-F238E27FC236}">
                <a16:creationId xmlns:a16="http://schemas.microsoft.com/office/drawing/2014/main" id="{03B15026-0277-4BF4-953B-ACBB46F26A10}"/>
              </a:ext>
            </a:extLst>
          </p:cNvPr>
          <p:cNvPicPr>
            <a:picLocks noChangeAspect="1"/>
          </p:cNvPicPr>
          <p:nvPr/>
        </p:nvPicPr>
        <p:blipFill>
          <a:blip r:embed="rId6">
            <a:duotone>
              <a:schemeClr val="accent1">
                <a:shade val="45000"/>
                <a:satMod val="135000"/>
              </a:schemeClr>
              <a:prstClr val="white"/>
            </a:duotone>
          </a:blip>
          <a:stretch>
            <a:fillRect/>
          </a:stretch>
        </p:blipFill>
        <p:spPr>
          <a:xfrm>
            <a:off x="2737803" y="3521432"/>
            <a:ext cx="1149405" cy="474904"/>
          </a:xfrm>
          <a:prstGeom prst="rect">
            <a:avLst/>
          </a:prstGeom>
        </p:spPr>
      </p:pic>
      <p:pic>
        <p:nvPicPr>
          <p:cNvPr id="24" name="Image 23">
            <a:extLst>
              <a:ext uri="{FF2B5EF4-FFF2-40B4-BE49-F238E27FC236}">
                <a16:creationId xmlns:a16="http://schemas.microsoft.com/office/drawing/2014/main" id="{818B5A75-FED0-49AE-AAE9-6311A98A89FD}"/>
              </a:ext>
            </a:extLst>
          </p:cNvPr>
          <p:cNvPicPr>
            <a:picLocks noChangeAspect="1"/>
          </p:cNvPicPr>
          <p:nvPr/>
        </p:nvPicPr>
        <p:blipFill>
          <a:blip r:embed="rId6"/>
          <a:stretch>
            <a:fillRect/>
          </a:stretch>
        </p:blipFill>
        <p:spPr>
          <a:xfrm>
            <a:off x="8500707" y="3521432"/>
            <a:ext cx="1149405" cy="474904"/>
          </a:xfrm>
          <a:prstGeom prst="rect">
            <a:avLst/>
          </a:prstGeom>
        </p:spPr>
      </p:pic>
      <p:sp>
        <p:nvSpPr>
          <p:cNvPr id="17" name="ZoneTexte 16">
            <a:extLst>
              <a:ext uri="{FF2B5EF4-FFF2-40B4-BE49-F238E27FC236}">
                <a16:creationId xmlns:a16="http://schemas.microsoft.com/office/drawing/2014/main" id="{36D6EBF6-7820-4B5F-82FC-6BABCD86243C}"/>
              </a:ext>
            </a:extLst>
          </p:cNvPr>
          <p:cNvSpPr txBox="1"/>
          <p:nvPr/>
        </p:nvSpPr>
        <p:spPr>
          <a:xfrm>
            <a:off x="4796135" y="2888548"/>
            <a:ext cx="2220082" cy="600164"/>
          </a:xfrm>
          <a:prstGeom prst="rect">
            <a:avLst/>
          </a:prstGeom>
          <a:noFill/>
        </p:spPr>
        <p:txBody>
          <a:bodyPr wrap="square">
            <a:spAutoFit/>
          </a:bodyPr>
          <a:lstStyle/>
          <a:p>
            <a:pPr>
              <a:defRPr/>
            </a:pPr>
            <a:r>
              <a:rPr lang="fr-FR" sz="1100" i="1" cap="small" dirty="0">
                <a:solidFill>
                  <a:srgbClr val="C00000"/>
                </a:solidFill>
              </a:rPr>
              <a:t>A été témoin d’une situation homophobe/transphobe dans le milieu sportif : 86</a:t>
            </a:r>
          </a:p>
        </p:txBody>
      </p:sp>
      <p:sp>
        <p:nvSpPr>
          <p:cNvPr id="26" name="Titre 4">
            <a:extLst>
              <a:ext uri="{FF2B5EF4-FFF2-40B4-BE49-F238E27FC236}">
                <a16:creationId xmlns:a16="http://schemas.microsoft.com/office/drawing/2014/main" id="{E9B381DD-8436-4ACB-852F-2D788B0190EC}"/>
              </a:ext>
            </a:extLst>
          </p:cNvPr>
          <p:cNvSpPr txBox="1">
            <a:spLocks/>
          </p:cNvSpPr>
          <p:nvPr/>
        </p:nvSpPr>
        <p:spPr>
          <a:xfrm>
            <a:off x="213342" y="161475"/>
            <a:ext cx="119786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L’homophobie est un problème grave pour la grande majorité des Français(e)s, et même </a:t>
            </a:r>
            <a:br>
              <a:rPr lang="fr-FR" sz="2000" dirty="0">
                <a:latin typeface="Calibri" panose="020F0502020204030204" pitchFamily="34" charset="0"/>
                <a:cs typeface="Calibri" panose="020F0502020204030204" pitchFamily="34" charset="0"/>
              </a:rPr>
            </a:br>
            <a:r>
              <a:rPr lang="fr-FR" sz="2000" dirty="0">
                <a:latin typeface="Calibri" panose="020F0502020204030204" pitchFamily="34" charset="0"/>
                <a:cs typeface="Calibri" panose="020F0502020204030204" pitchFamily="34" charset="0"/>
              </a:rPr>
              <a:t>très grave pour près d’un(e) répondant(e) sur deux – particulièrement chez les LGBT+</a:t>
            </a:r>
          </a:p>
        </p:txBody>
      </p:sp>
      <p:sp>
        <p:nvSpPr>
          <p:cNvPr id="27" name="Rectangle 26">
            <a:extLst>
              <a:ext uri="{FF2B5EF4-FFF2-40B4-BE49-F238E27FC236}">
                <a16:creationId xmlns:a16="http://schemas.microsoft.com/office/drawing/2014/main" id="{EB266C04-6D4C-4E11-8228-F4981C238686}"/>
              </a:ext>
            </a:extLst>
          </p:cNvPr>
          <p:cNvSpPr/>
          <p:nvPr/>
        </p:nvSpPr>
        <p:spPr>
          <a:xfrm>
            <a:off x="9725660" y="3437657"/>
            <a:ext cx="861574" cy="51204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638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Graphique 19">
            <a:extLst>
              <a:ext uri="{FF2B5EF4-FFF2-40B4-BE49-F238E27FC236}">
                <a16:creationId xmlns:a16="http://schemas.microsoft.com/office/drawing/2014/main" id="{4C482AA5-EA0D-476B-B8F1-710EA5664522}"/>
              </a:ext>
            </a:extLst>
          </p:cNvPr>
          <p:cNvGraphicFramePr/>
          <p:nvPr>
            <p:extLst>
              <p:ext uri="{D42A27DB-BD31-4B8C-83A1-F6EECF244321}">
                <p14:modId xmlns:p14="http://schemas.microsoft.com/office/powerpoint/2010/main" val="3652019420"/>
              </p:ext>
            </p:extLst>
          </p:nvPr>
        </p:nvGraphicFramePr>
        <p:xfrm>
          <a:off x="6768657" y="2349568"/>
          <a:ext cx="4512501" cy="29904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phique 20">
            <a:extLst>
              <a:ext uri="{FF2B5EF4-FFF2-40B4-BE49-F238E27FC236}">
                <a16:creationId xmlns:a16="http://schemas.microsoft.com/office/drawing/2014/main" id="{67C1A756-733C-444B-9ACD-F6332BFB6830}"/>
              </a:ext>
            </a:extLst>
          </p:cNvPr>
          <p:cNvGraphicFramePr/>
          <p:nvPr>
            <p:extLst>
              <p:ext uri="{D42A27DB-BD31-4B8C-83A1-F6EECF244321}">
                <p14:modId xmlns:p14="http://schemas.microsoft.com/office/powerpoint/2010/main" val="3405220490"/>
              </p:ext>
            </p:extLst>
          </p:nvPr>
        </p:nvGraphicFramePr>
        <p:xfrm>
          <a:off x="6892164" y="2443293"/>
          <a:ext cx="4269168" cy="2793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6">
            <a:extLst>
              <a:ext uri="{FF2B5EF4-FFF2-40B4-BE49-F238E27FC236}">
                <a16:creationId xmlns:a16="http://schemas.microsoft.com/office/drawing/2014/main" id="{8C5DDDDD-951D-4449-8E53-0D36BE50569E}"/>
              </a:ext>
            </a:extLst>
          </p:cNvPr>
          <p:cNvGraphicFramePr/>
          <p:nvPr>
            <p:extLst>
              <p:ext uri="{D42A27DB-BD31-4B8C-83A1-F6EECF244321}">
                <p14:modId xmlns:p14="http://schemas.microsoft.com/office/powerpoint/2010/main" val="2553571539"/>
              </p:ext>
            </p:extLst>
          </p:nvPr>
        </p:nvGraphicFramePr>
        <p:xfrm>
          <a:off x="948210" y="2349568"/>
          <a:ext cx="4512501" cy="2990455"/>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Et diriez-vous que les attitudes suivantes en France représentent un problème…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9" name="Graphique 8">
            <a:extLst>
              <a:ext uri="{FF2B5EF4-FFF2-40B4-BE49-F238E27FC236}">
                <a16:creationId xmlns:a16="http://schemas.microsoft.com/office/drawing/2014/main" id="{61B9FD9A-D92F-4428-8925-93104F320CE1}"/>
              </a:ext>
            </a:extLst>
          </p:cNvPr>
          <p:cNvGraphicFramePr/>
          <p:nvPr>
            <p:extLst>
              <p:ext uri="{D42A27DB-BD31-4B8C-83A1-F6EECF244321}">
                <p14:modId xmlns:p14="http://schemas.microsoft.com/office/powerpoint/2010/main" val="3868086464"/>
              </p:ext>
            </p:extLst>
          </p:nvPr>
        </p:nvGraphicFramePr>
        <p:xfrm>
          <a:off x="1071717" y="2443293"/>
          <a:ext cx="4269168" cy="2793177"/>
        </p:xfrm>
        <a:graphic>
          <a:graphicData uri="http://schemas.openxmlformats.org/drawingml/2006/chart">
            <c:chart xmlns:c="http://schemas.openxmlformats.org/drawingml/2006/chart" xmlns:r="http://schemas.openxmlformats.org/officeDocument/2006/relationships" r:id="rId5"/>
          </a:graphicData>
        </a:graphic>
      </p:graphicFrame>
      <p:sp>
        <p:nvSpPr>
          <p:cNvPr id="10" name="ZoneTexte 9">
            <a:extLst>
              <a:ext uri="{FF2B5EF4-FFF2-40B4-BE49-F238E27FC236}">
                <a16:creationId xmlns:a16="http://schemas.microsoft.com/office/drawing/2014/main" id="{C1180F90-9494-4E19-843B-C515A188DF52}"/>
              </a:ext>
            </a:extLst>
          </p:cNvPr>
          <p:cNvSpPr txBox="1"/>
          <p:nvPr/>
        </p:nvSpPr>
        <p:spPr>
          <a:xfrm>
            <a:off x="4420925" y="2348185"/>
            <a:ext cx="1675075" cy="584775"/>
          </a:xfrm>
          <a:prstGeom prst="rect">
            <a:avLst/>
          </a:prstGeom>
          <a:noFill/>
        </p:spPr>
        <p:txBody>
          <a:bodyPr wrap="square">
            <a:spAutoFit/>
          </a:bodyPr>
          <a:lstStyle/>
          <a:p>
            <a:pPr>
              <a:defRPr/>
            </a:pPr>
            <a:r>
              <a:rPr lang="fr-FR" sz="1600" b="1" cap="small" dirty="0">
                <a:solidFill>
                  <a:srgbClr val="C00000"/>
                </a:solidFill>
                <a:latin typeface="+mj-lt"/>
              </a:rPr>
              <a:t>% Grave</a:t>
            </a:r>
          </a:p>
          <a:p>
            <a:pPr>
              <a:defRPr/>
            </a:pPr>
            <a:r>
              <a:rPr lang="fr-FR" sz="1600" b="1" cap="small" dirty="0">
                <a:solidFill>
                  <a:srgbClr val="C00000"/>
                </a:solidFill>
                <a:latin typeface="+mj-lt"/>
              </a:rPr>
              <a:t>78</a:t>
            </a:r>
            <a:endParaRPr lang="fr-FR" sz="1600" b="1" i="1" cap="small" dirty="0">
              <a:solidFill>
                <a:srgbClr val="C00000"/>
              </a:solidFill>
              <a:latin typeface="+mj-lt"/>
            </a:endParaRPr>
          </a:p>
        </p:txBody>
      </p:sp>
      <p:sp>
        <p:nvSpPr>
          <p:cNvPr id="11" name="ZoneTexte 10">
            <a:extLst>
              <a:ext uri="{FF2B5EF4-FFF2-40B4-BE49-F238E27FC236}">
                <a16:creationId xmlns:a16="http://schemas.microsoft.com/office/drawing/2014/main" id="{7BC2BBF8-70C5-4999-8633-F2130F0B7A5F}"/>
              </a:ext>
            </a:extLst>
          </p:cNvPr>
          <p:cNvSpPr txBox="1"/>
          <p:nvPr/>
        </p:nvSpPr>
        <p:spPr>
          <a:xfrm>
            <a:off x="219411"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grave</a:t>
            </a:r>
          </a:p>
          <a:p>
            <a:pPr algn="r">
              <a:defRPr/>
            </a:pPr>
            <a:r>
              <a:rPr lang="fr-FR" sz="1600" b="1" cap="small" dirty="0">
                <a:solidFill>
                  <a:srgbClr val="00326F"/>
                </a:solidFill>
                <a:latin typeface="+mj-lt"/>
              </a:rPr>
              <a:t>22</a:t>
            </a:r>
            <a:endParaRPr lang="fr-FR" sz="1600" b="1" i="1" cap="small" dirty="0">
              <a:solidFill>
                <a:srgbClr val="00326F"/>
              </a:solidFill>
              <a:latin typeface="+mj-lt"/>
            </a:endParaRPr>
          </a:p>
        </p:txBody>
      </p:sp>
      <p:sp>
        <p:nvSpPr>
          <p:cNvPr id="22" name="ZoneTexte 21">
            <a:extLst>
              <a:ext uri="{FF2B5EF4-FFF2-40B4-BE49-F238E27FC236}">
                <a16:creationId xmlns:a16="http://schemas.microsoft.com/office/drawing/2014/main" id="{72693238-EE4B-4A3A-9AEA-724327343437}"/>
              </a:ext>
            </a:extLst>
          </p:cNvPr>
          <p:cNvSpPr txBox="1"/>
          <p:nvPr/>
        </p:nvSpPr>
        <p:spPr>
          <a:xfrm>
            <a:off x="10241372" y="2348185"/>
            <a:ext cx="1675075" cy="584775"/>
          </a:xfrm>
          <a:prstGeom prst="rect">
            <a:avLst/>
          </a:prstGeom>
          <a:noFill/>
        </p:spPr>
        <p:txBody>
          <a:bodyPr wrap="square">
            <a:spAutoFit/>
          </a:bodyPr>
          <a:lstStyle/>
          <a:p>
            <a:pPr>
              <a:defRPr/>
            </a:pPr>
            <a:r>
              <a:rPr lang="fr-FR" sz="1600" b="1" cap="small" dirty="0">
                <a:solidFill>
                  <a:srgbClr val="C00000"/>
                </a:solidFill>
                <a:latin typeface="+mj-lt"/>
              </a:rPr>
              <a:t>% Grave</a:t>
            </a:r>
          </a:p>
          <a:p>
            <a:pPr>
              <a:defRPr/>
            </a:pPr>
            <a:r>
              <a:rPr lang="fr-FR" sz="1600" b="1" cap="small" dirty="0">
                <a:solidFill>
                  <a:srgbClr val="C00000"/>
                </a:solidFill>
                <a:latin typeface="+mj-lt"/>
              </a:rPr>
              <a:t>82</a:t>
            </a:r>
            <a:endParaRPr lang="fr-FR" sz="1600" b="1" i="1" cap="small" dirty="0">
              <a:solidFill>
                <a:srgbClr val="C00000"/>
              </a:solidFill>
              <a:latin typeface="+mj-lt"/>
            </a:endParaRPr>
          </a:p>
        </p:txBody>
      </p:sp>
      <p:sp>
        <p:nvSpPr>
          <p:cNvPr id="23" name="ZoneTexte 22">
            <a:extLst>
              <a:ext uri="{FF2B5EF4-FFF2-40B4-BE49-F238E27FC236}">
                <a16:creationId xmlns:a16="http://schemas.microsoft.com/office/drawing/2014/main" id="{0133CEB6-A434-4032-992D-34C2CF7D0880}"/>
              </a:ext>
            </a:extLst>
          </p:cNvPr>
          <p:cNvSpPr txBox="1"/>
          <p:nvPr/>
        </p:nvSpPr>
        <p:spPr>
          <a:xfrm>
            <a:off x="6039858" y="2278355"/>
            <a:ext cx="2091193" cy="584775"/>
          </a:xfrm>
          <a:prstGeom prst="rect">
            <a:avLst/>
          </a:prstGeom>
          <a:noFill/>
        </p:spPr>
        <p:txBody>
          <a:bodyPr wrap="square">
            <a:spAutoFit/>
          </a:bodyPr>
          <a:lstStyle/>
          <a:p>
            <a:pPr algn="r">
              <a:defRPr/>
            </a:pPr>
            <a:r>
              <a:rPr lang="fr-FR" sz="1600" b="1" cap="small" dirty="0">
                <a:solidFill>
                  <a:srgbClr val="00326F"/>
                </a:solidFill>
                <a:latin typeface="+mj-lt"/>
              </a:rPr>
              <a:t>% Pas grave</a:t>
            </a:r>
          </a:p>
          <a:p>
            <a:pPr algn="r">
              <a:defRPr/>
            </a:pPr>
            <a:r>
              <a:rPr lang="fr-FR" sz="1600" b="1" cap="small" dirty="0">
                <a:solidFill>
                  <a:srgbClr val="00326F"/>
                </a:solidFill>
                <a:latin typeface="+mj-lt"/>
              </a:rPr>
              <a:t>18</a:t>
            </a:r>
            <a:endParaRPr lang="fr-FR" sz="1600" b="1" i="1" cap="small" dirty="0">
              <a:solidFill>
                <a:srgbClr val="00326F"/>
              </a:solidFill>
              <a:latin typeface="+mj-lt"/>
            </a:endParaRPr>
          </a:p>
        </p:txBody>
      </p:sp>
      <p:sp>
        <p:nvSpPr>
          <p:cNvPr id="19" name="ZoneTexte 18">
            <a:extLst>
              <a:ext uri="{FF2B5EF4-FFF2-40B4-BE49-F238E27FC236}">
                <a16:creationId xmlns:a16="http://schemas.microsoft.com/office/drawing/2014/main" id="{EE4DC81F-BBA8-493D-A1C6-94495CE40F81}"/>
              </a:ext>
            </a:extLst>
          </p:cNvPr>
          <p:cNvSpPr txBox="1"/>
          <p:nvPr/>
        </p:nvSpPr>
        <p:spPr>
          <a:xfrm>
            <a:off x="653144" y="1319479"/>
            <a:ext cx="10001604" cy="584775"/>
          </a:xfrm>
          <a:prstGeom prst="rect">
            <a:avLst/>
          </a:prstGeom>
          <a:noFill/>
        </p:spPr>
        <p:txBody>
          <a:bodyPr wrap="square">
            <a:spAutoFit/>
          </a:bodyPr>
          <a:lstStyle/>
          <a:p>
            <a:pPr lvl="0"/>
            <a:r>
              <a:rPr lang="fr-FR" sz="1600" u="none" strike="noStrike" dirty="0">
                <a:solidFill>
                  <a:srgbClr val="002060"/>
                </a:solidFill>
                <a:effectLst/>
                <a:latin typeface="+mj-lt"/>
                <a:ea typeface="Times New Roman" panose="02020603050405020304" pitchFamily="18" charset="0"/>
                <a:cs typeface="Arial" panose="020B0604020202020204" pitchFamily="34" charset="0"/>
              </a:rPr>
              <a:t>… la transphobie, c’est-à-dire une attitude hostile aux personnes transgenres </a:t>
            </a:r>
            <a:br>
              <a:rPr lang="fr-FR" sz="1600" u="none" strike="noStrike" dirty="0">
                <a:solidFill>
                  <a:srgbClr val="002060"/>
                </a:solidFill>
                <a:effectLst/>
                <a:latin typeface="+mj-lt"/>
                <a:ea typeface="Times New Roman" panose="02020603050405020304" pitchFamily="18" charset="0"/>
                <a:cs typeface="Arial" panose="020B0604020202020204" pitchFamily="34" charset="0"/>
              </a:rPr>
            </a:br>
            <a:r>
              <a:rPr lang="fr-FR" sz="1600" i="1" dirty="0">
                <a:solidFill>
                  <a:srgbClr val="002060"/>
                </a:solidFill>
                <a:cs typeface="Arial" panose="020B0604020202020204" pitchFamily="34" charset="0"/>
              </a:rPr>
              <a:t>(c’est-à-dire qui ne s’identifient pas au sexe qui leur a été assigné à la naissance ou ont changé de sexe)</a:t>
            </a:r>
            <a:endParaRPr lang="fr-FR" i="1" u="none" strike="noStrike" dirty="0">
              <a:solidFill>
                <a:srgbClr val="00000A"/>
              </a:solidFill>
              <a:effectLst/>
              <a:ea typeface="Times New Roman" panose="02020603050405020304" pitchFamily="18" charset="0"/>
              <a:cs typeface="Arial" panose="020B0604020202020204" pitchFamily="34" charset="0"/>
            </a:endParaRPr>
          </a:p>
        </p:txBody>
      </p:sp>
      <p:graphicFrame>
        <p:nvGraphicFramePr>
          <p:cNvPr id="24" name="Tableau 23">
            <a:extLst>
              <a:ext uri="{FF2B5EF4-FFF2-40B4-BE49-F238E27FC236}">
                <a16:creationId xmlns:a16="http://schemas.microsoft.com/office/drawing/2014/main" id="{939B4E8E-1AA3-4168-80D6-B00BB6800EB0}"/>
              </a:ext>
            </a:extLst>
          </p:cNvPr>
          <p:cNvGraphicFramePr>
            <a:graphicFrameLocks noGrp="1"/>
          </p:cNvGraphicFramePr>
          <p:nvPr>
            <p:extLst>
              <p:ext uri="{D42A27DB-BD31-4B8C-83A1-F6EECF244321}">
                <p14:modId xmlns:p14="http://schemas.microsoft.com/office/powerpoint/2010/main" val="1757927974"/>
              </p:ext>
            </p:extLst>
          </p:nvPr>
        </p:nvGraphicFramePr>
        <p:xfrm>
          <a:off x="353041" y="5665523"/>
          <a:ext cx="11434168" cy="281940"/>
        </p:xfrm>
        <a:graphic>
          <a:graphicData uri="http://schemas.openxmlformats.org/drawingml/2006/table">
            <a:tbl>
              <a:tblPr firstRow="1" bandRow="1">
                <a:tableStyleId>{5C22544A-7EE6-4342-B048-85BDC9FD1C3A}</a:tableStyleId>
              </a:tblPr>
              <a:tblGrid>
                <a:gridCol w="2858542">
                  <a:extLst>
                    <a:ext uri="{9D8B030D-6E8A-4147-A177-3AD203B41FA5}">
                      <a16:colId xmlns:a16="http://schemas.microsoft.com/office/drawing/2014/main" val="2079931090"/>
                    </a:ext>
                  </a:extLst>
                </a:gridCol>
                <a:gridCol w="2858542">
                  <a:extLst>
                    <a:ext uri="{9D8B030D-6E8A-4147-A177-3AD203B41FA5}">
                      <a16:colId xmlns:a16="http://schemas.microsoft.com/office/drawing/2014/main" val="4207804028"/>
                    </a:ext>
                  </a:extLst>
                </a:gridCol>
                <a:gridCol w="2858542">
                  <a:extLst>
                    <a:ext uri="{9D8B030D-6E8A-4147-A177-3AD203B41FA5}">
                      <a16:colId xmlns:a16="http://schemas.microsoft.com/office/drawing/2014/main" val="2680629854"/>
                    </a:ext>
                  </a:extLst>
                </a:gridCol>
                <a:gridCol w="2858542">
                  <a:extLst>
                    <a:ext uri="{9D8B030D-6E8A-4147-A177-3AD203B41FA5}">
                      <a16:colId xmlns:a16="http://schemas.microsoft.com/office/drawing/2014/main" val="1623079972"/>
                    </a:ext>
                  </a:extLst>
                </a:gridCol>
              </a:tblGrid>
              <a:tr h="156157">
                <a:tc>
                  <a:txBody>
                    <a:bodyPr/>
                    <a:lstStyle/>
                    <a:p>
                      <a:pPr lvl="0" algn="ctr"/>
                      <a:r>
                        <a:rPr lang="fr-FR" sz="1400" b="0" i="0" kern="1200" cap="small" baseline="0" dirty="0">
                          <a:solidFill>
                            <a:schemeClr val="lt1"/>
                          </a:solidFill>
                          <a:effectLst/>
                          <a:latin typeface="Arial" panose="020B0604020202020204" pitchFamily="34" charset="0"/>
                          <a:ea typeface="+mn-ea"/>
                          <a:cs typeface="Arial" panose="020B0604020202020204" pitchFamily="34" charset="0"/>
                        </a:rPr>
                        <a:t>Très grave</a:t>
                      </a:r>
                      <a:endParaRPr lang="fr-FR" sz="1400" b="0" i="1" kern="1200" cap="small" baseline="0"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lvl="0" algn="ctr"/>
                      <a:r>
                        <a:rPr lang="fr-FR" sz="1400" b="0" i="0" kern="1200" cap="small" dirty="0">
                          <a:solidFill>
                            <a:schemeClr val="lt1"/>
                          </a:solidFill>
                          <a:effectLst/>
                          <a:latin typeface="Arial" panose="020B0604020202020204" pitchFamily="34" charset="0"/>
                          <a:ea typeface="+mn-ea"/>
                          <a:cs typeface="Arial" panose="020B0604020202020204" pitchFamily="34" charset="0"/>
                        </a:rPr>
                        <a:t>Assez grave</a:t>
                      </a:r>
                      <a:endParaRPr lang="fr-FR" sz="1400" b="0" i="1" kern="1200" cap="small" dirty="0">
                        <a:solidFill>
                          <a:schemeClr val="lt1"/>
                        </a:solidFill>
                        <a:effectLst/>
                        <a:latin typeface="Arial" panose="020B0604020202020204" pitchFamily="34" charset="0"/>
                        <a:ea typeface="+mn-ea"/>
                        <a:cs typeface="Arial" panose="020B0604020202020204" pitchFamily="34" charset="0"/>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E18585"/>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vraiment grave</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668CB3"/>
                    </a:solidFill>
                  </a:tcPr>
                </a:tc>
                <a:tc>
                  <a:txBody>
                    <a:bodyPr/>
                    <a:lstStyle/>
                    <a:p>
                      <a:pPr marL="0" marR="0" lvl="0" indent="0" algn="ctr" defTabSz="1232345" rtl="0" eaLnBrk="1" fontAlgn="auto" latinLnBrk="0" hangingPunct="1">
                        <a:lnSpc>
                          <a:spcPct val="100000"/>
                        </a:lnSpc>
                        <a:spcBef>
                          <a:spcPts val="0"/>
                        </a:spcBef>
                        <a:spcAft>
                          <a:spcPts val="0"/>
                        </a:spcAft>
                        <a:buClrTx/>
                        <a:buSzTx/>
                        <a:buFontTx/>
                        <a:buNone/>
                        <a:tabLst/>
                        <a:defRPr/>
                      </a:pPr>
                      <a:r>
                        <a:rPr lang="fr-FR" sz="1400" b="0" i="0" kern="1200" cap="small" dirty="0">
                          <a:solidFill>
                            <a:schemeClr val="lt1"/>
                          </a:solidFill>
                          <a:effectLst/>
                          <a:latin typeface="Arial" panose="020B0604020202020204" pitchFamily="34" charset="0"/>
                          <a:ea typeface="+mn-ea"/>
                          <a:cs typeface="Arial" panose="020B0604020202020204" pitchFamily="34" charset="0"/>
                        </a:rPr>
                        <a:t>Pas grave du tout</a:t>
                      </a: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6">
                        <a:lumMod val="25000"/>
                      </a:schemeClr>
                    </a:solidFill>
                  </a:tcPr>
                </a:tc>
                <a:extLst>
                  <a:ext uri="{0D108BD9-81ED-4DB2-BD59-A6C34878D82A}">
                    <a16:rowId xmlns:a16="http://schemas.microsoft.com/office/drawing/2014/main" val="2307786909"/>
                  </a:ext>
                </a:extLst>
              </a:tr>
            </a:tbl>
          </a:graphicData>
        </a:graphic>
      </p:graphicFrame>
      <p:pic>
        <p:nvPicPr>
          <p:cNvPr id="25" name="Image 24">
            <a:extLst>
              <a:ext uri="{FF2B5EF4-FFF2-40B4-BE49-F238E27FC236}">
                <a16:creationId xmlns:a16="http://schemas.microsoft.com/office/drawing/2014/main" id="{7DA66F03-4829-40CF-AD75-D37326CBD186}"/>
              </a:ext>
            </a:extLst>
          </p:cNvPr>
          <p:cNvPicPr>
            <a:picLocks noChangeAspect="1"/>
          </p:cNvPicPr>
          <p:nvPr/>
        </p:nvPicPr>
        <p:blipFill>
          <a:blip r:embed="rId6">
            <a:duotone>
              <a:schemeClr val="accent1">
                <a:shade val="45000"/>
                <a:satMod val="135000"/>
              </a:schemeClr>
              <a:prstClr val="white"/>
            </a:duotone>
          </a:blip>
          <a:stretch>
            <a:fillRect/>
          </a:stretch>
        </p:blipFill>
        <p:spPr>
          <a:xfrm>
            <a:off x="2737803" y="3521432"/>
            <a:ext cx="1149405" cy="474904"/>
          </a:xfrm>
          <a:prstGeom prst="rect">
            <a:avLst/>
          </a:prstGeom>
        </p:spPr>
      </p:pic>
      <p:pic>
        <p:nvPicPr>
          <p:cNvPr id="26" name="Image 25">
            <a:extLst>
              <a:ext uri="{FF2B5EF4-FFF2-40B4-BE49-F238E27FC236}">
                <a16:creationId xmlns:a16="http://schemas.microsoft.com/office/drawing/2014/main" id="{9FDF406B-DCFA-4B37-AA62-41EE9A337B28}"/>
              </a:ext>
            </a:extLst>
          </p:cNvPr>
          <p:cNvPicPr>
            <a:picLocks noChangeAspect="1"/>
          </p:cNvPicPr>
          <p:nvPr/>
        </p:nvPicPr>
        <p:blipFill>
          <a:blip r:embed="rId6"/>
          <a:stretch>
            <a:fillRect/>
          </a:stretch>
        </p:blipFill>
        <p:spPr>
          <a:xfrm>
            <a:off x="8500707" y="3521432"/>
            <a:ext cx="1149405" cy="474904"/>
          </a:xfrm>
          <a:prstGeom prst="rect">
            <a:avLst/>
          </a:prstGeom>
        </p:spPr>
      </p:pic>
      <p:sp>
        <p:nvSpPr>
          <p:cNvPr id="17" name="ZoneTexte 16">
            <a:extLst>
              <a:ext uri="{FF2B5EF4-FFF2-40B4-BE49-F238E27FC236}">
                <a16:creationId xmlns:a16="http://schemas.microsoft.com/office/drawing/2014/main" id="{8218BF07-FF7F-4AD8-B228-3F7598CFFDE5}"/>
              </a:ext>
            </a:extLst>
          </p:cNvPr>
          <p:cNvSpPr txBox="1"/>
          <p:nvPr/>
        </p:nvSpPr>
        <p:spPr>
          <a:xfrm>
            <a:off x="4732635" y="2888548"/>
            <a:ext cx="2220082" cy="600164"/>
          </a:xfrm>
          <a:prstGeom prst="rect">
            <a:avLst/>
          </a:prstGeom>
          <a:noFill/>
        </p:spPr>
        <p:txBody>
          <a:bodyPr wrap="square">
            <a:spAutoFit/>
          </a:bodyPr>
          <a:lstStyle/>
          <a:p>
            <a:pPr>
              <a:defRPr/>
            </a:pPr>
            <a:r>
              <a:rPr lang="fr-FR" sz="1100" i="1" cap="small" dirty="0">
                <a:solidFill>
                  <a:srgbClr val="C00000"/>
                </a:solidFill>
              </a:rPr>
              <a:t>A été témoin d’une situation homophobe/transphobe dans le milieu sportif : 84</a:t>
            </a:r>
          </a:p>
        </p:txBody>
      </p:sp>
      <p:sp>
        <p:nvSpPr>
          <p:cNvPr id="28" name="Rectangle 27">
            <a:extLst>
              <a:ext uri="{FF2B5EF4-FFF2-40B4-BE49-F238E27FC236}">
                <a16:creationId xmlns:a16="http://schemas.microsoft.com/office/drawing/2014/main" id="{003CB656-7215-4191-ACF8-CF078BCDC192}"/>
              </a:ext>
            </a:extLst>
          </p:cNvPr>
          <p:cNvSpPr/>
          <p:nvPr/>
        </p:nvSpPr>
        <p:spPr>
          <a:xfrm>
            <a:off x="9716176" y="3450357"/>
            <a:ext cx="861574" cy="512043"/>
          </a:xfrm>
          <a:prstGeom prst="rect">
            <a:avLst/>
          </a:prstGeom>
          <a:noFill/>
          <a:ln>
            <a:solidFill>
              <a:srgbClr val="E1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itre 4">
            <a:extLst>
              <a:ext uri="{FF2B5EF4-FFF2-40B4-BE49-F238E27FC236}">
                <a16:creationId xmlns:a16="http://schemas.microsoft.com/office/drawing/2014/main" id="{D2B6A4C1-7FEA-44CA-A461-6F523ACF67B1}"/>
              </a:ext>
            </a:extLst>
          </p:cNvPr>
          <p:cNvSpPr txBox="1">
            <a:spLocks/>
          </p:cNvSpPr>
          <p:nvPr/>
        </p:nvSpPr>
        <p:spPr>
          <a:xfrm>
            <a:off x="213342" y="161475"/>
            <a:ext cx="11838958" cy="64633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A des niveaux comparables, La transphobie est également perçue comme un problème grave par l’ensemble de la population, voire très grave pour 1 personne LGBT+ sur 2</a:t>
            </a:r>
          </a:p>
        </p:txBody>
      </p:sp>
    </p:spTree>
    <p:extLst>
      <p:ext uri="{BB962C8B-B14F-4D97-AF65-F5344CB8AC3E}">
        <p14:creationId xmlns:p14="http://schemas.microsoft.com/office/powerpoint/2010/main" val="330804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B048CC-E41D-4F44-8006-CEB5B51C75A3}"/>
              </a:ext>
            </a:extLst>
          </p:cNvPr>
          <p:cNvSpPr/>
          <p:nvPr/>
        </p:nvSpPr>
        <p:spPr>
          <a:xfrm>
            <a:off x="404786" y="874165"/>
            <a:ext cx="11382428" cy="492443"/>
          </a:xfrm>
          <a:prstGeom prst="rect">
            <a:avLst/>
          </a:prstGeom>
        </p:spPr>
        <p:txBody>
          <a:bodyPr wrap="square">
            <a:spAutoFit/>
          </a:bodyPr>
          <a:lstStyle/>
          <a:p>
            <a:r>
              <a:rPr lang="fr-FR" sz="1300" i="1" dirty="0">
                <a:solidFill>
                  <a:schemeClr val="tx2"/>
                </a:solidFill>
                <a:latin typeface="Calibri Light" panose="020F0302020204030204" pitchFamily="34" charset="0"/>
                <a:cs typeface="Calibri Light" panose="020F0302020204030204" pitchFamily="34" charset="0"/>
              </a:rPr>
              <a:t>Question : « Et diriez-vous que les attitudes suivantes en France représentent un problème… ? » </a:t>
            </a:r>
            <a:br>
              <a:rPr lang="fr-FR" sz="1300" i="1" dirty="0">
                <a:solidFill>
                  <a:schemeClr val="tx2"/>
                </a:solidFill>
                <a:latin typeface="Calibri Light" panose="020F0302020204030204" pitchFamily="34" charset="0"/>
                <a:cs typeface="Calibri Light" panose="020F0302020204030204" pitchFamily="34" charset="0"/>
              </a:rPr>
            </a:br>
            <a:r>
              <a:rPr lang="fr-FR" sz="1300" i="1" dirty="0">
                <a:solidFill>
                  <a:schemeClr val="tx2"/>
                </a:solidFill>
                <a:latin typeface="Calibri Light" panose="020F0302020204030204" pitchFamily="34" charset="0"/>
                <a:cs typeface="Calibri Light" panose="020F0302020204030204" pitchFamily="34" charset="0"/>
              </a:rPr>
              <a:t>(Base : </a:t>
            </a:r>
            <a:r>
              <a:rPr lang="fr-FR" sz="1300" i="1" cap="all" dirty="0">
                <a:solidFill>
                  <a:schemeClr val="tx2"/>
                </a:solidFill>
                <a:latin typeface="Calibri Light" panose="020F0302020204030204" pitchFamily="34" charset="0"/>
                <a:cs typeface="Calibri Light" panose="020F0302020204030204" pitchFamily="34" charset="0"/>
              </a:rPr>
              <a:t>E</a:t>
            </a:r>
            <a:r>
              <a:rPr lang="fr-FR" sz="1300" i="1" dirty="0">
                <a:solidFill>
                  <a:schemeClr val="tx2"/>
                </a:solidFill>
                <a:latin typeface="Calibri Light" panose="020F0302020204030204" pitchFamily="34" charset="0"/>
                <a:cs typeface="Calibri Light" panose="020F0302020204030204" pitchFamily="34" charset="0"/>
              </a:rPr>
              <a:t>nsemble de l’échantillon)</a:t>
            </a:r>
          </a:p>
        </p:txBody>
      </p:sp>
      <p:graphicFrame>
        <p:nvGraphicFramePr>
          <p:cNvPr id="24" name="Tableau 23">
            <a:extLst>
              <a:ext uri="{FF2B5EF4-FFF2-40B4-BE49-F238E27FC236}">
                <a16:creationId xmlns:a16="http://schemas.microsoft.com/office/drawing/2014/main" id="{FF8E8764-A5A6-422E-ABFD-A4D67CA26102}"/>
              </a:ext>
            </a:extLst>
          </p:cNvPr>
          <p:cNvGraphicFramePr>
            <a:graphicFrameLocks noGrp="1"/>
          </p:cNvGraphicFramePr>
          <p:nvPr>
            <p:extLst>
              <p:ext uri="{D42A27DB-BD31-4B8C-83A1-F6EECF244321}">
                <p14:modId xmlns:p14="http://schemas.microsoft.com/office/powerpoint/2010/main" val="3246172724"/>
              </p:ext>
            </p:extLst>
          </p:nvPr>
        </p:nvGraphicFramePr>
        <p:xfrm>
          <a:off x="366686" y="1653984"/>
          <a:ext cx="11469715" cy="4251516"/>
        </p:xfrm>
        <a:graphic>
          <a:graphicData uri="http://schemas.openxmlformats.org/drawingml/2006/table">
            <a:tbl>
              <a:tblPr firstRow="1" bandRow="1">
                <a:tableStyleId>{5C22544A-7EE6-4342-B048-85BDC9FD1C3A}</a:tableStyleId>
              </a:tblPr>
              <a:tblGrid>
                <a:gridCol w="5517829">
                  <a:extLst>
                    <a:ext uri="{9D8B030D-6E8A-4147-A177-3AD203B41FA5}">
                      <a16:colId xmlns:a16="http://schemas.microsoft.com/office/drawing/2014/main" val="1475364648"/>
                    </a:ext>
                  </a:extLst>
                </a:gridCol>
                <a:gridCol w="991981">
                  <a:extLst>
                    <a:ext uri="{9D8B030D-6E8A-4147-A177-3AD203B41FA5}">
                      <a16:colId xmlns:a16="http://schemas.microsoft.com/office/drawing/2014/main" val="470186094"/>
                    </a:ext>
                  </a:extLst>
                </a:gridCol>
                <a:gridCol w="991981">
                  <a:extLst>
                    <a:ext uri="{9D8B030D-6E8A-4147-A177-3AD203B41FA5}">
                      <a16:colId xmlns:a16="http://schemas.microsoft.com/office/drawing/2014/main" val="1985160263"/>
                    </a:ext>
                  </a:extLst>
                </a:gridCol>
                <a:gridCol w="991981">
                  <a:extLst>
                    <a:ext uri="{9D8B030D-6E8A-4147-A177-3AD203B41FA5}">
                      <a16:colId xmlns:a16="http://schemas.microsoft.com/office/drawing/2014/main" val="2607084394"/>
                    </a:ext>
                  </a:extLst>
                </a:gridCol>
                <a:gridCol w="991981">
                  <a:extLst>
                    <a:ext uri="{9D8B030D-6E8A-4147-A177-3AD203B41FA5}">
                      <a16:colId xmlns:a16="http://schemas.microsoft.com/office/drawing/2014/main" val="2385309527"/>
                    </a:ext>
                  </a:extLst>
                </a:gridCol>
                <a:gridCol w="991981">
                  <a:extLst>
                    <a:ext uri="{9D8B030D-6E8A-4147-A177-3AD203B41FA5}">
                      <a16:colId xmlns:a16="http://schemas.microsoft.com/office/drawing/2014/main" val="1321446257"/>
                    </a:ext>
                  </a:extLst>
                </a:gridCol>
                <a:gridCol w="991981">
                  <a:extLst>
                    <a:ext uri="{9D8B030D-6E8A-4147-A177-3AD203B41FA5}">
                      <a16:colId xmlns:a16="http://schemas.microsoft.com/office/drawing/2014/main" val="2809111100"/>
                    </a:ext>
                  </a:extLst>
                </a:gridCol>
              </a:tblGrid>
              <a:tr h="273496">
                <a:tc rowSpan="2">
                  <a:txBody>
                    <a:bodyPr/>
                    <a:lstStyle/>
                    <a:p>
                      <a:pPr algn="ctr" rtl="0" fontAlgn="b"/>
                      <a:r>
                        <a:rPr lang="fr-FR" sz="1400" b="0" i="1" u="sng" strike="noStrike" dirty="0">
                          <a:solidFill>
                            <a:srgbClr val="00326F"/>
                          </a:solidFill>
                          <a:effectLst/>
                          <a:latin typeface="+mj-lt"/>
                        </a:rPr>
                        <a:t>En % « Grave » </a:t>
                      </a:r>
                      <a:r>
                        <a:rPr lang="fr-FR" sz="1400" b="0" i="1" u="sng" strike="noStrike" kern="1200" dirty="0">
                          <a:solidFill>
                            <a:srgbClr val="00326F"/>
                          </a:solidFill>
                          <a:effectLst/>
                          <a:latin typeface="+mn-lt"/>
                          <a:ea typeface="+mn-ea"/>
                          <a:cs typeface="+mn-cs"/>
                        </a:rPr>
                        <a:t>(Base : Echantillon de Français(e)s)</a:t>
                      </a:r>
                      <a:endParaRPr lang="fr-FR" sz="1400" b="0" i="1" u="sng" strike="noStrike" dirty="0">
                        <a:solidFill>
                          <a:srgbClr val="00326F"/>
                        </a:solidFill>
                        <a:effectLst/>
                        <a:latin typeface="+mj-lt"/>
                      </a:endParaRP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b"/>
                      <a:r>
                        <a:rPr lang="fr-FR" sz="1200" b="1" i="0" u="none" strike="noStrike" cap="all" baseline="0" dirty="0">
                          <a:solidFill>
                            <a:schemeClr val="bg1"/>
                          </a:solidFill>
                          <a:effectLst/>
                          <a:latin typeface="Arial Narrow" panose="020B0606020202030204" pitchFamily="34" charset="0"/>
                        </a:rPr>
                        <a:t>Ensemble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le sexe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200" b="0" i="0" u="none" strike="noStrike" kern="1200" cap="small" baseline="0" dirty="0">
                          <a:solidFill>
                            <a:srgbClr val="00326F"/>
                          </a:solidFill>
                          <a:effectLst/>
                          <a:latin typeface="Arial Narrow" panose="020B0606020202030204" pitchFamily="34" charset="0"/>
                          <a:ea typeface="+mn-ea"/>
                          <a:cs typeface="+mn-cs"/>
                        </a:rPr>
                        <a:t>Selon l'âge</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9525" cap="flat" cmpd="sng" algn="ctr">
                      <a:solidFill>
                        <a:schemeClr val="bg1"/>
                      </a:solidFill>
                      <a:prstDash val="solid"/>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fr-FR" sz="1200" b="0" i="1" u="none" strike="noStrike" kern="1200" dirty="0">
                        <a:solidFill>
                          <a:schemeClr val="bg1"/>
                        </a:solidFill>
                        <a:effectLst/>
                        <a:latin typeface="Arial Narrow" panose="020B0606020202030204" pitchFamily="34" charset="0"/>
                        <a:ea typeface="+mn-ea"/>
                        <a:cs typeface="+mn-cs"/>
                      </a:endParaRPr>
                    </a:p>
                  </a:txBody>
                  <a:tcPr marL="10160" marR="10160" marT="10160" marB="0" anchor="ctr">
                    <a:lnL w="12700" cap="flat" cmpd="sng" algn="ctr">
                      <a:noFill/>
                      <a:prstDash val="sysDash"/>
                      <a:round/>
                      <a:headEnd type="none" w="med" len="med"/>
                      <a:tailEnd type="none" w="med" len="med"/>
                    </a:lnL>
                    <a:lnR w="12700" cmpd="sng">
                      <a:noFill/>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extLst>
                  <a:ext uri="{0D108BD9-81ED-4DB2-BD59-A6C34878D82A}">
                    <a16:rowId xmlns:a16="http://schemas.microsoft.com/office/drawing/2014/main" val="1481605740"/>
                  </a:ext>
                </a:extLst>
              </a:tr>
              <a:tr h="426898">
                <a:tc vMerge="1">
                  <a:txBody>
                    <a:bodyPr/>
                    <a:lstStyle/>
                    <a:p>
                      <a:pPr algn="ctr" rtl="0" fontAlgn="b"/>
                      <a:endParaRPr lang="fr-FR" sz="1200" b="0" i="1" u="sng" strike="noStrike" dirty="0">
                        <a:solidFill>
                          <a:srgbClr val="58585B"/>
                        </a:solidFill>
                        <a:effectLst/>
                        <a:latin typeface="Arial Narrow" panose="020B0606020202030204" pitchFamily="34" charset="0"/>
                      </a:endParaRPr>
                    </a:p>
                  </a:txBody>
                  <a:tcPr marL="10160" marR="10160" marT="10160" marB="0" anchor="ctr">
                    <a:lnL w="12700" cmpd="sng">
                      <a:noFill/>
                    </a:lnL>
                    <a:lnR w="12700" cap="flat" cmpd="sng" algn="ctr">
                      <a:noFill/>
                      <a:prstDash val="sysDash"/>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fr-FR"/>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Hommes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Femmes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r-FR" sz="1100" b="0" i="0" u="none" strike="noStrike" kern="1200" dirty="0">
                          <a:solidFill>
                            <a:srgbClr val="00326F"/>
                          </a:solidFill>
                          <a:effectLst/>
                          <a:latin typeface="Arial Narrow" panose="020B0606020202030204" pitchFamily="34" charset="0"/>
                          <a:ea typeface="+mn-ea"/>
                          <a:cs typeface="+mn-cs"/>
                        </a:rPr>
                        <a:t>Moins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de 35 ans</a:t>
                      </a:r>
                      <a:endParaRPr lang="fr-FR" sz="1100" b="0" i="0" u="none" strike="noStrike" kern="1200" cap="small" baseline="0" dirty="0">
                        <a:solidFill>
                          <a:srgbClr val="00326F"/>
                        </a:solidFill>
                        <a:effectLst/>
                        <a:latin typeface="Arial Narrow" panose="020B0606020202030204" pitchFamily="34" charset="0"/>
                        <a:ea typeface="+mn-ea"/>
                        <a:cs typeface="+mn-cs"/>
                      </a:endParaRPr>
                    </a:p>
                  </a:txBody>
                  <a:tcPr marL="10160" marR="10160" marT="10160" marB="0" anchor="ctr">
                    <a:lnL w="12700" cap="flat" cmpd="sng" algn="ctr">
                      <a:solidFill>
                        <a:srgbClr val="00326F"/>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35-59 ans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1100" b="0" i="0" u="none" strike="noStrike" kern="1200" dirty="0">
                          <a:solidFill>
                            <a:srgbClr val="00326F"/>
                          </a:solidFill>
                          <a:effectLst/>
                          <a:latin typeface="Arial Narrow" panose="020B0606020202030204" pitchFamily="34" charset="0"/>
                          <a:ea typeface="+mn-ea"/>
                          <a:cs typeface="+mn-cs"/>
                        </a:rPr>
                        <a:t>60 ans </a:t>
                      </a:r>
                      <a:br>
                        <a:rPr lang="fr-FR" sz="1100" b="0" i="0" u="none" strike="noStrike" kern="1200" dirty="0">
                          <a:solidFill>
                            <a:srgbClr val="00326F"/>
                          </a:solidFill>
                          <a:effectLst/>
                          <a:latin typeface="Arial Narrow" panose="020B0606020202030204" pitchFamily="34" charset="0"/>
                          <a:ea typeface="+mn-ea"/>
                          <a:cs typeface="+mn-cs"/>
                        </a:rPr>
                      </a:br>
                      <a:r>
                        <a:rPr lang="fr-FR" sz="1100" b="0" i="0" u="none" strike="noStrike" kern="1200" dirty="0">
                          <a:solidFill>
                            <a:srgbClr val="00326F"/>
                          </a:solidFill>
                          <a:effectLst/>
                          <a:latin typeface="Arial Narrow" panose="020B0606020202030204" pitchFamily="34" charset="0"/>
                          <a:ea typeface="+mn-ea"/>
                          <a:cs typeface="+mn-cs"/>
                        </a:rPr>
                        <a:t>et plus</a:t>
                      </a:r>
                      <a:endParaRPr lang="fr-FR" sz="1100" dirty="0">
                        <a:solidFill>
                          <a:srgbClr val="00326F"/>
                        </a:solidFill>
                      </a:endParaRPr>
                    </a:p>
                  </a:txBody>
                  <a:tcPr marL="10160" marR="10160" marT="10160" marB="0" anchor="ctr">
                    <a:lnL w="9525" cap="flat" cmpd="sng" algn="ctr">
                      <a:no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81950520"/>
                  </a:ext>
                </a:extLst>
              </a:tr>
              <a:tr h="1775561">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 l’homophobie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81</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83</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83</a:t>
                      </a:r>
                    </a:p>
                  </a:txBody>
                  <a:tcPr marL="6350" marR="6350" marT="6350" marB="0" anchor="ctr">
                    <a:lnL w="12700" cap="flat" cmpd="sng" algn="ctr">
                      <a:solidFill>
                        <a:srgbClr val="00326F"/>
                      </a:solidFill>
                      <a:prstDash val="solid"/>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81</a:t>
                      </a:r>
                    </a:p>
                  </a:txBody>
                  <a:tcPr marL="6350" marR="6350" marT="6350" marB="0" anchor="ctr">
                    <a:lnL w="12700" cap="flat" cmpd="sng" algn="ctr">
                      <a:noFill/>
                      <a:prstDash val="sysDash"/>
                      <a:round/>
                      <a:headEnd type="none" w="med" len="med"/>
                      <a:tailEnd type="none" w="med" len="med"/>
                    </a:lnL>
                    <a:lnR w="12700" cmpd="sng">
                      <a:noFill/>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79</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12700" cap="flat" cmpd="sng" algn="ctr">
                      <a:solidFill>
                        <a:srgbClr val="00326F"/>
                      </a:solidFill>
                      <a:prstDash val="solid"/>
                      <a:round/>
                      <a:headEnd type="none" w="med" len="med"/>
                      <a:tailEnd type="none" w="med" len="med"/>
                    </a:lnT>
                    <a:lnB w="635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0312781"/>
                  </a:ext>
                </a:extLst>
              </a:tr>
              <a:tr h="1775561">
                <a:tc>
                  <a:txBody>
                    <a:bodyPr/>
                    <a:lstStyle/>
                    <a:p>
                      <a:pPr marL="0" algn="r" defTabSz="914400" rtl="0" eaLnBrk="1" fontAlgn="ctr" latinLnBrk="0" hangingPunct="1"/>
                      <a:r>
                        <a:rPr lang="fr-FR" sz="1400" u="none" strike="noStrike" kern="1200" dirty="0">
                          <a:solidFill>
                            <a:srgbClr val="00326F"/>
                          </a:solidFill>
                          <a:effectLst/>
                          <a:latin typeface="Arial Nova Light" panose="020B0304020202020204" pitchFamily="34" charset="0"/>
                          <a:ea typeface="+mn-ea"/>
                          <a:cs typeface="+mn-cs"/>
                        </a:rPr>
                        <a:t>… la transphobie</a:t>
                      </a:r>
                    </a:p>
                  </a:txBody>
                  <a:tcPr marL="7620" marR="72000" marT="762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fr-FR" sz="1600" b="1" i="0" u="none" strike="noStrike" dirty="0">
                          <a:solidFill>
                            <a:srgbClr val="00326F"/>
                          </a:solidFill>
                          <a:effectLst/>
                          <a:latin typeface="Arial Narrow" panose="020B0606020202030204" pitchFamily="34" charset="0"/>
                        </a:rPr>
                        <a:t>78</a:t>
                      </a:r>
                    </a:p>
                  </a:txBody>
                  <a:tcPr marL="10160" marR="10160" marT="10160" marB="0" anchor="ctr">
                    <a:lnL w="12700" cap="flat" cmpd="sng" algn="ctr">
                      <a:solidFill>
                        <a:srgbClr val="00326F"/>
                      </a:solidFill>
                      <a:prstDash val="solid"/>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solidFill>
                        <a:srgbClr val="00326F"/>
                      </a:solidFill>
                      <a:prstDash val="solid"/>
                      <a:round/>
                      <a:headEnd type="none" w="med" len="med"/>
                      <a:tailEnd type="none" w="med" len="med"/>
                    </a:lnL>
                    <a:lnR w="12700" cap="flat" cmpd="sng" algn="ctr">
                      <a:noFill/>
                      <a:prstDash val="sysDash"/>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80</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a:solidFill>
                            <a:srgbClr val="00326F"/>
                          </a:solidFill>
                          <a:effectLst/>
                          <a:latin typeface="Arial Narrow" panose="020B0606020202030204" pitchFamily="34" charset="0"/>
                          <a:ea typeface="+mn-ea"/>
                          <a:cs typeface="+mn-cs"/>
                        </a:rPr>
                        <a:t>80</a:t>
                      </a:r>
                    </a:p>
                  </a:txBody>
                  <a:tcPr marL="6350" marR="6350" marT="6350" marB="0" anchor="ctr">
                    <a:lnL w="12700" cap="flat" cmpd="sng" algn="ctr">
                      <a:solidFill>
                        <a:srgbClr val="00326F"/>
                      </a:solidFill>
                      <a:prstDash val="solid"/>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78</a:t>
                      </a:r>
                    </a:p>
                  </a:txBody>
                  <a:tcPr marL="6350" marR="6350" marT="6350" marB="0" anchor="ctr">
                    <a:lnL w="12700" cap="flat" cmpd="sng" algn="ctr">
                      <a:noFill/>
                      <a:prstDash val="sysDash"/>
                      <a:round/>
                      <a:headEnd type="none" w="med" len="med"/>
                      <a:tailEnd type="none" w="med" len="med"/>
                    </a:lnL>
                    <a:lnR w="12700" cmpd="sng">
                      <a:noFill/>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600" b="0" i="0" u="none" strike="noStrike" kern="1200" dirty="0">
                          <a:solidFill>
                            <a:srgbClr val="00326F"/>
                          </a:solidFill>
                          <a:effectLst/>
                          <a:latin typeface="Arial Narrow" panose="020B0606020202030204" pitchFamily="34" charset="0"/>
                          <a:ea typeface="+mn-ea"/>
                          <a:cs typeface="+mn-cs"/>
                        </a:rPr>
                        <a:t>75</a:t>
                      </a:r>
                    </a:p>
                  </a:txBody>
                  <a:tcPr marL="6350" marR="6350" marT="6350" marB="0" anchor="ctr">
                    <a:lnL w="12700" cap="flat" cmpd="sng" algn="ctr">
                      <a:noFill/>
                      <a:prstDash val="sysDash"/>
                      <a:round/>
                      <a:headEnd type="none" w="med" len="med"/>
                      <a:tailEnd type="none" w="med" len="med"/>
                    </a:lnL>
                    <a:lnR w="12700" cap="flat" cmpd="sng" algn="ctr">
                      <a:solidFill>
                        <a:srgbClr val="00326F"/>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rgbClr val="00326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4525688"/>
                  </a:ext>
                </a:extLst>
              </a:tr>
            </a:tbl>
          </a:graphicData>
        </a:graphic>
      </p:graphicFrame>
      <p:sp>
        <p:nvSpPr>
          <p:cNvPr id="8" name="Titre 4">
            <a:extLst>
              <a:ext uri="{FF2B5EF4-FFF2-40B4-BE49-F238E27FC236}">
                <a16:creationId xmlns:a16="http://schemas.microsoft.com/office/drawing/2014/main" id="{C5091998-2F97-4C39-B422-6D44BE4D7942}"/>
              </a:ext>
            </a:extLst>
          </p:cNvPr>
          <p:cNvSpPr txBox="1">
            <a:spLocks/>
          </p:cNvSpPr>
          <p:nvPr/>
        </p:nvSpPr>
        <p:spPr>
          <a:xfrm>
            <a:off x="213342" y="161475"/>
            <a:ext cx="11838958" cy="369332"/>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r>
              <a:rPr lang="fr-FR" sz="2000" dirty="0">
                <a:latin typeface="Calibri" panose="020F0502020204030204" pitchFamily="34" charset="0"/>
                <a:cs typeface="Calibri" panose="020F0502020204030204" pitchFamily="34" charset="0"/>
              </a:rPr>
              <a:t>Perception de LA Gravité de l’homophobie et la transphobie en France – détails</a:t>
            </a:r>
          </a:p>
        </p:txBody>
      </p:sp>
      <p:cxnSp>
        <p:nvCxnSpPr>
          <p:cNvPr id="5" name="Connecteur droit avec flèche 4">
            <a:extLst>
              <a:ext uri="{FF2B5EF4-FFF2-40B4-BE49-F238E27FC236}">
                <a16:creationId xmlns:a16="http://schemas.microsoft.com/office/drawing/2014/main" id="{54A279A0-2673-4FA3-B72D-302403E588FD}"/>
              </a:ext>
            </a:extLst>
          </p:cNvPr>
          <p:cNvCxnSpPr>
            <a:cxnSpLocks/>
          </p:cNvCxnSpPr>
          <p:nvPr/>
        </p:nvCxnSpPr>
        <p:spPr>
          <a:xfrm flipH="1">
            <a:off x="9004953" y="4460105"/>
            <a:ext cx="2598042"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E43D81F8-2B8B-4681-9BFD-C5719FB71BA0}"/>
              </a:ext>
            </a:extLst>
          </p:cNvPr>
          <p:cNvCxnSpPr>
            <a:cxnSpLocks/>
          </p:cNvCxnSpPr>
          <p:nvPr/>
        </p:nvCxnSpPr>
        <p:spPr>
          <a:xfrm flipH="1">
            <a:off x="9004953" y="2767228"/>
            <a:ext cx="2598042" cy="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239425D-4498-48E8-A4E7-83A596BE3638}"/>
              </a:ext>
            </a:extLst>
          </p:cNvPr>
          <p:cNvSpPr/>
          <p:nvPr/>
        </p:nvSpPr>
        <p:spPr>
          <a:xfrm>
            <a:off x="7909320" y="2754872"/>
            <a:ext cx="848874" cy="2667000"/>
          </a:xfrm>
          <a:prstGeom prst="rect">
            <a:avLst/>
          </a:prstGeom>
          <a:noFill/>
          <a:ln>
            <a:solidFill>
              <a:srgbClr val="003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55538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7JUl35ef79utSlUr1jbcf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elBiS.Be1akW5K0zHO2R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SelBiS.Be1akW5K0zHO2R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heme/theme1.xml><?xml version="1.0" encoding="utf-8"?>
<a:theme xmlns:a="http://schemas.openxmlformats.org/drawingml/2006/main" name="IPSOS - Classical Template - 16x9">
  <a:themeElements>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oposal_Template.pptx" id="{2225A67F-F591-41AA-80C9-1F5F12D3CC22}" vid="{769E73C4-4D41-4EE1-B512-DFA289E6393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7AF2413EEF042B6AB776336B57DC1" ma:contentTypeVersion="13" ma:contentTypeDescription="Create a new document." ma:contentTypeScope="" ma:versionID="ed3c5fe20aea3ed9a6f91a67cc456e4a">
  <xsd:schema xmlns:xsd="http://www.w3.org/2001/XMLSchema" xmlns:xs="http://www.w3.org/2001/XMLSchema" xmlns:p="http://schemas.microsoft.com/office/2006/metadata/properties" xmlns:ns3="2c1e3342-982d-46d7-8eca-8819a66a4635" xmlns:ns4="951923a1-1d40-455e-a7ba-7f88d4c0d3a8" targetNamespace="http://schemas.microsoft.com/office/2006/metadata/properties" ma:root="true" ma:fieldsID="85b78b3c0d7ad125bd0bbb1f4fd1286a" ns3:_="" ns4:_="">
    <xsd:import namespace="2c1e3342-982d-46d7-8eca-8819a66a4635"/>
    <xsd:import namespace="951923a1-1d40-455e-a7ba-7f88d4c0d3a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1e3342-982d-46d7-8eca-8819a66a46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1923a1-1d40-455e-a7ba-7f88d4c0d3a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565A39-C2F5-4A4F-BEF2-7D31F18EA94E}">
  <ds:schemaRefs>
    <ds:schemaRef ds:uri="2c1e3342-982d-46d7-8eca-8819a66a4635"/>
    <ds:schemaRef ds:uri="951923a1-1d40-455e-a7ba-7f88d4c0d3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B42295-196D-47F9-B16B-36ECDB7CB2C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c1e3342-982d-46d7-8eca-8819a66a4635"/>
    <ds:schemaRef ds:uri="951923a1-1d40-455e-a7ba-7f88d4c0d3a8"/>
    <ds:schemaRef ds:uri="http://www.w3.org/XML/1998/namespace"/>
  </ds:schemaRefs>
</ds:datastoreItem>
</file>

<file path=customXml/itemProps3.xml><?xml version="1.0" encoding="utf-8"?>
<ds:datastoreItem xmlns:ds="http://schemas.openxmlformats.org/officeDocument/2006/customXml" ds:itemID="{4EAEDD75-BD82-4EC9-85F3-3A986E14B0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Proposal_Template</Template>
  <TotalTime>7097</TotalTime>
  <Words>8148</Words>
  <Application>Microsoft Office PowerPoint</Application>
  <PresentationFormat>Grand écran</PresentationFormat>
  <Paragraphs>1521</Paragraphs>
  <Slides>57</Slides>
  <Notes>11</Notes>
  <HiddenSlides>1</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1</vt:i4>
      </vt:variant>
      <vt:variant>
        <vt:lpstr>Titres des diapositives</vt:lpstr>
      </vt:variant>
      <vt:variant>
        <vt:i4>57</vt:i4>
      </vt:variant>
    </vt:vector>
  </HeadingPairs>
  <TitlesOfParts>
    <vt:vector size="71" baseType="lpstr">
      <vt:lpstr>Arial Black</vt:lpstr>
      <vt:lpstr>Arial</vt:lpstr>
      <vt:lpstr>Calibri Light</vt:lpstr>
      <vt:lpstr>Franklin Gothic Book</vt:lpstr>
      <vt:lpstr>Calibri</vt:lpstr>
      <vt:lpstr>HelveticaNeueLT Std Lt Cn</vt:lpstr>
      <vt:lpstr>Wingdings</vt:lpstr>
      <vt:lpstr>Arial Narrow</vt:lpstr>
      <vt:lpstr>Arial Nova Light</vt:lpstr>
      <vt:lpstr>Helvetica</vt:lpstr>
      <vt:lpstr>Times New Roman</vt:lpstr>
      <vt:lpstr>Franklin Gothic Demi</vt:lpstr>
      <vt:lpstr>IPSOS - Classical Template - 16x9</vt:lpstr>
      <vt:lpstr>Diapositive think-cell</vt:lpstr>
      <vt:lpstr>perceptions et expériences  de l’homophobie et de la transphobie dans le sport et attentes pour lutter contre</vt:lpstr>
      <vt:lpstr>Fiche technique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ANNEXES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Une personne sur deux pratiquant un sport a déjà été licenciée d’une fédération</vt:lpstr>
      <vt:lpstr>Près de la moitié des français(e)s sportif/ves a déjà participé a des compétitions</vt:lpstr>
      <vt:lpstr>Présentation PowerPoint</vt:lpstr>
      <vt:lpstr>Présentation PowerPoint</vt:lpstr>
      <vt:lpstr>Présentation PowerPoint</vt:lpstr>
      <vt:lpstr>Présentation PowerPoint</vt:lpstr>
      <vt:lpstr>NOS ENGAGEMENTS</vt:lpstr>
      <vt:lpstr>Fiabilité des résultats : Études auto-administrées online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Enquête Ipsos 2022</dc:title>
  <dc:creator>Anthony Klein</dc:creator>
  <cp:keywords/>
  <dc:description/>
  <cp:lastModifiedBy>YVES RANCON-MEYREL</cp:lastModifiedBy>
  <cp:revision>331</cp:revision>
  <cp:lastPrinted>2021-02-10T15:05:18Z</cp:lastPrinted>
  <dcterms:created xsi:type="dcterms:W3CDTF">2020-05-18T10:37:12Z</dcterms:created>
  <dcterms:modified xsi:type="dcterms:W3CDTF">2022-09-02T13:28:49Z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0x010100AAC7AF2413EEF042B6AB776336B57DC1</vt:lpwstr>
  </property>
</Properties>
</file>